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_rels/presentation.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hart1.xml" ContentType="application/vnd.openxmlformats-officedocument.drawingml.chart+xml"/>
  <Override PartName="/ppt/comments/comment7.xml" ContentType="application/vnd.openxmlformats-officedocument.presentationml.comment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notesSlides/_rels/notesSlide15.xml.rels" ContentType="application/vnd.openxmlformats-package.relationships+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data1.xml" ContentType="application/vnd.openxmlformats-officedocument.drawingml.diagramData+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ata2.xml" ContentType="application/vnd.openxmlformats-officedocument.drawingml.diagramData+xml"/>
  <Override PartName="/ppt/diagrams/layout3.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data3.xml" ContentType="application/vnd.openxmlformats-officedocument.drawingml.diagramData+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presProps.xml" ContentType="application/vnd.openxmlformats-officedocument.presentationml.presPro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3.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presentation>
</file>

<file path=ppt/commentAuthors.xml><?xml version="1.0" encoding="utf-8"?>
<p:cmAuthorLst xmlns:p="http://schemas.openxmlformats.org/presentationml/2006/main">
  <p:cmAuthor id="0" name="Arndt Dohmen" initials="A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presProps" Target="presProps.xml"/><Relationship Id="rId30" Type="http://schemas.openxmlformats.org/officeDocument/2006/relationships/commentAuthors" Target="commentAuthor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Verkauf</c:v>
                </c:pt>
              </c:strCache>
            </c:strRef>
          </c:tx>
          <c:spPr>
            <a:solidFill>
              <a:srgbClr val="4472c4"/>
            </a:solidFill>
            <a:ln w="0">
              <a:noFill/>
            </a:ln>
          </c:spPr>
          <c:explosion val="0"/>
          <c:dPt>
            <c:idx val="0"/>
            <c:spPr>
              <a:solidFill>
                <a:srgbClr val="4472c4"/>
              </a:solidFill>
              <a:ln w="19080">
                <a:solidFill>
                  <a:srgbClr val="ffffff"/>
                </a:solidFill>
                <a:round/>
              </a:ln>
            </c:spPr>
          </c:dPt>
          <c:dPt>
            <c:idx val="1"/>
            <c:spPr>
              <a:solidFill>
                <a:srgbClr val="ed7d31"/>
              </a:solidFill>
              <a:ln w="19080">
                <a:solidFill>
                  <a:srgbClr val="ffffff"/>
                </a:solidFill>
                <a:round/>
              </a:ln>
            </c:spPr>
          </c:dPt>
          <c:dLbls>
            <c:dLbl>
              <c:idx val="0"/>
              <c:txPr>
                <a:bodyPr wrap="square"/>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dLbl>
              <c:idx val="1"/>
              <c:txPr>
                <a:bodyPr wrap="square"/>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txPr>
              <a:bodyPr wrap="square"/>
              <a:lstStyle/>
              <a:p>
                <a:pPr>
                  <a:defRPr b="0" sz="1000" spc="-1" strike="noStrike">
                    <a:solidFill>
                      <a:srgbClr val="000000"/>
                    </a:solidFill>
                    <a:latin typeface="Calibri"/>
                  </a:defRPr>
                </a:pPr>
              </a:p>
            </c:txPr>
            <c:dLblPos val="bestFit"/>
            <c:showLegendKey val="0"/>
            <c:showVal val="0"/>
            <c:showCatName val="0"/>
            <c:showSerName val="0"/>
            <c:showPercent val="0"/>
            <c:separator>; </c:separator>
            <c:showLeaderLines val="1"/>
          </c:dLbls>
          <c:cat>
            <c:strRef>
              <c:f>categories</c:f>
              <c:strCache>
                <c:ptCount val="2"/>
                <c:pt idx="0">
                  <c:v>1. Quartal</c:v>
                </c:pt>
                <c:pt idx="1">
                  <c:v>2. Quartal</c:v>
                </c:pt>
              </c:strCache>
            </c:strRef>
          </c:cat>
          <c:val>
            <c:numRef>
              <c:f>0</c:f>
              <c:numCache>
                <c:formatCode>General</c:formatCode>
                <c:ptCount val="2"/>
                <c:pt idx="0">
                  <c:v>50</c:v>
                </c:pt>
                <c:pt idx="1">
                  <c:v>50</c:v>
                </c:pt>
              </c:numCache>
            </c:numRef>
          </c:val>
        </c:ser>
        <c:firstSliceAng val="0"/>
      </c:pieChart>
      <c:spPr>
        <a:noFill/>
        <a:ln w="0">
          <a:noFill/>
        </a:ln>
      </c:spPr>
    </c:plotArea>
    <c:plotVisOnly val="1"/>
    <c:dispBlanksAs val="gap"/>
  </c:chart>
  <c:spPr>
    <a:noFill/>
    <a:ln w="9360">
      <a:noFill/>
    </a:ln>
  </c:spPr>
</c:chartSpace>
</file>

<file path=ppt/comments/comment7.xml><?xml version="1.0" encoding="utf-8"?>
<p:cmLst xmlns:p="http://schemas.openxmlformats.org/presentationml/2006/main">
  <p:cm authorId="0" dt="2023-06-03T12:19:53.799000000" idx="1">
    <p:pos x="0" y="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76493-BF26-4AFC-B87B-7B8832F3C8BE}" type="doc">
      <dgm:prSet loTypeId="urn:microsoft.com/office/officeart/2005/8/layout/gear1" loCatId="cycle" qsTypeId="urn:microsoft.com/office/officeart/2005/8/quickstyle/simple3" qsCatId="simple" csTypeId="urn:microsoft.com/office/officeart/2005/8/colors/accent1_2" csCatId="accent1" phldr="1"/>
      <dgm:spPr/>
    </dgm:pt>
    <dgm:pt modelId="{272AE773-7687-4C94-8C88-4EEEF108EA4C}">
      <dgm:prSet phldrT="[Text]"/>
      <dgm:spPr/>
      <dgm:t>
        <a:bodyPr/>
        <a:lstStyle/>
        <a:p>
          <a:r>
            <a:rPr lang="de-DE" dirty="0"/>
            <a:t>Kombination aus Vorhalte-finanzierung und DRG</a:t>
          </a:r>
        </a:p>
      </dgm:t>
    </dgm:pt>
    <dgm:pt modelId="{538C2A08-6829-4BBB-AFFD-BF282E5566AE}" type="parTrans" cxnId="{5FC2302D-D158-4887-9373-F54198772583}">
      <dgm:prSet/>
      <dgm:spPr/>
      <dgm:t>
        <a:bodyPr/>
        <a:lstStyle/>
        <a:p>
          <a:endParaRPr lang="de-DE"/>
        </a:p>
      </dgm:t>
    </dgm:pt>
    <dgm:pt modelId="{913A58F8-5CA2-4070-BDAC-8ED8D77C7372}" type="sibTrans" cxnId="{5FC2302D-D158-4887-9373-F54198772583}">
      <dgm:prSet/>
      <dgm:spPr/>
      <dgm:t>
        <a:bodyPr/>
        <a:lstStyle/>
        <a:p>
          <a:endParaRPr lang="de-DE"/>
        </a:p>
      </dgm:t>
    </dgm:pt>
    <dgm:pt modelId="{FE549097-AEB5-4420-A372-FBEC73D483C6}">
      <dgm:prSet phldrT="[Text]"/>
      <dgm:spPr/>
      <dgm:t>
        <a:bodyPr/>
        <a:lstStyle/>
        <a:p>
          <a:r>
            <a:rPr lang="de-DE" dirty="0"/>
            <a:t>Leistungs-gruppen</a:t>
          </a:r>
        </a:p>
      </dgm:t>
    </dgm:pt>
    <dgm:pt modelId="{32C3A5D8-5F12-4121-8B9A-503FAE3B5F65}" type="parTrans" cxnId="{2E4A2803-42EF-4D33-8865-DEA150C1C3A1}">
      <dgm:prSet/>
      <dgm:spPr/>
      <dgm:t>
        <a:bodyPr/>
        <a:lstStyle/>
        <a:p>
          <a:endParaRPr lang="de-DE"/>
        </a:p>
      </dgm:t>
    </dgm:pt>
    <dgm:pt modelId="{839A2924-18F8-4E2A-93B0-1FE33BC0AA48}" type="sibTrans" cxnId="{2E4A2803-42EF-4D33-8865-DEA150C1C3A1}">
      <dgm:prSet/>
      <dgm:spPr/>
      <dgm:t>
        <a:bodyPr/>
        <a:lstStyle/>
        <a:p>
          <a:endParaRPr lang="de-DE"/>
        </a:p>
      </dgm:t>
    </dgm:pt>
    <dgm:pt modelId="{3D219BF4-0B4B-46F2-BA4C-F75AD925E357}">
      <dgm:prSet phldrT="[Text]"/>
      <dgm:spPr/>
      <dgm:t>
        <a:bodyPr/>
        <a:lstStyle/>
        <a:p>
          <a:r>
            <a:rPr lang="de-DE" dirty="0"/>
            <a:t>Klinik-zuordnung zu Level</a:t>
          </a:r>
        </a:p>
      </dgm:t>
    </dgm:pt>
    <dgm:pt modelId="{60924CC6-D82D-4E47-9DAB-9FCBA1A32C58}" type="parTrans" cxnId="{BD548B97-5FCD-435B-A67C-C9458CCF0683}">
      <dgm:prSet/>
      <dgm:spPr/>
      <dgm:t>
        <a:bodyPr/>
        <a:lstStyle/>
        <a:p>
          <a:endParaRPr lang="de-DE"/>
        </a:p>
      </dgm:t>
    </dgm:pt>
    <dgm:pt modelId="{D1C52987-621D-4BC1-9FE6-15FC80679FC5}" type="sibTrans" cxnId="{BD548B97-5FCD-435B-A67C-C9458CCF0683}">
      <dgm:prSet/>
      <dgm:spPr/>
      <dgm:t>
        <a:bodyPr/>
        <a:lstStyle/>
        <a:p>
          <a:endParaRPr lang="de-DE"/>
        </a:p>
      </dgm:t>
    </dgm:pt>
    <dgm:pt modelId="{2780D2BE-9184-4CFC-A144-7ED2C6B52FF9}" type="pres">
      <dgm:prSet presAssocID="{26276493-BF26-4AFC-B87B-7B8832F3C8BE}" presName="composite" presStyleCnt="0">
        <dgm:presLayoutVars>
          <dgm:chMax val="3"/>
          <dgm:animLvl val="lvl"/>
          <dgm:resizeHandles val="exact"/>
        </dgm:presLayoutVars>
      </dgm:prSet>
      <dgm:spPr/>
    </dgm:pt>
    <dgm:pt modelId="{2EA159EF-D158-4F38-8551-AC57F4FC7420}" type="pres">
      <dgm:prSet presAssocID="{272AE773-7687-4C94-8C88-4EEEF108EA4C}" presName="gear1" presStyleLbl="node1" presStyleIdx="0" presStyleCnt="3">
        <dgm:presLayoutVars>
          <dgm:chMax val="1"/>
          <dgm:bulletEnabled val="1"/>
        </dgm:presLayoutVars>
      </dgm:prSet>
      <dgm:spPr/>
    </dgm:pt>
    <dgm:pt modelId="{CE2C7684-3992-492A-BBD2-885F72E3F79B}" type="pres">
      <dgm:prSet presAssocID="{272AE773-7687-4C94-8C88-4EEEF108EA4C}" presName="gear1srcNode" presStyleLbl="node1" presStyleIdx="0" presStyleCnt="3"/>
      <dgm:spPr/>
    </dgm:pt>
    <dgm:pt modelId="{060C5CF9-8E90-4AAB-B1B4-98C28CD68E03}" type="pres">
      <dgm:prSet presAssocID="{272AE773-7687-4C94-8C88-4EEEF108EA4C}" presName="gear1dstNode" presStyleLbl="node1" presStyleIdx="0" presStyleCnt="3"/>
      <dgm:spPr/>
    </dgm:pt>
    <dgm:pt modelId="{3C3DFD6B-9D73-4DD2-90A7-D591DB1DEAB5}" type="pres">
      <dgm:prSet presAssocID="{FE549097-AEB5-4420-A372-FBEC73D483C6}" presName="gear2" presStyleLbl="node1" presStyleIdx="1" presStyleCnt="3">
        <dgm:presLayoutVars>
          <dgm:chMax val="1"/>
          <dgm:bulletEnabled val="1"/>
        </dgm:presLayoutVars>
      </dgm:prSet>
      <dgm:spPr/>
    </dgm:pt>
    <dgm:pt modelId="{7F093892-EF88-450B-9B8B-622C6D70A3C0}" type="pres">
      <dgm:prSet presAssocID="{FE549097-AEB5-4420-A372-FBEC73D483C6}" presName="gear2srcNode" presStyleLbl="node1" presStyleIdx="1" presStyleCnt="3"/>
      <dgm:spPr/>
    </dgm:pt>
    <dgm:pt modelId="{693F7F01-7E5F-404A-8E33-46DFCD5F6ABF}" type="pres">
      <dgm:prSet presAssocID="{FE549097-AEB5-4420-A372-FBEC73D483C6}" presName="gear2dstNode" presStyleLbl="node1" presStyleIdx="1" presStyleCnt="3"/>
      <dgm:spPr/>
    </dgm:pt>
    <dgm:pt modelId="{2734C88C-3236-4B47-8E44-1D96360920AE}" type="pres">
      <dgm:prSet presAssocID="{3D219BF4-0B4B-46F2-BA4C-F75AD925E357}" presName="gear3" presStyleLbl="node1" presStyleIdx="2" presStyleCnt="3"/>
      <dgm:spPr/>
    </dgm:pt>
    <dgm:pt modelId="{0CFA6A57-CD99-4230-A497-F3AD46323F7D}" type="pres">
      <dgm:prSet presAssocID="{3D219BF4-0B4B-46F2-BA4C-F75AD925E357}" presName="gear3tx" presStyleLbl="node1" presStyleIdx="2" presStyleCnt="3">
        <dgm:presLayoutVars>
          <dgm:chMax val="1"/>
          <dgm:bulletEnabled val="1"/>
        </dgm:presLayoutVars>
      </dgm:prSet>
      <dgm:spPr/>
    </dgm:pt>
    <dgm:pt modelId="{46A2AB48-6562-46A2-8F1D-B0716F68E5C9}" type="pres">
      <dgm:prSet presAssocID="{3D219BF4-0B4B-46F2-BA4C-F75AD925E357}" presName="gear3srcNode" presStyleLbl="node1" presStyleIdx="2" presStyleCnt="3"/>
      <dgm:spPr/>
    </dgm:pt>
    <dgm:pt modelId="{F626EC37-FDB1-4678-A672-74C92CE2EE15}" type="pres">
      <dgm:prSet presAssocID="{3D219BF4-0B4B-46F2-BA4C-F75AD925E357}" presName="gear3dstNode" presStyleLbl="node1" presStyleIdx="2" presStyleCnt="3"/>
      <dgm:spPr/>
    </dgm:pt>
    <dgm:pt modelId="{69F098D9-92D6-49EF-AD79-EA03810E9BAA}" type="pres">
      <dgm:prSet presAssocID="{913A58F8-5CA2-4070-BDAC-8ED8D77C7372}" presName="connector1" presStyleLbl="sibTrans2D1" presStyleIdx="0" presStyleCnt="3"/>
      <dgm:spPr/>
    </dgm:pt>
    <dgm:pt modelId="{7A250911-814E-47F8-932C-AB211A455066}" type="pres">
      <dgm:prSet presAssocID="{839A2924-18F8-4E2A-93B0-1FE33BC0AA48}" presName="connector2" presStyleLbl="sibTrans2D1" presStyleIdx="1" presStyleCnt="3"/>
      <dgm:spPr/>
    </dgm:pt>
    <dgm:pt modelId="{73362B56-46B9-4776-8D9A-ECD37A57D567}" type="pres">
      <dgm:prSet presAssocID="{D1C52987-621D-4BC1-9FE6-15FC80679FC5}" presName="connector3" presStyleLbl="sibTrans2D1" presStyleIdx="2" presStyleCnt="3"/>
      <dgm:spPr/>
    </dgm:pt>
  </dgm:ptLst>
  <dgm:cxnLst>
    <dgm:cxn modelId="{2E4A2803-42EF-4D33-8865-DEA150C1C3A1}" srcId="{26276493-BF26-4AFC-B87B-7B8832F3C8BE}" destId="{FE549097-AEB5-4420-A372-FBEC73D483C6}" srcOrd="1" destOrd="0" parTransId="{32C3A5D8-5F12-4121-8B9A-503FAE3B5F65}" sibTransId="{839A2924-18F8-4E2A-93B0-1FE33BC0AA48}"/>
    <dgm:cxn modelId="{0F2B1604-8A9D-431F-BB24-C44865F1E869}" type="presOf" srcId="{3D219BF4-0B4B-46F2-BA4C-F75AD925E357}" destId="{46A2AB48-6562-46A2-8F1D-B0716F68E5C9}" srcOrd="2" destOrd="0" presId="urn:microsoft.com/office/officeart/2005/8/layout/gear1"/>
    <dgm:cxn modelId="{BCE20611-5FE9-4286-9A7C-EFD5F15F706F}" type="presOf" srcId="{FE549097-AEB5-4420-A372-FBEC73D483C6}" destId="{3C3DFD6B-9D73-4DD2-90A7-D591DB1DEAB5}" srcOrd="0" destOrd="0" presId="urn:microsoft.com/office/officeart/2005/8/layout/gear1"/>
    <dgm:cxn modelId="{5FC2302D-D158-4887-9373-F54198772583}" srcId="{26276493-BF26-4AFC-B87B-7B8832F3C8BE}" destId="{272AE773-7687-4C94-8C88-4EEEF108EA4C}" srcOrd="0" destOrd="0" parTransId="{538C2A08-6829-4BBB-AFFD-BF282E5566AE}" sibTransId="{913A58F8-5CA2-4070-BDAC-8ED8D77C7372}"/>
    <dgm:cxn modelId="{31215336-BE4F-487B-9A03-78E4A3C0CAC9}" type="presOf" srcId="{FE549097-AEB5-4420-A372-FBEC73D483C6}" destId="{693F7F01-7E5F-404A-8E33-46DFCD5F6ABF}" srcOrd="2" destOrd="0" presId="urn:microsoft.com/office/officeart/2005/8/layout/gear1"/>
    <dgm:cxn modelId="{AD5D6F70-BF85-46F7-AC34-C4935F32B759}" type="presOf" srcId="{839A2924-18F8-4E2A-93B0-1FE33BC0AA48}" destId="{7A250911-814E-47F8-932C-AB211A455066}" srcOrd="0" destOrd="0" presId="urn:microsoft.com/office/officeart/2005/8/layout/gear1"/>
    <dgm:cxn modelId="{FDB14578-8288-40CB-9AB5-F139D11EE751}" type="presOf" srcId="{272AE773-7687-4C94-8C88-4EEEF108EA4C}" destId="{CE2C7684-3992-492A-BBD2-885F72E3F79B}" srcOrd="1" destOrd="0" presId="urn:microsoft.com/office/officeart/2005/8/layout/gear1"/>
    <dgm:cxn modelId="{14A00F83-FD15-460B-B3F7-79468EB6FECA}" type="presOf" srcId="{272AE773-7687-4C94-8C88-4EEEF108EA4C}" destId="{2EA159EF-D158-4F38-8551-AC57F4FC7420}" srcOrd="0" destOrd="0" presId="urn:microsoft.com/office/officeart/2005/8/layout/gear1"/>
    <dgm:cxn modelId="{ACC36B94-D215-4475-B7FC-1199E6EFDAFF}" type="presOf" srcId="{3D219BF4-0B4B-46F2-BA4C-F75AD925E357}" destId="{2734C88C-3236-4B47-8E44-1D96360920AE}" srcOrd="0" destOrd="0" presId="urn:microsoft.com/office/officeart/2005/8/layout/gear1"/>
    <dgm:cxn modelId="{BD548B97-5FCD-435B-A67C-C9458CCF0683}" srcId="{26276493-BF26-4AFC-B87B-7B8832F3C8BE}" destId="{3D219BF4-0B4B-46F2-BA4C-F75AD925E357}" srcOrd="2" destOrd="0" parTransId="{60924CC6-D82D-4E47-9DAB-9FCBA1A32C58}" sibTransId="{D1C52987-621D-4BC1-9FE6-15FC80679FC5}"/>
    <dgm:cxn modelId="{49E6E59C-3898-4F34-ACD4-2C07E55A9396}" type="presOf" srcId="{D1C52987-621D-4BC1-9FE6-15FC80679FC5}" destId="{73362B56-46B9-4776-8D9A-ECD37A57D567}" srcOrd="0" destOrd="0" presId="urn:microsoft.com/office/officeart/2005/8/layout/gear1"/>
    <dgm:cxn modelId="{B64C55A7-7D02-4781-834A-222968F604C7}" type="presOf" srcId="{26276493-BF26-4AFC-B87B-7B8832F3C8BE}" destId="{2780D2BE-9184-4CFC-A144-7ED2C6B52FF9}" srcOrd="0" destOrd="0" presId="urn:microsoft.com/office/officeart/2005/8/layout/gear1"/>
    <dgm:cxn modelId="{5B9190A7-D2C2-47CE-A662-20BDBA9472FC}" type="presOf" srcId="{3D219BF4-0B4B-46F2-BA4C-F75AD925E357}" destId="{0CFA6A57-CD99-4230-A497-F3AD46323F7D}" srcOrd="1" destOrd="0" presId="urn:microsoft.com/office/officeart/2005/8/layout/gear1"/>
    <dgm:cxn modelId="{FBCBE3B2-9F2D-4FB2-BBE3-CEC1D1DEAA0E}" type="presOf" srcId="{3D219BF4-0B4B-46F2-BA4C-F75AD925E357}" destId="{F626EC37-FDB1-4678-A672-74C92CE2EE15}" srcOrd="3" destOrd="0" presId="urn:microsoft.com/office/officeart/2005/8/layout/gear1"/>
    <dgm:cxn modelId="{01E672C9-6628-43FB-BC4D-9EB5534FEDBE}" type="presOf" srcId="{FE549097-AEB5-4420-A372-FBEC73D483C6}" destId="{7F093892-EF88-450B-9B8B-622C6D70A3C0}" srcOrd="1" destOrd="0" presId="urn:microsoft.com/office/officeart/2005/8/layout/gear1"/>
    <dgm:cxn modelId="{93294ACC-7C92-4BF8-9329-488C46967E45}" type="presOf" srcId="{913A58F8-5CA2-4070-BDAC-8ED8D77C7372}" destId="{69F098D9-92D6-49EF-AD79-EA03810E9BAA}" srcOrd="0" destOrd="0" presId="urn:microsoft.com/office/officeart/2005/8/layout/gear1"/>
    <dgm:cxn modelId="{06C06ED2-F049-497D-91F5-BCB339B7428A}" type="presOf" srcId="{272AE773-7687-4C94-8C88-4EEEF108EA4C}" destId="{060C5CF9-8E90-4AAB-B1B4-98C28CD68E03}" srcOrd="2" destOrd="0" presId="urn:microsoft.com/office/officeart/2005/8/layout/gear1"/>
    <dgm:cxn modelId="{CEAE297C-D841-4A98-B41D-9CCC2EAC45C4}" type="presParOf" srcId="{2780D2BE-9184-4CFC-A144-7ED2C6B52FF9}" destId="{2EA159EF-D158-4F38-8551-AC57F4FC7420}" srcOrd="0" destOrd="0" presId="urn:microsoft.com/office/officeart/2005/8/layout/gear1"/>
    <dgm:cxn modelId="{08FF2E7B-3E59-4461-9BC6-6FFFC3BD6CD8}" type="presParOf" srcId="{2780D2BE-9184-4CFC-A144-7ED2C6B52FF9}" destId="{CE2C7684-3992-492A-BBD2-885F72E3F79B}" srcOrd="1" destOrd="0" presId="urn:microsoft.com/office/officeart/2005/8/layout/gear1"/>
    <dgm:cxn modelId="{193C5258-F257-43B9-A138-FE3C1419451B}" type="presParOf" srcId="{2780D2BE-9184-4CFC-A144-7ED2C6B52FF9}" destId="{060C5CF9-8E90-4AAB-B1B4-98C28CD68E03}" srcOrd="2" destOrd="0" presId="urn:microsoft.com/office/officeart/2005/8/layout/gear1"/>
    <dgm:cxn modelId="{8A0C8357-DA24-4804-B658-19CB6B542961}" type="presParOf" srcId="{2780D2BE-9184-4CFC-A144-7ED2C6B52FF9}" destId="{3C3DFD6B-9D73-4DD2-90A7-D591DB1DEAB5}" srcOrd="3" destOrd="0" presId="urn:microsoft.com/office/officeart/2005/8/layout/gear1"/>
    <dgm:cxn modelId="{B00438E0-34F7-4D79-9F76-F71CA2637F0A}" type="presParOf" srcId="{2780D2BE-9184-4CFC-A144-7ED2C6B52FF9}" destId="{7F093892-EF88-450B-9B8B-622C6D70A3C0}" srcOrd="4" destOrd="0" presId="urn:microsoft.com/office/officeart/2005/8/layout/gear1"/>
    <dgm:cxn modelId="{25180995-4FF5-4E71-9EB5-1B9EBC35B18D}" type="presParOf" srcId="{2780D2BE-9184-4CFC-A144-7ED2C6B52FF9}" destId="{693F7F01-7E5F-404A-8E33-46DFCD5F6ABF}" srcOrd="5" destOrd="0" presId="urn:microsoft.com/office/officeart/2005/8/layout/gear1"/>
    <dgm:cxn modelId="{D730960A-C9AB-4DCA-94C6-4016C7DA9AAB}" type="presParOf" srcId="{2780D2BE-9184-4CFC-A144-7ED2C6B52FF9}" destId="{2734C88C-3236-4B47-8E44-1D96360920AE}" srcOrd="6" destOrd="0" presId="urn:microsoft.com/office/officeart/2005/8/layout/gear1"/>
    <dgm:cxn modelId="{34A6F95D-FD6F-4AB9-AE21-46428267B716}" type="presParOf" srcId="{2780D2BE-9184-4CFC-A144-7ED2C6B52FF9}" destId="{0CFA6A57-CD99-4230-A497-F3AD46323F7D}" srcOrd="7" destOrd="0" presId="urn:microsoft.com/office/officeart/2005/8/layout/gear1"/>
    <dgm:cxn modelId="{E6F813EB-6BDD-4D66-BAB3-E4EB3B367A7F}" type="presParOf" srcId="{2780D2BE-9184-4CFC-A144-7ED2C6B52FF9}" destId="{46A2AB48-6562-46A2-8F1D-B0716F68E5C9}" srcOrd="8" destOrd="0" presId="urn:microsoft.com/office/officeart/2005/8/layout/gear1"/>
    <dgm:cxn modelId="{555A4B63-8670-4CF0-AF54-55BBD9E494A2}" type="presParOf" srcId="{2780D2BE-9184-4CFC-A144-7ED2C6B52FF9}" destId="{F626EC37-FDB1-4678-A672-74C92CE2EE15}" srcOrd="9" destOrd="0" presId="urn:microsoft.com/office/officeart/2005/8/layout/gear1"/>
    <dgm:cxn modelId="{CB688200-3649-4338-8B72-F5FAD7DFD1E6}" type="presParOf" srcId="{2780D2BE-9184-4CFC-A144-7ED2C6B52FF9}" destId="{69F098D9-92D6-49EF-AD79-EA03810E9BAA}" srcOrd="10" destOrd="0" presId="urn:microsoft.com/office/officeart/2005/8/layout/gear1"/>
    <dgm:cxn modelId="{3D368309-E8B2-404C-88CD-BFAC3F99A58A}" type="presParOf" srcId="{2780D2BE-9184-4CFC-A144-7ED2C6B52FF9}" destId="{7A250911-814E-47F8-932C-AB211A455066}" srcOrd="11" destOrd="0" presId="urn:microsoft.com/office/officeart/2005/8/layout/gear1"/>
    <dgm:cxn modelId="{80AB3E2C-CCF4-4A83-99C7-F31E7980F12F}" type="presParOf" srcId="{2780D2BE-9184-4CFC-A144-7ED2C6B52FF9}" destId="{73362B56-46B9-4776-8D9A-ECD37A57D567}"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AAD97-6231-4D54-ABE1-1B4CDEB00AEE}"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de-DE"/>
        </a:p>
      </dgm:t>
    </dgm:pt>
    <dgm:pt modelId="{483E0564-C32E-42B0-8745-08A28ABB754B}">
      <dgm:prSet phldrT="[Text]" custT="1"/>
      <dgm:spPr>
        <a:solidFill>
          <a:schemeClr val="bg1">
            <a:lumMod val="50000"/>
          </a:schemeClr>
        </a:solidFill>
      </dgm:spPr>
      <dgm:t>
        <a:bodyPr/>
        <a:lstStyle/>
        <a:p>
          <a:r>
            <a:rPr lang="de-DE" sz="1400" dirty="0"/>
            <a:t>Pflegebudget</a:t>
          </a:r>
        </a:p>
      </dgm:t>
    </dgm:pt>
    <dgm:pt modelId="{23408B68-00E9-44B9-AA34-D1E81FDB6F7C}" type="parTrans" cxnId="{3A6F6DC4-E0CD-461E-9363-DBE63633186E}">
      <dgm:prSet/>
      <dgm:spPr/>
      <dgm:t>
        <a:bodyPr/>
        <a:lstStyle/>
        <a:p>
          <a:endParaRPr lang="de-DE" sz="1400"/>
        </a:p>
      </dgm:t>
    </dgm:pt>
    <dgm:pt modelId="{D1D681E6-83DF-4077-8C1E-4380764DEEE4}" type="sibTrans" cxnId="{3A6F6DC4-E0CD-461E-9363-DBE63633186E}">
      <dgm:prSet custT="1"/>
      <dgm:spPr>
        <a:noFill/>
      </dgm:spPr>
      <dgm:t>
        <a:bodyPr/>
        <a:lstStyle/>
        <a:p>
          <a:endParaRPr lang="de-DE" sz="1400"/>
        </a:p>
      </dgm:t>
    </dgm:pt>
    <dgm:pt modelId="{037AA8AF-37F9-4834-9EF4-6B7AE83B4103}">
      <dgm:prSet phldrT="[Text]" custT="1"/>
      <dgm:spPr>
        <a:noFill/>
      </dgm:spPr>
      <dgm:t>
        <a:bodyPr/>
        <a:lstStyle/>
        <a:p>
          <a:endParaRPr lang="de-DE" sz="1400" dirty="0"/>
        </a:p>
      </dgm:t>
    </dgm:pt>
    <dgm:pt modelId="{7B06E357-0CE9-4C0B-8327-45230367D39C}" type="parTrans" cxnId="{657BEF20-4DBE-47B4-B0A2-CC463C2EBF6F}">
      <dgm:prSet/>
      <dgm:spPr/>
      <dgm:t>
        <a:bodyPr/>
        <a:lstStyle/>
        <a:p>
          <a:endParaRPr lang="de-DE" sz="1400"/>
        </a:p>
      </dgm:t>
    </dgm:pt>
    <dgm:pt modelId="{5F8656F6-E044-4F56-B863-2149D43F00BB}" type="sibTrans" cxnId="{657BEF20-4DBE-47B4-B0A2-CC463C2EBF6F}">
      <dgm:prSet custT="1"/>
      <dgm:spPr/>
      <dgm:t>
        <a:bodyPr/>
        <a:lstStyle/>
        <a:p>
          <a:endParaRPr lang="de-DE" sz="1400"/>
        </a:p>
      </dgm:t>
    </dgm:pt>
    <dgm:pt modelId="{E62289B5-F1C9-4087-B8B9-EA4C2D40D61F}">
      <dgm:prSet custT="1"/>
      <dgm:spPr>
        <a:solidFill>
          <a:schemeClr val="bg1">
            <a:lumMod val="50000"/>
          </a:schemeClr>
        </a:solidFill>
      </dgm:spPr>
      <dgm:t>
        <a:bodyPr/>
        <a:lstStyle/>
        <a:p>
          <a:r>
            <a:rPr lang="de-DE" sz="1400" dirty="0"/>
            <a:t>Vergütung der Kranken-haus-behandlung</a:t>
          </a:r>
        </a:p>
      </dgm:t>
    </dgm:pt>
    <dgm:pt modelId="{311B6025-DBC5-4F73-9FB5-E94C19F2DD11}" type="parTrans" cxnId="{5D6E7856-EF3E-495E-A81E-2AA7D3B0D007}">
      <dgm:prSet/>
      <dgm:spPr/>
      <dgm:t>
        <a:bodyPr/>
        <a:lstStyle/>
        <a:p>
          <a:endParaRPr lang="de-DE" sz="1400"/>
        </a:p>
      </dgm:t>
    </dgm:pt>
    <dgm:pt modelId="{0B8F06A7-EFA1-4C2B-A03C-7917EBE9870D}" type="sibTrans" cxnId="{5D6E7856-EF3E-495E-A81E-2AA7D3B0D007}">
      <dgm:prSet/>
      <dgm:spPr/>
      <dgm:t>
        <a:bodyPr/>
        <a:lstStyle/>
        <a:p>
          <a:endParaRPr lang="de-DE" sz="1400"/>
        </a:p>
      </dgm:t>
    </dgm:pt>
    <dgm:pt modelId="{3CEB6F73-AE30-414F-80B9-6F3D17D441BB}">
      <dgm:prSet custT="1"/>
      <dgm:spPr>
        <a:solidFill>
          <a:schemeClr val="bg1">
            <a:lumMod val="50000"/>
          </a:schemeClr>
        </a:solidFill>
      </dgm:spPr>
      <dgm:t>
        <a:bodyPr/>
        <a:lstStyle/>
        <a:p>
          <a:r>
            <a:rPr lang="de-DE" sz="1400" dirty="0"/>
            <a:t>Fallmengen-abhängige Vergütung über DRG</a:t>
          </a:r>
        </a:p>
      </dgm:t>
    </dgm:pt>
    <dgm:pt modelId="{CE0EC062-76ED-443D-BA35-4A54DF51D0D0}" type="parTrans" cxnId="{587E4450-34A6-4BA9-B393-BFE2710D4E7B}">
      <dgm:prSet/>
      <dgm:spPr/>
      <dgm:t>
        <a:bodyPr/>
        <a:lstStyle/>
        <a:p>
          <a:endParaRPr lang="de-DE" sz="1400"/>
        </a:p>
      </dgm:t>
    </dgm:pt>
    <dgm:pt modelId="{86A9975A-9771-489E-8831-695C8DAE7FF9}" type="sibTrans" cxnId="{587E4450-34A6-4BA9-B393-BFE2710D4E7B}">
      <dgm:prSet custT="1"/>
      <dgm:spPr/>
      <dgm:t>
        <a:bodyPr/>
        <a:lstStyle/>
        <a:p>
          <a:endParaRPr lang="de-DE" sz="1400"/>
        </a:p>
      </dgm:t>
    </dgm:pt>
    <dgm:pt modelId="{490E5F30-C782-45C2-8B56-10815D9A131B}" type="pres">
      <dgm:prSet presAssocID="{AB5AAD97-6231-4D54-ABE1-1B4CDEB00AEE}" presName="linearFlow" presStyleCnt="0">
        <dgm:presLayoutVars>
          <dgm:dir/>
          <dgm:resizeHandles val="exact"/>
        </dgm:presLayoutVars>
      </dgm:prSet>
      <dgm:spPr/>
    </dgm:pt>
    <dgm:pt modelId="{E507C23A-2E87-4B6A-978B-30FD0148219C}" type="pres">
      <dgm:prSet presAssocID="{483E0564-C32E-42B0-8745-08A28ABB754B}" presName="node" presStyleLbl="node1" presStyleIdx="0" presStyleCnt="4">
        <dgm:presLayoutVars>
          <dgm:bulletEnabled val="1"/>
        </dgm:presLayoutVars>
      </dgm:prSet>
      <dgm:spPr/>
    </dgm:pt>
    <dgm:pt modelId="{2E95CCEC-06DA-439B-9C8C-7F47A1CBD099}" type="pres">
      <dgm:prSet presAssocID="{D1D681E6-83DF-4077-8C1E-4380764DEEE4}" presName="spacerL" presStyleCnt="0"/>
      <dgm:spPr/>
    </dgm:pt>
    <dgm:pt modelId="{4BE970FB-0791-4A07-9EA5-580D3F0C8B56}" type="pres">
      <dgm:prSet presAssocID="{D1D681E6-83DF-4077-8C1E-4380764DEEE4}" presName="sibTrans" presStyleLbl="sibTrans2D1" presStyleIdx="0" presStyleCnt="3"/>
      <dgm:spPr/>
    </dgm:pt>
    <dgm:pt modelId="{ACB6A98F-42F3-4C51-B2AD-A6E6C2C7DC71}" type="pres">
      <dgm:prSet presAssocID="{D1D681E6-83DF-4077-8C1E-4380764DEEE4}" presName="spacerR" presStyleCnt="0"/>
      <dgm:spPr/>
    </dgm:pt>
    <dgm:pt modelId="{8AF50DCE-5777-42AE-929E-05742875587B}" type="pres">
      <dgm:prSet presAssocID="{037AA8AF-37F9-4834-9EF4-6B7AE83B4103}" presName="node" presStyleLbl="node1" presStyleIdx="1" presStyleCnt="4">
        <dgm:presLayoutVars>
          <dgm:bulletEnabled val="1"/>
        </dgm:presLayoutVars>
      </dgm:prSet>
      <dgm:spPr/>
    </dgm:pt>
    <dgm:pt modelId="{84B45F39-213E-44B0-B544-204130B6351E}" type="pres">
      <dgm:prSet presAssocID="{5F8656F6-E044-4F56-B863-2149D43F00BB}" presName="spacerL" presStyleCnt="0"/>
      <dgm:spPr/>
    </dgm:pt>
    <dgm:pt modelId="{C6195071-17D1-4804-B010-5768B6D05DE4}" type="pres">
      <dgm:prSet presAssocID="{5F8656F6-E044-4F56-B863-2149D43F00BB}" presName="sibTrans" presStyleLbl="sibTrans2D1" presStyleIdx="1" presStyleCnt="3"/>
      <dgm:spPr/>
    </dgm:pt>
    <dgm:pt modelId="{192326CD-9210-4596-87C9-0CCF99FBCF32}" type="pres">
      <dgm:prSet presAssocID="{5F8656F6-E044-4F56-B863-2149D43F00BB}" presName="spacerR" presStyleCnt="0"/>
      <dgm:spPr/>
    </dgm:pt>
    <dgm:pt modelId="{70023223-1D40-471D-A7EA-6CAC6D17A45C}" type="pres">
      <dgm:prSet presAssocID="{3CEB6F73-AE30-414F-80B9-6F3D17D441BB}" presName="node" presStyleLbl="node1" presStyleIdx="2" presStyleCnt="4">
        <dgm:presLayoutVars>
          <dgm:bulletEnabled val="1"/>
        </dgm:presLayoutVars>
      </dgm:prSet>
      <dgm:spPr/>
    </dgm:pt>
    <dgm:pt modelId="{E231ECDD-AD05-4419-8EB3-3D7ADA481FEF}" type="pres">
      <dgm:prSet presAssocID="{86A9975A-9771-489E-8831-695C8DAE7FF9}" presName="spacerL" presStyleCnt="0"/>
      <dgm:spPr/>
    </dgm:pt>
    <dgm:pt modelId="{07BFD161-410A-499B-BFD2-BA1EB786FCEA}" type="pres">
      <dgm:prSet presAssocID="{86A9975A-9771-489E-8831-695C8DAE7FF9}" presName="sibTrans" presStyleLbl="sibTrans2D1" presStyleIdx="2" presStyleCnt="3"/>
      <dgm:spPr/>
    </dgm:pt>
    <dgm:pt modelId="{6AEA9FA0-069A-43C2-8FF3-29B29D2B9503}" type="pres">
      <dgm:prSet presAssocID="{86A9975A-9771-489E-8831-695C8DAE7FF9}" presName="spacerR" presStyleCnt="0"/>
      <dgm:spPr/>
    </dgm:pt>
    <dgm:pt modelId="{1C619497-939E-455A-8DE3-4162B86AA027}" type="pres">
      <dgm:prSet presAssocID="{E62289B5-F1C9-4087-B8B9-EA4C2D40D61F}" presName="node" presStyleLbl="node1" presStyleIdx="3" presStyleCnt="4">
        <dgm:presLayoutVars>
          <dgm:bulletEnabled val="1"/>
        </dgm:presLayoutVars>
      </dgm:prSet>
      <dgm:spPr/>
    </dgm:pt>
  </dgm:ptLst>
  <dgm:cxnLst>
    <dgm:cxn modelId="{657BEF20-4DBE-47B4-B0A2-CC463C2EBF6F}" srcId="{AB5AAD97-6231-4D54-ABE1-1B4CDEB00AEE}" destId="{037AA8AF-37F9-4834-9EF4-6B7AE83B4103}" srcOrd="1" destOrd="0" parTransId="{7B06E357-0CE9-4C0B-8327-45230367D39C}" sibTransId="{5F8656F6-E044-4F56-B863-2149D43F00BB}"/>
    <dgm:cxn modelId="{5CB8F12F-B0F8-4EB8-B59A-C21399156549}" type="presOf" srcId="{037AA8AF-37F9-4834-9EF4-6B7AE83B4103}" destId="{8AF50DCE-5777-42AE-929E-05742875587B}" srcOrd="0" destOrd="0" presId="urn:microsoft.com/office/officeart/2005/8/layout/equation1"/>
    <dgm:cxn modelId="{587E4450-34A6-4BA9-B393-BFE2710D4E7B}" srcId="{AB5AAD97-6231-4D54-ABE1-1B4CDEB00AEE}" destId="{3CEB6F73-AE30-414F-80B9-6F3D17D441BB}" srcOrd="2" destOrd="0" parTransId="{CE0EC062-76ED-443D-BA35-4A54DF51D0D0}" sibTransId="{86A9975A-9771-489E-8831-695C8DAE7FF9}"/>
    <dgm:cxn modelId="{5D6E7856-EF3E-495E-A81E-2AA7D3B0D007}" srcId="{AB5AAD97-6231-4D54-ABE1-1B4CDEB00AEE}" destId="{E62289B5-F1C9-4087-B8B9-EA4C2D40D61F}" srcOrd="3" destOrd="0" parTransId="{311B6025-DBC5-4F73-9FB5-E94C19F2DD11}" sibTransId="{0B8F06A7-EFA1-4C2B-A03C-7917EBE9870D}"/>
    <dgm:cxn modelId="{521DDC96-1F73-40A2-B5B0-0A29A4E8EAEC}" type="presOf" srcId="{86A9975A-9771-489E-8831-695C8DAE7FF9}" destId="{07BFD161-410A-499B-BFD2-BA1EB786FCEA}" srcOrd="0" destOrd="0" presId="urn:microsoft.com/office/officeart/2005/8/layout/equation1"/>
    <dgm:cxn modelId="{DE9DEE9E-BC7A-406B-B656-9E814988C717}" type="presOf" srcId="{D1D681E6-83DF-4077-8C1E-4380764DEEE4}" destId="{4BE970FB-0791-4A07-9EA5-580D3F0C8B56}" srcOrd="0" destOrd="0" presId="urn:microsoft.com/office/officeart/2005/8/layout/equation1"/>
    <dgm:cxn modelId="{AD8FAFAE-E2E7-413F-B79D-9E4CD309C03E}" type="presOf" srcId="{3CEB6F73-AE30-414F-80B9-6F3D17D441BB}" destId="{70023223-1D40-471D-A7EA-6CAC6D17A45C}" srcOrd="0" destOrd="0" presId="urn:microsoft.com/office/officeart/2005/8/layout/equation1"/>
    <dgm:cxn modelId="{810497B5-88E2-4F6C-B981-FC250C6E1039}" type="presOf" srcId="{AB5AAD97-6231-4D54-ABE1-1B4CDEB00AEE}" destId="{490E5F30-C782-45C2-8B56-10815D9A131B}" srcOrd="0" destOrd="0" presId="urn:microsoft.com/office/officeart/2005/8/layout/equation1"/>
    <dgm:cxn modelId="{B43804C1-2E3C-4D4C-9B72-4A7AAA1CD582}" type="presOf" srcId="{483E0564-C32E-42B0-8745-08A28ABB754B}" destId="{E507C23A-2E87-4B6A-978B-30FD0148219C}" srcOrd="0" destOrd="0" presId="urn:microsoft.com/office/officeart/2005/8/layout/equation1"/>
    <dgm:cxn modelId="{3A6F6DC4-E0CD-461E-9363-DBE63633186E}" srcId="{AB5AAD97-6231-4D54-ABE1-1B4CDEB00AEE}" destId="{483E0564-C32E-42B0-8745-08A28ABB754B}" srcOrd="0" destOrd="0" parTransId="{23408B68-00E9-44B9-AA34-D1E81FDB6F7C}" sibTransId="{D1D681E6-83DF-4077-8C1E-4380764DEEE4}"/>
    <dgm:cxn modelId="{9A3B27D1-8961-4275-B6A4-2D9E580656CA}" type="presOf" srcId="{5F8656F6-E044-4F56-B863-2149D43F00BB}" destId="{C6195071-17D1-4804-B010-5768B6D05DE4}" srcOrd="0" destOrd="0" presId="urn:microsoft.com/office/officeart/2005/8/layout/equation1"/>
    <dgm:cxn modelId="{F41D2CDC-1F65-4791-9FC2-19FD541C3191}" type="presOf" srcId="{E62289B5-F1C9-4087-B8B9-EA4C2D40D61F}" destId="{1C619497-939E-455A-8DE3-4162B86AA027}" srcOrd="0" destOrd="0" presId="urn:microsoft.com/office/officeart/2005/8/layout/equation1"/>
    <dgm:cxn modelId="{6F379675-B040-4A0A-B77D-96D007C64A64}" type="presParOf" srcId="{490E5F30-C782-45C2-8B56-10815D9A131B}" destId="{E507C23A-2E87-4B6A-978B-30FD0148219C}" srcOrd="0" destOrd="0" presId="urn:microsoft.com/office/officeart/2005/8/layout/equation1"/>
    <dgm:cxn modelId="{5C62A124-39E5-48A8-AA1A-0453E383A624}" type="presParOf" srcId="{490E5F30-C782-45C2-8B56-10815D9A131B}" destId="{2E95CCEC-06DA-439B-9C8C-7F47A1CBD099}" srcOrd="1" destOrd="0" presId="urn:microsoft.com/office/officeart/2005/8/layout/equation1"/>
    <dgm:cxn modelId="{71FF92DC-B45E-4AB8-AF7C-54D0C7130F30}" type="presParOf" srcId="{490E5F30-C782-45C2-8B56-10815D9A131B}" destId="{4BE970FB-0791-4A07-9EA5-580D3F0C8B56}" srcOrd="2" destOrd="0" presId="urn:microsoft.com/office/officeart/2005/8/layout/equation1"/>
    <dgm:cxn modelId="{A718C5ED-B4F8-46BE-BE6B-B894B8E507C1}" type="presParOf" srcId="{490E5F30-C782-45C2-8B56-10815D9A131B}" destId="{ACB6A98F-42F3-4C51-B2AD-A6E6C2C7DC71}" srcOrd="3" destOrd="0" presId="urn:microsoft.com/office/officeart/2005/8/layout/equation1"/>
    <dgm:cxn modelId="{2CE9A2D8-EB54-44AE-89E5-BBB849B0209C}" type="presParOf" srcId="{490E5F30-C782-45C2-8B56-10815D9A131B}" destId="{8AF50DCE-5777-42AE-929E-05742875587B}" srcOrd="4" destOrd="0" presId="urn:microsoft.com/office/officeart/2005/8/layout/equation1"/>
    <dgm:cxn modelId="{65EE76F8-5B40-4FE4-9E9E-CF04262AD80C}" type="presParOf" srcId="{490E5F30-C782-45C2-8B56-10815D9A131B}" destId="{84B45F39-213E-44B0-B544-204130B6351E}" srcOrd="5" destOrd="0" presId="urn:microsoft.com/office/officeart/2005/8/layout/equation1"/>
    <dgm:cxn modelId="{877804AE-B7F2-4E80-8241-CA6EEA7D931C}" type="presParOf" srcId="{490E5F30-C782-45C2-8B56-10815D9A131B}" destId="{C6195071-17D1-4804-B010-5768B6D05DE4}" srcOrd="6" destOrd="0" presId="urn:microsoft.com/office/officeart/2005/8/layout/equation1"/>
    <dgm:cxn modelId="{2C63A95A-85DD-4456-8975-6BB6AA710866}" type="presParOf" srcId="{490E5F30-C782-45C2-8B56-10815D9A131B}" destId="{192326CD-9210-4596-87C9-0CCF99FBCF32}" srcOrd="7" destOrd="0" presId="urn:microsoft.com/office/officeart/2005/8/layout/equation1"/>
    <dgm:cxn modelId="{017DFE81-61A2-417A-8D33-96792191F469}" type="presParOf" srcId="{490E5F30-C782-45C2-8B56-10815D9A131B}" destId="{70023223-1D40-471D-A7EA-6CAC6D17A45C}" srcOrd="8" destOrd="0" presId="urn:microsoft.com/office/officeart/2005/8/layout/equation1"/>
    <dgm:cxn modelId="{68DA691D-EA7D-4D64-B4DC-F98A898AE687}" type="presParOf" srcId="{490E5F30-C782-45C2-8B56-10815D9A131B}" destId="{E231ECDD-AD05-4419-8EB3-3D7ADA481FEF}" srcOrd="9" destOrd="0" presId="urn:microsoft.com/office/officeart/2005/8/layout/equation1"/>
    <dgm:cxn modelId="{BE5CB868-3B89-40DE-91D0-F607357EFBFD}" type="presParOf" srcId="{490E5F30-C782-45C2-8B56-10815D9A131B}" destId="{07BFD161-410A-499B-BFD2-BA1EB786FCEA}" srcOrd="10" destOrd="0" presId="urn:microsoft.com/office/officeart/2005/8/layout/equation1"/>
    <dgm:cxn modelId="{DBECFF5E-D6D9-4FED-9F9A-1F92365FE451}" type="presParOf" srcId="{490E5F30-C782-45C2-8B56-10815D9A131B}" destId="{6AEA9FA0-069A-43C2-8FF3-29B29D2B9503}" srcOrd="11" destOrd="0" presId="urn:microsoft.com/office/officeart/2005/8/layout/equation1"/>
    <dgm:cxn modelId="{1C4BDE78-FC77-44F0-B548-A6328E122D1A}" type="presParOf" srcId="{490E5F30-C782-45C2-8B56-10815D9A131B}" destId="{1C619497-939E-455A-8DE3-4162B86AA027}" srcOrd="12"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AAD97-6231-4D54-ABE1-1B4CDEB00AEE}" type="doc">
      <dgm:prSet loTypeId="urn:microsoft.com/office/officeart/2005/8/layout/equation1" loCatId="process" qsTypeId="urn:microsoft.com/office/officeart/2005/8/quickstyle/simple1" qsCatId="simple" csTypeId="urn:microsoft.com/office/officeart/2005/8/colors/accent1_2" csCatId="accent1" phldr="1"/>
      <dgm:spPr/>
    </dgm:pt>
    <dgm:pt modelId="{483E0564-C32E-42B0-8745-08A28ABB754B}">
      <dgm:prSet phldrT="[Text]" custT="1"/>
      <dgm:spPr/>
      <dgm:t>
        <a:bodyPr/>
        <a:lstStyle/>
        <a:p>
          <a:r>
            <a:rPr lang="de-DE" sz="1400" b="1" dirty="0"/>
            <a:t>Pflege-budget</a:t>
          </a:r>
        </a:p>
      </dgm:t>
    </dgm:pt>
    <dgm:pt modelId="{23408B68-00E9-44B9-AA34-D1E81FDB6F7C}" type="parTrans" cxnId="{3A6F6DC4-E0CD-461E-9363-DBE63633186E}">
      <dgm:prSet/>
      <dgm:spPr/>
      <dgm:t>
        <a:bodyPr/>
        <a:lstStyle/>
        <a:p>
          <a:endParaRPr lang="de-DE" sz="1400"/>
        </a:p>
      </dgm:t>
    </dgm:pt>
    <dgm:pt modelId="{D1D681E6-83DF-4077-8C1E-4380764DEEE4}" type="sibTrans" cxnId="{3A6F6DC4-E0CD-461E-9363-DBE63633186E}">
      <dgm:prSet custT="1"/>
      <dgm:spPr>
        <a:solidFill>
          <a:srgbClr val="008D8E"/>
        </a:solidFill>
      </dgm:spPr>
      <dgm:t>
        <a:bodyPr/>
        <a:lstStyle/>
        <a:p>
          <a:endParaRPr lang="de-DE" sz="1400"/>
        </a:p>
      </dgm:t>
    </dgm:pt>
    <dgm:pt modelId="{037AA8AF-37F9-4834-9EF4-6B7AE83B4103}">
      <dgm:prSet phldrT="[Text]" custT="1"/>
      <dgm:spPr/>
      <dgm:t>
        <a:bodyPr/>
        <a:lstStyle/>
        <a:p>
          <a:r>
            <a:rPr lang="de-DE" sz="1400" b="1" dirty="0"/>
            <a:t>Vorhalte-finanzierung</a:t>
          </a:r>
        </a:p>
      </dgm:t>
    </dgm:pt>
    <dgm:pt modelId="{7B06E357-0CE9-4C0B-8327-45230367D39C}" type="parTrans" cxnId="{657BEF20-4DBE-47B4-B0A2-CC463C2EBF6F}">
      <dgm:prSet/>
      <dgm:spPr/>
      <dgm:t>
        <a:bodyPr/>
        <a:lstStyle/>
        <a:p>
          <a:endParaRPr lang="de-DE" sz="1400"/>
        </a:p>
      </dgm:t>
    </dgm:pt>
    <dgm:pt modelId="{5F8656F6-E044-4F56-B863-2149D43F00BB}" type="sibTrans" cxnId="{657BEF20-4DBE-47B4-B0A2-CC463C2EBF6F}">
      <dgm:prSet custT="1"/>
      <dgm:spPr>
        <a:solidFill>
          <a:srgbClr val="008D8E"/>
        </a:solidFill>
      </dgm:spPr>
      <dgm:t>
        <a:bodyPr/>
        <a:lstStyle/>
        <a:p>
          <a:endParaRPr lang="de-DE" sz="1400"/>
        </a:p>
      </dgm:t>
    </dgm:pt>
    <dgm:pt modelId="{C3636938-71F8-4597-92C5-7F7813BCB687}">
      <dgm:prSet phldrT="[Text]" custT="1"/>
      <dgm:spPr/>
      <dgm:t>
        <a:bodyPr/>
        <a:lstStyle/>
        <a:p>
          <a:r>
            <a:rPr lang="de-DE" sz="1400" dirty="0"/>
            <a:t>Vergütung der Kranken-haus-behandlung</a:t>
          </a:r>
          <a:endParaRPr lang="de-DE" sz="1400" b="1" dirty="0"/>
        </a:p>
      </dgm:t>
    </dgm:pt>
    <dgm:pt modelId="{DE55B45F-A29C-4F54-AB97-08107DC82A3F}" type="parTrans" cxnId="{B5686344-9FBD-4615-94E1-E9B21CAAB130}">
      <dgm:prSet/>
      <dgm:spPr/>
      <dgm:t>
        <a:bodyPr/>
        <a:lstStyle/>
        <a:p>
          <a:endParaRPr lang="de-DE" sz="1400"/>
        </a:p>
      </dgm:t>
    </dgm:pt>
    <dgm:pt modelId="{5B156EBD-74AF-4602-AA86-AEABF4C7C20A}" type="sibTrans" cxnId="{B5686344-9FBD-4615-94E1-E9B21CAAB130}">
      <dgm:prSet/>
      <dgm:spPr/>
      <dgm:t>
        <a:bodyPr/>
        <a:lstStyle/>
        <a:p>
          <a:endParaRPr lang="de-DE" sz="1400"/>
        </a:p>
      </dgm:t>
    </dgm:pt>
    <dgm:pt modelId="{74D45639-2DD1-4DBD-91E5-3D5FFD57A5C4}">
      <dgm:prSet custT="1"/>
      <dgm:spPr/>
      <dgm:t>
        <a:bodyPr/>
        <a:lstStyle/>
        <a:p>
          <a:r>
            <a:rPr lang="de-DE" sz="1400" b="1" dirty="0"/>
            <a:t>Fallmengen-</a:t>
          </a:r>
          <a:br>
            <a:rPr lang="de-DE" sz="1400" b="1" dirty="0"/>
          </a:br>
          <a:r>
            <a:rPr lang="de-DE" sz="1400" b="1" dirty="0"/>
            <a:t>abhängige Vergütung über DRG </a:t>
          </a:r>
        </a:p>
      </dgm:t>
    </dgm:pt>
    <dgm:pt modelId="{DB05EA48-EC9F-495A-9912-632EA160207F}" type="parTrans" cxnId="{99663FA1-E413-48A4-A42E-6747CB586239}">
      <dgm:prSet/>
      <dgm:spPr/>
      <dgm:t>
        <a:bodyPr/>
        <a:lstStyle/>
        <a:p>
          <a:endParaRPr lang="de-DE" sz="1400"/>
        </a:p>
      </dgm:t>
    </dgm:pt>
    <dgm:pt modelId="{28161F1C-52E0-44C7-8A35-21B254791552}" type="sibTrans" cxnId="{99663FA1-E413-48A4-A42E-6747CB586239}">
      <dgm:prSet custT="1"/>
      <dgm:spPr>
        <a:solidFill>
          <a:srgbClr val="008D8E"/>
        </a:solidFill>
      </dgm:spPr>
      <dgm:t>
        <a:bodyPr/>
        <a:lstStyle/>
        <a:p>
          <a:endParaRPr lang="de-DE" sz="1400"/>
        </a:p>
      </dgm:t>
    </dgm:pt>
    <dgm:pt modelId="{490E5F30-C782-45C2-8B56-10815D9A131B}" type="pres">
      <dgm:prSet presAssocID="{AB5AAD97-6231-4D54-ABE1-1B4CDEB00AEE}" presName="linearFlow" presStyleCnt="0">
        <dgm:presLayoutVars>
          <dgm:dir/>
          <dgm:resizeHandles val="exact"/>
        </dgm:presLayoutVars>
      </dgm:prSet>
      <dgm:spPr/>
    </dgm:pt>
    <dgm:pt modelId="{E507C23A-2E87-4B6A-978B-30FD0148219C}" type="pres">
      <dgm:prSet presAssocID="{483E0564-C32E-42B0-8745-08A28ABB754B}" presName="node" presStyleLbl="node1" presStyleIdx="0" presStyleCnt="4">
        <dgm:presLayoutVars>
          <dgm:bulletEnabled val="1"/>
        </dgm:presLayoutVars>
      </dgm:prSet>
      <dgm:spPr/>
    </dgm:pt>
    <dgm:pt modelId="{2E95CCEC-06DA-439B-9C8C-7F47A1CBD099}" type="pres">
      <dgm:prSet presAssocID="{D1D681E6-83DF-4077-8C1E-4380764DEEE4}" presName="spacerL" presStyleCnt="0"/>
      <dgm:spPr/>
    </dgm:pt>
    <dgm:pt modelId="{4BE970FB-0791-4A07-9EA5-580D3F0C8B56}" type="pres">
      <dgm:prSet presAssocID="{D1D681E6-83DF-4077-8C1E-4380764DEEE4}" presName="sibTrans" presStyleLbl="sibTrans2D1" presStyleIdx="0" presStyleCnt="3"/>
      <dgm:spPr/>
    </dgm:pt>
    <dgm:pt modelId="{ACB6A98F-42F3-4C51-B2AD-A6E6C2C7DC71}" type="pres">
      <dgm:prSet presAssocID="{D1D681E6-83DF-4077-8C1E-4380764DEEE4}" presName="spacerR" presStyleCnt="0"/>
      <dgm:spPr/>
    </dgm:pt>
    <dgm:pt modelId="{8AF50DCE-5777-42AE-929E-05742875587B}" type="pres">
      <dgm:prSet presAssocID="{037AA8AF-37F9-4834-9EF4-6B7AE83B4103}" presName="node" presStyleLbl="node1" presStyleIdx="1" presStyleCnt="4">
        <dgm:presLayoutVars>
          <dgm:bulletEnabled val="1"/>
        </dgm:presLayoutVars>
      </dgm:prSet>
      <dgm:spPr/>
    </dgm:pt>
    <dgm:pt modelId="{84B45F39-213E-44B0-B544-204130B6351E}" type="pres">
      <dgm:prSet presAssocID="{5F8656F6-E044-4F56-B863-2149D43F00BB}" presName="spacerL" presStyleCnt="0"/>
      <dgm:spPr/>
    </dgm:pt>
    <dgm:pt modelId="{C6195071-17D1-4804-B010-5768B6D05DE4}" type="pres">
      <dgm:prSet presAssocID="{5F8656F6-E044-4F56-B863-2149D43F00BB}" presName="sibTrans" presStyleLbl="sibTrans2D1" presStyleIdx="1" presStyleCnt="3"/>
      <dgm:spPr/>
    </dgm:pt>
    <dgm:pt modelId="{192326CD-9210-4596-87C9-0CCF99FBCF32}" type="pres">
      <dgm:prSet presAssocID="{5F8656F6-E044-4F56-B863-2149D43F00BB}" presName="spacerR" presStyleCnt="0"/>
      <dgm:spPr/>
    </dgm:pt>
    <dgm:pt modelId="{EBACD95F-92BB-4E9A-94A7-3D3B013E4642}" type="pres">
      <dgm:prSet presAssocID="{74D45639-2DD1-4DBD-91E5-3D5FFD57A5C4}" presName="node" presStyleLbl="node1" presStyleIdx="2" presStyleCnt="4">
        <dgm:presLayoutVars>
          <dgm:bulletEnabled val="1"/>
        </dgm:presLayoutVars>
      </dgm:prSet>
      <dgm:spPr/>
    </dgm:pt>
    <dgm:pt modelId="{2AE737F8-F6E8-4AE6-87F2-0877B713E9BB}" type="pres">
      <dgm:prSet presAssocID="{28161F1C-52E0-44C7-8A35-21B254791552}" presName="spacerL" presStyleCnt="0"/>
      <dgm:spPr/>
    </dgm:pt>
    <dgm:pt modelId="{882BCC50-6772-4C0A-AC21-4E98C09EF541}" type="pres">
      <dgm:prSet presAssocID="{28161F1C-52E0-44C7-8A35-21B254791552}" presName="sibTrans" presStyleLbl="sibTrans2D1" presStyleIdx="2" presStyleCnt="3"/>
      <dgm:spPr/>
    </dgm:pt>
    <dgm:pt modelId="{BA446C08-858C-4D74-AD58-1EE0F53F38F2}" type="pres">
      <dgm:prSet presAssocID="{28161F1C-52E0-44C7-8A35-21B254791552}" presName="spacerR" presStyleCnt="0"/>
      <dgm:spPr/>
    </dgm:pt>
    <dgm:pt modelId="{A4BAF24F-57D4-4817-9EB4-FCA92BAE88A7}" type="pres">
      <dgm:prSet presAssocID="{C3636938-71F8-4597-92C5-7F7813BCB687}" presName="node" presStyleLbl="node1" presStyleIdx="3" presStyleCnt="4">
        <dgm:presLayoutVars>
          <dgm:bulletEnabled val="1"/>
        </dgm:presLayoutVars>
      </dgm:prSet>
      <dgm:spPr/>
    </dgm:pt>
  </dgm:ptLst>
  <dgm:cxnLst>
    <dgm:cxn modelId="{657BEF20-4DBE-47B4-B0A2-CC463C2EBF6F}" srcId="{AB5AAD97-6231-4D54-ABE1-1B4CDEB00AEE}" destId="{037AA8AF-37F9-4834-9EF4-6B7AE83B4103}" srcOrd="1" destOrd="0" parTransId="{7B06E357-0CE9-4C0B-8327-45230367D39C}" sibTransId="{5F8656F6-E044-4F56-B863-2149D43F00BB}"/>
    <dgm:cxn modelId="{77213922-F6B5-43B8-8F14-77D182252EFA}" type="presOf" srcId="{74D45639-2DD1-4DBD-91E5-3D5FFD57A5C4}" destId="{EBACD95F-92BB-4E9A-94A7-3D3B013E4642}" srcOrd="0" destOrd="0" presId="urn:microsoft.com/office/officeart/2005/8/layout/equation1"/>
    <dgm:cxn modelId="{5CB8F12F-B0F8-4EB8-B59A-C21399156549}" type="presOf" srcId="{037AA8AF-37F9-4834-9EF4-6B7AE83B4103}" destId="{8AF50DCE-5777-42AE-929E-05742875587B}" srcOrd="0" destOrd="0" presId="urn:microsoft.com/office/officeart/2005/8/layout/equation1"/>
    <dgm:cxn modelId="{CDEF313C-F082-4A6A-8EA6-7BAA820C701B}" type="presOf" srcId="{C3636938-71F8-4597-92C5-7F7813BCB687}" destId="{A4BAF24F-57D4-4817-9EB4-FCA92BAE88A7}" srcOrd="0" destOrd="0" presId="urn:microsoft.com/office/officeart/2005/8/layout/equation1"/>
    <dgm:cxn modelId="{7A63F95F-4542-4304-8D63-EC547C254D0E}" type="presOf" srcId="{28161F1C-52E0-44C7-8A35-21B254791552}" destId="{882BCC50-6772-4C0A-AC21-4E98C09EF541}" srcOrd="0" destOrd="0" presId="urn:microsoft.com/office/officeart/2005/8/layout/equation1"/>
    <dgm:cxn modelId="{B5686344-9FBD-4615-94E1-E9B21CAAB130}" srcId="{AB5AAD97-6231-4D54-ABE1-1B4CDEB00AEE}" destId="{C3636938-71F8-4597-92C5-7F7813BCB687}" srcOrd="3" destOrd="0" parTransId="{DE55B45F-A29C-4F54-AB97-08107DC82A3F}" sibTransId="{5B156EBD-74AF-4602-AA86-AEABF4C7C20A}"/>
    <dgm:cxn modelId="{DE9DEE9E-BC7A-406B-B656-9E814988C717}" type="presOf" srcId="{D1D681E6-83DF-4077-8C1E-4380764DEEE4}" destId="{4BE970FB-0791-4A07-9EA5-580D3F0C8B56}" srcOrd="0" destOrd="0" presId="urn:microsoft.com/office/officeart/2005/8/layout/equation1"/>
    <dgm:cxn modelId="{99663FA1-E413-48A4-A42E-6747CB586239}" srcId="{AB5AAD97-6231-4D54-ABE1-1B4CDEB00AEE}" destId="{74D45639-2DD1-4DBD-91E5-3D5FFD57A5C4}" srcOrd="2" destOrd="0" parTransId="{DB05EA48-EC9F-495A-9912-632EA160207F}" sibTransId="{28161F1C-52E0-44C7-8A35-21B254791552}"/>
    <dgm:cxn modelId="{810497B5-88E2-4F6C-B981-FC250C6E1039}" type="presOf" srcId="{AB5AAD97-6231-4D54-ABE1-1B4CDEB00AEE}" destId="{490E5F30-C782-45C2-8B56-10815D9A131B}" srcOrd="0" destOrd="0" presId="urn:microsoft.com/office/officeart/2005/8/layout/equation1"/>
    <dgm:cxn modelId="{B43804C1-2E3C-4D4C-9B72-4A7AAA1CD582}" type="presOf" srcId="{483E0564-C32E-42B0-8745-08A28ABB754B}" destId="{E507C23A-2E87-4B6A-978B-30FD0148219C}" srcOrd="0" destOrd="0" presId="urn:microsoft.com/office/officeart/2005/8/layout/equation1"/>
    <dgm:cxn modelId="{3A6F6DC4-E0CD-461E-9363-DBE63633186E}" srcId="{AB5AAD97-6231-4D54-ABE1-1B4CDEB00AEE}" destId="{483E0564-C32E-42B0-8745-08A28ABB754B}" srcOrd="0" destOrd="0" parTransId="{23408B68-00E9-44B9-AA34-D1E81FDB6F7C}" sibTransId="{D1D681E6-83DF-4077-8C1E-4380764DEEE4}"/>
    <dgm:cxn modelId="{9A3B27D1-8961-4275-B6A4-2D9E580656CA}" type="presOf" srcId="{5F8656F6-E044-4F56-B863-2149D43F00BB}" destId="{C6195071-17D1-4804-B010-5768B6D05DE4}" srcOrd="0" destOrd="0" presId="urn:microsoft.com/office/officeart/2005/8/layout/equation1"/>
    <dgm:cxn modelId="{6F379675-B040-4A0A-B77D-96D007C64A64}" type="presParOf" srcId="{490E5F30-C782-45C2-8B56-10815D9A131B}" destId="{E507C23A-2E87-4B6A-978B-30FD0148219C}" srcOrd="0" destOrd="0" presId="urn:microsoft.com/office/officeart/2005/8/layout/equation1"/>
    <dgm:cxn modelId="{5C62A124-39E5-48A8-AA1A-0453E383A624}" type="presParOf" srcId="{490E5F30-C782-45C2-8B56-10815D9A131B}" destId="{2E95CCEC-06DA-439B-9C8C-7F47A1CBD099}" srcOrd="1" destOrd="0" presId="urn:microsoft.com/office/officeart/2005/8/layout/equation1"/>
    <dgm:cxn modelId="{71FF92DC-B45E-4AB8-AF7C-54D0C7130F30}" type="presParOf" srcId="{490E5F30-C782-45C2-8B56-10815D9A131B}" destId="{4BE970FB-0791-4A07-9EA5-580D3F0C8B56}" srcOrd="2" destOrd="0" presId="urn:microsoft.com/office/officeart/2005/8/layout/equation1"/>
    <dgm:cxn modelId="{A718C5ED-B4F8-46BE-BE6B-B894B8E507C1}" type="presParOf" srcId="{490E5F30-C782-45C2-8B56-10815D9A131B}" destId="{ACB6A98F-42F3-4C51-B2AD-A6E6C2C7DC71}" srcOrd="3" destOrd="0" presId="urn:microsoft.com/office/officeart/2005/8/layout/equation1"/>
    <dgm:cxn modelId="{2CE9A2D8-EB54-44AE-89E5-BBB849B0209C}" type="presParOf" srcId="{490E5F30-C782-45C2-8B56-10815D9A131B}" destId="{8AF50DCE-5777-42AE-929E-05742875587B}" srcOrd="4" destOrd="0" presId="urn:microsoft.com/office/officeart/2005/8/layout/equation1"/>
    <dgm:cxn modelId="{65EE76F8-5B40-4FE4-9E9E-CF04262AD80C}" type="presParOf" srcId="{490E5F30-C782-45C2-8B56-10815D9A131B}" destId="{84B45F39-213E-44B0-B544-204130B6351E}" srcOrd="5" destOrd="0" presId="urn:microsoft.com/office/officeart/2005/8/layout/equation1"/>
    <dgm:cxn modelId="{877804AE-B7F2-4E80-8241-CA6EEA7D931C}" type="presParOf" srcId="{490E5F30-C782-45C2-8B56-10815D9A131B}" destId="{C6195071-17D1-4804-B010-5768B6D05DE4}" srcOrd="6" destOrd="0" presId="urn:microsoft.com/office/officeart/2005/8/layout/equation1"/>
    <dgm:cxn modelId="{2C63A95A-85DD-4456-8975-6BB6AA710866}" type="presParOf" srcId="{490E5F30-C782-45C2-8B56-10815D9A131B}" destId="{192326CD-9210-4596-87C9-0CCF99FBCF32}" srcOrd="7" destOrd="0" presId="urn:microsoft.com/office/officeart/2005/8/layout/equation1"/>
    <dgm:cxn modelId="{9F0BBBAA-E1BD-428C-A41F-17EC16662D62}" type="presParOf" srcId="{490E5F30-C782-45C2-8B56-10815D9A131B}" destId="{EBACD95F-92BB-4E9A-94A7-3D3B013E4642}" srcOrd="8" destOrd="0" presId="urn:microsoft.com/office/officeart/2005/8/layout/equation1"/>
    <dgm:cxn modelId="{806623E5-2E0D-4478-9FFA-27F46830BD52}" type="presParOf" srcId="{490E5F30-C782-45C2-8B56-10815D9A131B}" destId="{2AE737F8-F6E8-4AE6-87F2-0877B713E9BB}" srcOrd="9" destOrd="0" presId="urn:microsoft.com/office/officeart/2005/8/layout/equation1"/>
    <dgm:cxn modelId="{4F9E0A2D-4636-4249-BC12-2B0042094849}" type="presParOf" srcId="{490E5F30-C782-45C2-8B56-10815D9A131B}" destId="{882BCC50-6772-4C0A-AC21-4E98C09EF541}" srcOrd="10" destOrd="0" presId="urn:microsoft.com/office/officeart/2005/8/layout/equation1"/>
    <dgm:cxn modelId="{1711A5E5-8F01-48B5-803A-D109D8F1138A}" type="presParOf" srcId="{490E5F30-C782-45C2-8B56-10815D9A131B}" destId="{BA446C08-858C-4D74-AD58-1EE0F53F38F2}" srcOrd="11" destOrd="0" presId="urn:microsoft.com/office/officeart/2005/8/layout/equation1"/>
    <dgm:cxn modelId="{944CCB43-0B16-4903-A068-BEF10A84F0A7}" type="presParOf" srcId="{490E5F30-C782-45C2-8B56-10815D9A131B}" destId="{A4BAF24F-57D4-4817-9EB4-FCA92BAE88A7}" srcOrd="12"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159EF-D158-4F38-8551-AC57F4FC7420}">
      <dsp:nvSpPr>
        <dsp:cNvPr id="0" name=""/>
        <dsp:cNvSpPr/>
      </dsp:nvSpPr>
      <dsp:spPr>
        <a:xfrm>
          <a:off x="2395643" y="1832609"/>
          <a:ext cx="2239856" cy="2239856"/>
        </a:xfrm>
        <a:prstGeom prst="gear9">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Kombination aus Vorhalte-finanzierung und DRG</a:t>
          </a:r>
        </a:p>
      </dsp:txBody>
      <dsp:txXfrm>
        <a:off x="2845954" y="2357285"/>
        <a:ext cx="1339234" cy="1151332"/>
      </dsp:txXfrm>
    </dsp:sp>
    <dsp:sp modelId="{3C3DFD6B-9D73-4DD2-90A7-D591DB1DEAB5}">
      <dsp:nvSpPr>
        <dsp:cNvPr id="0" name=""/>
        <dsp:cNvSpPr/>
      </dsp:nvSpPr>
      <dsp:spPr>
        <a:xfrm>
          <a:off x="1092454" y="1303189"/>
          <a:ext cx="1628986" cy="1628986"/>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Leistungs-gruppen</a:t>
          </a:r>
        </a:p>
      </dsp:txBody>
      <dsp:txXfrm>
        <a:off x="1502556" y="1715770"/>
        <a:ext cx="808782" cy="803824"/>
      </dsp:txXfrm>
    </dsp:sp>
    <dsp:sp modelId="{2734C88C-3236-4B47-8E44-1D96360920AE}">
      <dsp:nvSpPr>
        <dsp:cNvPr id="0" name=""/>
        <dsp:cNvSpPr/>
      </dsp:nvSpPr>
      <dsp:spPr>
        <a:xfrm rot="20700000">
          <a:off x="2004852" y="179354"/>
          <a:ext cx="1596074" cy="1596074"/>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Klinik-zuordnung zu Level</a:t>
          </a:r>
        </a:p>
      </dsp:txBody>
      <dsp:txXfrm rot="-20700000">
        <a:off x="2354918" y="529420"/>
        <a:ext cx="895942" cy="895942"/>
      </dsp:txXfrm>
    </dsp:sp>
    <dsp:sp modelId="{69F098D9-92D6-49EF-AD79-EA03810E9BAA}">
      <dsp:nvSpPr>
        <dsp:cNvPr id="0" name=""/>
        <dsp:cNvSpPr/>
      </dsp:nvSpPr>
      <dsp:spPr>
        <a:xfrm>
          <a:off x="2222083" y="1495375"/>
          <a:ext cx="2867016" cy="2867016"/>
        </a:xfrm>
        <a:prstGeom prst="circularArrow">
          <a:avLst>
            <a:gd name="adj1" fmla="val 4687"/>
            <a:gd name="adj2" fmla="val 299029"/>
            <a:gd name="adj3" fmla="val 2513294"/>
            <a:gd name="adj4" fmla="val 15867477"/>
            <a:gd name="adj5" fmla="val 5469"/>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A250911-814E-47F8-932C-AB211A455066}">
      <dsp:nvSpPr>
        <dsp:cNvPr id="0" name=""/>
        <dsp:cNvSpPr/>
      </dsp:nvSpPr>
      <dsp:spPr>
        <a:xfrm>
          <a:off x="803963" y="943278"/>
          <a:ext cx="2083066" cy="208306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3362B56-46B9-4776-8D9A-ECD37A57D567}">
      <dsp:nvSpPr>
        <dsp:cNvPr id="0" name=""/>
        <dsp:cNvSpPr/>
      </dsp:nvSpPr>
      <dsp:spPr>
        <a:xfrm>
          <a:off x="1635664" y="-169722"/>
          <a:ext cx="2245964" cy="224596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C23A-2E87-4B6A-978B-30FD0148219C}">
      <dsp:nvSpPr>
        <dsp:cNvPr id="0" name=""/>
        <dsp:cNvSpPr/>
      </dsp:nvSpPr>
      <dsp:spPr>
        <a:xfrm>
          <a:off x="244727" y="408"/>
          <a:ext cx="1658649" cy="1658649"/>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Pflegebudget</a:t>
          </a:r>
        </a:p>
      </dsp:txBody>
      <dsp:txXfrm>
        <a:off x="487631" y="243312"/>
        <a:ext cx="1172841" cy="1172841"/>
      </dsp:txXfrm>
    </dsp:sp>
    <dsp:sp modelId="{4BE970FB-0791-4A07-9EA5-580D3F0C8B56}">
      <dsp:nvSpPr>
        <dsp:cNvPr id="0" name=""/>
        <dsp:cNvSpPr/>
      </dsp:nvSpPr>
      <dsp:spPr>
        <a:xfrm>
          <a:off x="2038060" y="348725"/>
          <a:ext cx="962016" cy="962016"/>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2165575" y="716600"/>
        <a:ext cx="706986" cy="226266"/>
      </dsp:txXfrm>
    </dsp:sp>
    <dsp:sp modelId="{8AF50DCE-5777-42AE-929E-05742875587B}">
      <dsp:nvSpPr>
        <dsp:cNvPr id="0" name=""/>
        <dsp:cNvSpPr/>
      </dsp:nvSpPr>
      <dsp:spPr>
        <a:xfrm>
          <a:off x="3134759" y="408"/>
          <a:ext cx="1658649" cy="1658649"/>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3377663" y="243312"/>
        <a:ext cx="1172841" cy="1172841"/>
      </dsp:txXfrm>
    </dsp:sp>
    <dsp:sp modelId="{C6195071-17D1-4804-B010-5768B6D05DE4}">
      <dsp:nvSpPr>
        <dsp:cNvPr id="0" name=""/>
        <dsp:cNvSpPr/>
      </dsp:nvSpPr>
      <dsp:spPr>
        <a:xfrm>
          <a:off x="4928092" y="348725"/>
          <a:ext cx="962016" cy="9620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5055607" y="716600"/>
        <a:ext cx="706986" cy="226266"/>
      </dsp:txXfrm>
    </dsp:sp>
    <dsp:sp modelId="{70023223-1D40-471D-A7EA-6CAC6D17A45C}">
      <dsp:nvSpPr>
        <dsp:cNvPr id="0" name=""/>
        <dsp:cNvSpPr/>
      </dsp:nvSpPr>
      <dsp:spPr>
        <a:xfrm>
          <a:off x="6024791" y="408"/>
          <a:ext cx="1658649" cy="1658649"/>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Fallmengen-abhängige Vergütung über DRG</a:t>
          </a:r>
        </a:p>
      </dsp:txBody>
      <dsp:txXfrm>
        <a:off x="6267695" y="243312"/>
        <a:ext cx="1172841" cy="1172841"/>
      </dsp:txXfrm>
    </dsp:sp>
    <dsp:sp modelId="{07BFD161-410A-499B-BFD2-BA1EB786FCEA}">
      <dsp:nvSpPr>
        <dsp:cNvPr id="0" name=""/>
        <dsp:cNvSpPr/>
      </dsp:nvSpPr>
      <dsp:spPr>
        <a:xfrm>
          <a:off x="7818123" y="348725"/>
          <a:ext cx="962016" cy="9620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7945638" y="546900"/>
        <a:ext cx="706986" cy="565666"/>
      </dsp:txXfrm>
    </dsp:sp>
    <dsp:sp modelId="{1C619497-939E-455A-8DE3-4162B86AA027}">
      <dsp:nvSpPr>
        <dsp:cNvPr id="0" name=""/>
        <dsp:cNvSpPr/>
      </dsp:nvSpPr>
      <dsp:spPr>
        <a:xfrm>
          <a:off x="8914823" y="408"/>
          <a:ext cx="1658649" cy="1658649"/>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Vergütung der Kranken-haus-behandlung</a:t>
          </a:r>
        </a:p>
      </dsp:txBody>
      <dsp:txXfrm>
        <a:off x="9157727" y="243312"/>
        <a:ext cx="1172841" cy="1172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C23A-2E87-4B6A-978B-30FD0148219C}">
      <dsp:nvSpPr>
        <dsp:cNvPr id="0" name=""/>
        <dsp:cNvSpPr/>
      </dsp:nvSpPr>
      <dsp:spPr>
        <a:xfrm>
          <a:off x="5937" y="360490"/>
          <a:ext cx="1649685" cy="1649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Pflege-budget</a:t>
          </a:r>
        </a:p>
      </dsp:txBody>
      <dsp:txXfrm>
        <a:off x="247528" y="602081"/>
        <a:ext cx="1166503" cy="1166503"/>
      </dsp:txXfrm>
    </dsp:sp>
    <dsp:sp modelId="{4BE970FB-0791-4A07-9EA5-580D3F0C8B56}">
      <dsp:nvSpPr>
        <dsp:cNvPr id="0" name=""/>
        <dsp:cNvSpPr/>
      </dsp:nvSpPr>
      <dsp:spPr>
        <a:xfrm>
          <a:off x="1789578" y="706924"/>
          <a:ext cx="956817" cy="956817"/>
        </a:xfrm>
        <a:prstGeom prst="mathPlus">
          <a:avLst/>
        </a:prstGeom>
        <a:solidFill>
          <a:srgbClr val="008D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1916404" y="1072811"/>
        <a:ext cx="703165" cy="225043"/>
      </dsp:txXfrm>
    </dsp:sp>
    <dsp:sp modelId="{8AF50DCE-5777-42AE-929E-05742875587B}">
      <dsp:nvSpPr>
        <dsp:cNvPr id="0" name=""/>
        <dsp:cNvSpPr/>
      </dsp:nvSpPr>
      <dsp:spPr>
        <a:xfrm>
          <a:off x="2880350" y="360490"/>
          <a:ext cx="1649685" cy="1649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Vorhalte-finanzierung</a:t>
          </a:r>
        </a:p>
      </dsp:txBody>
      <dsp:txXfrm>
        <a:off x="3121941" y="602081"/>
        <a:ext cx="1166503" cy="1166503"/>
      </dsp:txXfrm>
    </dsp:sp>
    <dsp:sp modelId="{C6195071-17D1-4804-B010-5768B6D05DE4}">
      <dsp:nvSpPr>
        <dsp:cNvPr id="0" name=""/>
        <dsp:cNvSpPr/>
      </dsp:nvSpPr>
      <dsp:spPr>
        <a:xfrm>
          <a:off x="4663990" y="706924"/>
          <a:ext cx="956817" cy="956817"/>
        </a:xfrm>
        <a:prstGeom prst="mathPlus">
          <a:avLst/>
        </a:prstGeom>
        <a:solidFill>
          <a:srgbClr val="008D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4790816" y="1072811"/>
        <a:ext cx="703165" cy="225043"/>
      </dsp:txXfrm>
    </dsp:sp>
    <dsp:sp modelId="{EBACD95F-92BB-4E9A-94A7-3D3B013E4642}">
      <dsp:nvSpPr>
        <dsp:cNvPr id="0" name=""/>
        <dsp:cNvSpPr/>
      </dsp:nvSpPr>
      <dsp:spPr>
        <a:xfrm>
          <a:off x="5754762" y="360490"/>
          <a:ext cx="1649685" cy="1649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Fallmengen-</a:t>
          </a:r>
          <a:br>
            <a:rPr lang="de-DE" sz="1400" b="1" kern="1200" dirty="0"/>
          </a:br>
          <a:r>
            <a:rPr lang="de-DE" sz="1400" b="1" kern="1200" dirty="0"/>
            <a:t>abhängige Vergütung über DRG </a:t>
          </a:r>
        </a:p>
      </dsp:txBody>
      <dsp:txXfrm>
        <a:off x="5996353" y="602081"/>
        <a:ext cx="1166503" cy="1166503"/>
      </dsp:txXfrm>
    </dsp:sp>
    <dsp:sp modelId="{882BCC50-6772-4C0A-AC21-4E98C09EF541}">
      <dsp:nvSpPr>
        <dsp:cNvPr id="0" name=""/>
        <dsp:cNvSpPr/>
      </dsp:nvSpPr>
      <dsp:spPr>
        <a:xfrm>
          <a:off x="7538403" y="706924"/>
          <a:ext cx="956817" cy="956817"/>
        </a:xfrm>
        <a:prstGeom prst="mathEqual">
          <a:avLst/>
        </a:prstGeom>
        <a:solidFill>
          <a:srgbClr val="008D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7665229" y="904028"/>
        <a:ext cx="703165" cy="562609"/>
      </dsp:txXfrm>
    </dsp:sp>
    <dsp:sp modelId="{A4BAF24F-57D4-4817-9EB4-FCA92BAE88A7}">
      <dsp:nvSpPr>
        <dsp:cNvPr id="0" name=""/>
        <dsp:cNvSpPr/>
      </dsp:nvSpPr>
      <dsp:spPr>
        <a:xfrm>
          <a:off x="8629175" y="360490"/>
          <a:ext cx="1649685" cy="1649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Vergütung der Kranken-haus-behandlung</a:t>
          </a:r>
          <a:endParaRPr lang="de-DE" sz="1400" b="1" kern="1200" dirty="0"/>
        </a:p>
      </dsp:txBody>
      <dsp:txXfrm>
        <a:off x="8870766" y="602081"/>
        <a:ext cx="1166503" cy="116650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de-DE" sz="1800" spc="-1" strike="noStrike">
                <a:solidFill>
                  <a:srgbClr val="000000"/>
                </a:solidFill>
                <a:latin typeface="Calibri"/>
              </a:rPr>
              <a:t>Folie mittels Klicken verschieben</a:t>
            </a:r>
            <a:endParaRPr b="0" lang="de-DE" sz="1800" spc="-1" strike="noStrike">
              <a:solidFill>
                <a:srgbClr val="000000"/>
              </a:solidFill>
              <a:latin typeface="Calibri"/>
            </a:endParaRPr>
          </a:p>
        </p:txBody>
      </p:sp>
      <p:sp>
        <p:nvSpPr>
          <p:cNvPr id="16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de-DE" sz="2000" spc="-1" strike="noStrike">
                <a:latin typeface="Arial"/>
              </a:rPr>
              <a:t>Format der Notizen mittels Klicken bearbeiten</a:t>
            </a:r>
            <a:endParaRPr b="0" lang="de-DE" sz="2000" spc="-1" strike="noStrike">
              <a:latin typeface="Arial"/>
            </a:endParaRPr>
          </a:p>
        </p:txBody>
      </p:sp>
      <p:sp>
        <p:nvSpPr>
          <p:cNvPr id="16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de-DE" sz="1400" spc="-1" strike="noStrike">
                <a:latin typeface="Times New Roman"/>
              </a:rPr>
              <a:t>&lt;Kopfzeile&gt;</a:t>
            </a:r>
            <a:endParaRPr b="0" lang="de-DE" sz="1400" spc="-1" strike="noStrike">
              <a:latin typeface="Times New Roman"/>
            </a:endParaRPr>
          </a:p>
        </p:txBody>
      </p:sp>
      <p:sp>
        <p:nvSpPr>
          <p:cNvPr id="167" name="PlaceHolder 4"/>
          <p:cNvSpPr>
            <a:spLocks noGrp="1"/>
          </p:cNvSpPr>
          <p:nvPr>
            <p:ph type="dt" idx="13"/>
          </p:nvPr>
        </p:nvSpPr>
        <p:spPr>
          <a:xfrm>
            <a:off x="4278960" y="0"/>
            <a:ext cx="3280680" cy="534240"/>
          </a:xfrm>
          <a:prstGeom prst="rect">
            <a:avLst/>
          </a:prstGeom>
          <a:noFill/>
          <a:ln w="0">
            <a:noFill/>
          </a:ln>
        </p:spPr>
        <p:txBody>
          <a:bodyPr lIns="0" rIns="0" tIns="0" bIns="0" anchor="t">
            <a:noAutofit/>
          </a:bodyPr>
          <a:lstStyle>
            <a:lvl1pPr algn="r">
              <a:buNone/>
              <a:defRPr b="0" lang="de-DE" sz="1400" spc="-1" strike="noStrike">
                <a:latin typeface="Times New Roman"/>
              </a:defRPr>
            </a:lvl1pPr>
          </a:lstStyle>
          <a:p>
            <a:pPr algn="r">
              <a:buNone/>
            </a:pPr>
            <a:r>
              <a:rPr b="0" lang="de-DE" sz="1400" spc="-1" strike="noStrike">
                <a:latin typeface="Times New Roman"/>
              </a:rPr>
              <a:t>&lt;Datum/Uhrzeit&gt;</a:t>
            </a:r>
            <a:endParaRPr b="0" lang="de-DE" sz="1400" spc="-1" strike="noStrike">
              <a:latin typeface="Times New Roman"/>
            </a:endParaRPr>
          </a:p>
        </p:txBody>
      </p:sp>
      <p:sp>
        <p:nvSpPr>
          <p:cNvPr id="168" name="PlaceHolder 5"/>
          <p:cNvSpPr>
            <a:spLocks noGrp="1"/>
          </p:cNvSpPr>
          <p:nvPr>
            <p:ph type="ftr" idx="14"/>
          </p:nvPr>
        </p:nvSpPr>
        <p:spPr>
          <a:xfrm>
            <a:off x="0" y="10157400"/>
            <a:ext cx="3280680" cy="534240"/>
          </a:xfrm>
          <a:prstGeom prst="rect">
            <a:avLst/>
          </a:prstGeom>
          <a:noFill/>
          <a:ln w="0">
            <a:noFill/>
          </a:ln>
        </p:spPr>
        <p:txBody>
          <a:bodyPr lIns="0" rIns="0" tIns="0" bIns="0" anchor="b">
            <a:noAutofit/>
          </a:bodyPr>
          <a:lstStyle>
            <a:lvl1pPr>
              <a:defRPr b="0" lang="de-DE" sz="1400" spc="-1" strike="noStrike">
                <a:latin typeface="Times New Roman"/>
              </a:defRPr>
            </a:lvl1pPr>
          </a:lstStyle>
          <a:p>
            <a:r>
              <a:rPr b="0" lang="de-DE" sz="1400" spc="-1" strike="noStrike">
                <a:latin typeface="Times New Roman"/>
              </a:rPr>
              <a:t>&lt;Fußzeile&gt;</a:t>
            </a:r>
            <a:endParaRPr b="0" lang="de-DE" sz="1400" spc="-1" strike="noStrike">
              <a:latin typeface="Times New Roman"/>
            </a:endParaRPr>
          </a:p>
        </p:txBody>
      </p:sp>
      <p:sp>
        <p:nvSpPr>
          <p:cNvPr id="169" name="PlaceHolder 6"/>
          <p:cNvSpPr>
            <a:spLocks noGrp="1"/>
          </p:cNvSpPr>
          <p:nvPr>
            <p:ph type="sldNum" idx="15"/>
          </p:nvPr>
        </p:nvSpPr>
        <p:spPr>
          <a:xfrm>
            <a:off x="4278960" y="10157400"/>
            <a:ext cx="3280680" cy="534240"/>
          </a:xfrm>
          <a:prstGeom prst="rect">
            <a:avLst/>
          </a:prstGeom>
          <a:noFill/>
          <a:ln w="0">
            <a:noFill/>
          </a:ln>
        </p:spPr>
        <p:txBody>
          <a:bodyPr lIns="0" rIns="0" tIns="0" bIns="0" anchor="b">
            <a:noAutofit/>
          </a:bodyPr>
          <a:lstStyle>
            <a:lvl1pPr algn="r">
              <a:buNone/>
              <a:defRPr b="0" lang="de-DE" sz="1400" spc="-1" strike="noStrike">
                <a:latin typeface="Times New Roman"/>
              </a:defRPr>
            </a:lvl1pPr>
          </a:lstStyle>
          <a:p>
            <a:pPr algn="r">
              <a:buNone/>
            </a:pPr>
            <a:fld id="{A06C8A34-1ED0-48F3-B465-4FA31C21F581}"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sldImg"/>
          </p:nvPr>
        </p:nvSpPr>
        <p:spPr>
          <a:xfrm>
            <a:off x="685800" y="1143000"/>
            <a:ext cx="5486040" cy="3085920"/>
          </a:xfrm>
          <a:prstGeom prst="rect">
            <a:avLst/>
          </a:prstGeom>
          <a:ln w="0">
            <a:noFill/>
          </a:ln>
        </p:spPr>
      </p:sp>
      <p:sp>
        <p:nvSpPr>
          <p:cNvPr id="27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1" lang="de-DE" sz="2000" spc="-1" strike="noStrike" u="sng">
                <a:uFillTx/>
                <a:latin typeface="Arial"/>
              </a:rPr>
              <a:t>Künftige Unterscheidung zwischen: </a:t>
            </a:r>
            <a:endParaRPr b="0" lang="de-DE" sz="2000" spc="-1" strike="noStrike">
              <a:latin typeface="Arial"/>
            </a:endParaRPr>
          </a:p>
          <a:p>
            <a:pPr>
              <a:lnSpc>
                <a:spcPct val="100000"/>
              </a:lnSpc>
              <a:buNone/>
            </a:pPr>
            <a:endParaRPr b="0" lang="de-DE" sz="2000" spc="-1" strike="noStrike">
              <a:latin typeface="Arial"/>
            </a:endParaRPr>
          </a:p>
          <a:p>
            <a:pPr marL="228600" indent="-228600">
              <a:lnSpc>
                <a:spcPct val="100000"/>
              </a:lnSpc>
              <a:buClr>
                <a:srgbClr val="000000"/>
              </a:buClr>
              <a:buFont typeface="+mj-lt"/>
              <a:buAutoNum type="arabicPeriod"/>
            </a:pPr>
            <a:r>
              <a:rPr b="1" lang="de-DE" sz="2000" spc="-1" strike="noStrike">
                <a:latin typeface="Arial"/>
              </a:rPr>
              <a:t>Fallmengenunabhängiger Vergütung </a:t>
            </a:r>
            <a:r>
              <a:rPr b="0" lang="de-DE" sz="2000" spc="-1" strike="noStrike">
                <a:latin typeface="Arial"/>
              </a:rPr>
              <a:t>(Pflegebudget + Vorhaltebudget auf Basis eines normativ festzulegenden und potentiell anzupassenden Vorhalteanteils pro Leistungsgruppe)</a:t>
            </a:r>
            <a:endParaRPr b="0" lang="de-DE" sz="2000" spc="-1" strike="noStrike">
              <a:latin typeface="Arial"/>
            </a:endParaRPr>
          </a:p>
          <a:p>
            <a:pPr marL="228600" indent="-228600">
              <a:lnSpc>
                <a:spcPct val="100000"/>
              </a:lnSpc>
              <a:buClr>
                <a:srgbClr val="000000"/>
              </a:buClr>
              <a:buFont typeface="+mj-lt"/>
              <a:buAutoNum type="arabicPeriod"/>
            </a:pPr>
            <a:r>
              <a:rPr b="1" lang="de-DE" sz="2000" spc="-1" strike="noStrike">
                <a:latin typeface="Arial"/>
              </a:rPr>
              <a:t>Fallmengenabhängiger Vergütung </a:t>
            </a:r>
            <a:r>
              <a:rPr b="0" lang="de-DE" sz="2000" spc="-1" strike="noStrike">
                <a:latin typeface="Arial"/>
              </a:rPr>
              <a:t>(Erlöse aus der Abrechnung der Fälle nach verbleibendem Restanteil der DRGs)</a:t>
            </a:r>
            <a:endParaRPr b="0" lang="de-DE" sz="2000" spc="-1" strike="noStrike">
              <a:latin typeface="Arial"/>
            </a:endParaRPr>
          </a:p>
          <a:p>
            <a:pPr>
              <a:lnSpc>
                <a:spcPct val="100000"/>
              </a:lnSpc>
              <a:buNone/>
            </a:pPr>
            <a:endParaRPr b="0" lang="de-DE" sz="2000" spc="-1" strike="noStrike">
              <a:latin typeface="Arial"/>
            </a:endParaRPr>
          </a:p>
          <a:p>
            <a:pPr>
              <a:lnSpc>
                <a:spcPct val="100000"/>
              </a:lnSpc>
              <a:buNone/>
              <a:tabLst>
                <a:tab algn="l" pos="0"/>
              </a:tabLst>
            </a:pPr>
            <a:r>
              <a:rPr b="0" lang="de-DE" sz="2000" spc="-1" strike="noStrike">
                <a:latin typeface="Arial"/>
              </a:rPr>
              <a:t>Level Ii- Kliniken sollen abweichend hiervoran durch </a:t>
            </a:r>
            <a:r>
              <a:rPr b="1" lang="de-DE" sz="2000" spc="-1" strike="noStrike">
                <a:latin typeface="Arial"/>
              </a:rPr>
              <a:t>sachgerecht kalkulierte, degressive Tagespauschalen </a:t>
            </a:r>
            <a:r>
              <a:rPr b="0" lang="de-DE" sz="2000" spc="-1" strike="noStrike">
                <a:latin typeface="Arial"/>
              </a:rPr>
              <a:t>für die Akutpflege </a:t>
            </a:r>
            <a:r>
              <a:rPr b="0" i="1" lang="de-DE" sz="2000" spc="-1" strike="noStrike">
                <a:latin typeface="Arial"/>
              </a:rPr>
              <a:t>einschließlich Personal – und Sachkosten </a:t>
            </a:r>
            <a:r>
              <a:rPr b="0" lang="de-DE" sz="2000" spc="-1" strike="noStrike">
                <a:latin typeface="Arial"/>
              </a:rPr>
              <a:t>vergütet werden </a:t>
            </a:r>
            <a:endParaRPr b="0" lang="de-DE" sz="2000" spc="-1" strike="noStrike">
              <a:latin typeface="Arial"/>
            </a:endParaRPr>
          </a:p>
          <a:p>
            <a:pPr>
              <a:lnSpc>
                <a:spcPct val="100000"/>
              </a:lnSpc>
              <a:buNone/>
              <a:tabLst>
                <a:tab algn="l" pos="0"/>
              </a:tabLst>
            </a:pPr>
            <a:endParaRPr b="0" lang="de-DE" sz="2000" spc="-1" strike="noStrike">
              <a:latin typeface="Arial"/>
            </a:endParaRPr>
          </a:p>
          <a:p>
            <a:pPr>
              <a:lnSpc>
                <a:spcPct val="100000"/>
              </a:lnSpc>
              <a:buNone/>
              <a:tabLst>
                <a:tab algn="l" pos="0"/>
              </a:tabLst>
            </a:pPr>
            <a:r>
              <a:rPr b="1" lang="de-DE" sz="2000" spc="-1" strike="noStrike">
                <a:latin typeface="Arial"/>
              </a:rPr>
              <a:t>Vergütung der Behandlung von Kindern und Jugendlichen </a:t>
            </a:r>
            <a:r>
              <a:rPr b="0" lang="de-DE" sz="2000" spc="-1" strike="noStrike">
                <a:latin typeface="Arial"/>
              </a:rPr>
              <a:t>soll aufgrund besonderer Vulnerabilität und erhöhten Aufwands in der Versorgung durch einen Sonderfonds einen Aufschlag von bis zu 20% auf die bisherigen aDRG-Erlösvolumina der Leistungsgruppen der Pädiatrie und Kinderchirurgie erhalten</a:t>
            </a:r>
            <a:endParaRPr b="0" lang="de-DE" sz="2000" spc="-1" strike="noStrike">
              <a:latin typeface="Arial"/>
            </a:endParaRPr>
          </a:p>
          <a:p>
            <a:pPr>
              <a:lnSpc>
                <a:spcPct val="100000"/>
              </a:lnSpc>
              <a:buNone/>
              <a:tabLst>
                <a:tab algn="l" pos="0"/>
              </a:tabLst>
            </a:pPr>
            <a:endParaRPr b="0" lang="de-DE" sz="2000" spc="-1" strike="noStrike">
              <a:latin typeface="Arial"/>
            </a:endParaRPr>
          </a:p>
          <a:p>
            <a:pPr>
              <a:lnSpc>
                <a:spcPct val="100000"/>
              </a:lnSpc>
              <a:buNone/>
              <a:tabLst>
                <a:tab algn="l" pos="0"/>
              </a:tabLst>
            </a:pPr>
            <a:r>
              <a:rPr b="1" lang="de-DE" sz="2000" spc="-1" strike="noStrike">
                <a:latin typeface="Arial"/>
              </a:rPr>
              <a:t>Einführung einer anteiligen Vorhaltefinanzierung</a:t>
            </a:r>
            <a:endParaRPr b="0" lang="de-DE" sz="2000" spc="-1" strike="noStrike">
              <a:latin typeface="Arial"/>
            </a:endParaRPr>
          </a:p>
          <a:p>
            <a:pPr>
              <a:lnSpc>
                <a:spcPct val="100000"/>
              </a:lnSpc>
              <a:buNone/>
              <a:tabLst>
                <a:tab algn="l" pos="0"/>
              </a:tabLst>
            </a:pPr>
            <a:endParaRPr b="0" lang="de-DE" sz="2000" spc="-1" strike="noStrike">
              <a:latin typeface="Arial"/>
            </a:endParaRPr>
          </a:p>
          <a:p>
            <a:pPr marL="285840" indent="-285840">
              <a:lnSpc>
                <a:spcPct val="100000"/>
              </a:lnSpc>
              <a:buClr>
                <a:srgbClr val="000000"/>
              </a:buClr>
              <a:buFont typeface="Arial"/>
              <a:buChar char="•"/>
              <a:tabLst>
                <a:tab algn="l" pos="0"/>
              </a:tabLst>
            </a:pPr>
            <a:r>
              <a:rPr b="0" lang="de-DE" sz="2000" spc="-1" strike="noStrike">
                <a:latin typeface="Arial"/>
              </a:rPr>
              <a:t>Für Krankenhäuser der Level In, II und III wird für jede Leistungsgruppe </a:t>
            </a:r>
            <a:r>
              <a:rPr b="0" i="1" lang="de-DE" sz="2000" spc="-1" strike="noStrike">
                <a:latin typeface="Arial"/>
              </a:rPr>
              <a:t>Anteil des Vorhaltebudgets </a:t>
            </a:r>
            <a:r>
              <a:rPr b="0" lang="de-DE" sz="2000" spc="-1" strike="noStrike">
                <a:latin typeface="Arial"/>
              </a:rPr>
              <a:t>bestimmt (Ausnahme: </a:t>
            </a:r>
            <a:r>
              <a:rPr b="0" i="1" lang="de-DE" sz="2000" spc="-1" strike="noStrike">
                <a:latin typeface="Arial"/>
              </a:rPr>
              <a:t>Level Ii </a:t>
            </a:r>
            <a:r>
              <a:rPr b="0" lang="de-DE" sz="2000" spc="-1" strike="noStrike">
                <a:latin typeface="Arial"/>
              </a:rPr>
              <a:t>über </a:t>
            </a:r>
            <a:r>
              <a:rPr b="0" i="1" lang="de-DE" sz="2000" spc="-1" strike="noStrike">
                <a:latin typeface="Arial"/>
              </a:rPr>
              <a:t>Tagespauschalen</a:t>
            </a:r>
            <a:r>
              <a:rPr b="0" lang="de-DE" sz="2000" spc="-1" strike="noStrike">
                <a:latin typeface="Arial"/>
              </a:rPr>
              <a:t>)</a:t>
            </a:r>
            <a:endParaRPr b="0" lang="de-DE" sz="2000" spc="-1" strike="noStrike">
              <a:latin typeface="Arial"/>
            </a:endParaRPr>
          </a:p>
          <a:p>
            <a:pPr marL="285840" indent="-285840">
              <a:lnSpc>
                <a:spcPct val="100000"/>
              </a:lnSpc>
              <a:buClr>
                <a:srgbClr val="000000"/>
              </a:buClr>
              <a:buFont typeface="Arial"/>
              <a:buChar char="•"/>
              <a:tabLst>
                <a:tab algn="l" pos="0"/>
              </a:tabLst>
            </a:pPr>
            <a:r>
              <a:rPr b="0" lang="de-DE" sz="2000" spc="-1" strike="noStrike">
                <a:latin typeface="Arial"/>
              </a:rPr>
              <a:t>Der Vorhaltanteil </a:t>
            </a:r>
            <a:r>
              <a:rPr b="0" i="1" lang="de-DE" sz="2000" spc="-1" strike="noStrike">
                <a:latin typeface="Arial"/>
              </a:rPr>
              <a:t>beinhaltet auch Pflegebudget</a:t>
            </a:r>
            <a:r>
              <a:rPr b="0" lang="de-DE" sz="2000" spc="-1" strike="noStrike">
                <a:latin typeface="Arial"/>
              </a:rPr>
              <a:t>, das nicht verändert wird und als Teil der Vorhaltefinanzierung zu verstehen ist</a:t>
            </a:r>
            <a:endParaRPr b="0" lang="de-DE" sz="2000" spc="-1" strike="noStrike">
              <a:latin typeface="Arial"/>
            </a:endParaRPr>
          </a:p>
          <a:p>
            <a:pPr marL="285840" indent="-285840">
              <a:lnSpc>
                <a:spcPct val="100000"/>
              </a:lnSpc>
              <a:buClr>
                <a:srgbClr val="000000"/>
              </a:buClr>
              <a:buFont typeface="Arial"/>
              <a:buChar char="•"/>
              <a:tabLst>
                <a:tab algn="l" pos="0"/>
              </a:tabLst>
            </a:pPr>
            <a:r>
              <a:rPr b="0" lang="de-DE" sz="2000" spc="-1" strike="noStrike">
                <a:latin typeface="Arial"/>
              </a:rPr>
              <a:t>Für aufwandsintensive Leistungsgruppen wie Intensivmedizin, Notfallmedizin, Geburtshilfe und Neonatologie soll </a:t>
            </a:r>
            <a:r>
              <a:rPr b="0" i="1" lang="de-DE" sz="2000" spc="-1" strike="noStrike">
                <a:latin typeface="Arial"/>
              </a:rPr>
              <a:t>60-prozentiger Vorhalteanteil </a:t>
            </a:r>
            <a:r>
              <a:rPr b="0" lang="de-DE" sz="2000" spc="-1" strike="noStrike">
                <a:latin typeface="Arial"/>
              </a:rPr>
              <a:t>gelten, für alle übrigen Leistungsgruppen </a:t>
            </a:r>
            <a:r>
              <a:rPr b="0" i="1" lang="de-DE" sz="2000" spc="-1" strike="noStrike">
                <a:latin typeface="Arial"/>
              </a:rPr>
              <a:t>40-prozentiger Vorhalteanteil </a:t>
            </a:r>
            <a:r>
              <a:rPr b="0" lang="de-DE" sz="2000" spc="-1" strike="noStrike">
                <a:latin typeface="Arial"/>
              </a:rPr>
              <a:t>(jeweils inkl. Pflegebudget)</a:t>
            </a:r>
            <a:endParaRPr b="0" lang="de-DE" sz="2000" spc="-1" strike="noStrike">
              <a:latin typeface="Arial"/>
            </a:endParaRPr>
          </a:p>
          <a:p>
            <a:pPr marL="285840" indent="-285840">
              <a:lnSpc>
                <a:spcPct val="100000"/>
              </a:lnSpc>
              <a:buClr>
                <a:srgbClr val="000000"/>
              </a:buClr>
              <a:buFont typeface="Arial"/>
              <a:buChar char="•"/>
              <a:tabLst>
                <a:tab algn="l" pos="0"/>
              </a:tabLst>
            </a:pPr>
            <a:r>
              <a:rPr b="0" lang="de-DE" sz="2000" spc="-1" strike="noStrike">
                <a:latin typeface="Arial"/>
              </a:rPr>
              <a:t> </a:t>
            </a:r>
            <a:r>
              <a:rPr b="0" lang="de-DE" sz="2000" spc="-1" strike="noStrike">
                <a:latin typeface="Arial"/>
              </a:rPr>
              <a:t>fallmengenabhängige Vergütung bleibt als ergänzender Anteil zu Vorhaltefinanzierung bestehen</a:t>
            </a:r>
            <a:endParaRPr b="0" lang="de-DE" sz="2000" spc="-1" strike="noStrike">
              <a:latin typeface="Arial"/>
            </a:endParaRPr>
          </a:p>
          <a:p>
            <a:pPr>
              <a:lnSpc>
                <a:spcPct val="100000"/>
              </a:lnSpc>
              <a:buNone/>
              <a:tabLst>
                <a:tab algn="l" pos="0"/>
              </a:tabLst>
            </a:pPr>
            <a:endParaRPr b="0" lang="de-DE" sz="2000" spc="-1" strike="noStrike">
              <a:latin typeface="Arial"/>
            </a:endParaRPr>
          </a:p>
        </p:txBody>
      </p:sp>
      <p:sp>
        <p:nvSpPr>
          <p:cNvPr id="278"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de-DE" sz="1200" spc="-1" strike="noStrike">
                <a:solidFill>
                  <a:srgbClr val="000000"/>
                </a:solidFill>
                <a:latin typeface="+mn-lt"/>
                <a:ea typeface="+mn-ea"/>
              </a:defRPr>
            </a:lvl1pPr>
          </a:lstStyle>
          <a:p>
            <a:pPr algn="r">
              <a:lnSpc>
                <a:spcPct val="100000"/>
              </a:lnSpc>
              <a:buNone/>
            </a:pPr>
            <a:fld id="{7B4CE4C5-E908-4DD4-ADBB-6105CD166158}"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2B2D36B-1161-4F73-8768-6C57211E3E05}" type="slidenum">
              <a:t>&lt;#&gt;</a:t>
            </a:fld>
          </a:p>
        </p:txBody>
      </p:sp>
      <p:sp>
        <p:nvSpPr>
          <p:cNvPr id="4" name="PlaceHolder 3"/>
          <p:cNvSpPr>
            <a:spLocks noGrp="1"/>
          </p:cNvSpPr>
          <p:nvPr>
            <p:ph type="dt" idx="1"/>
          </p:nvPr>
        </p:nvSpPr>
        <p:spPr/>
        <p:txBody>
          <a:bodyPr/>
          <a:p>
            <a:r>
              <a:rPr lang="de-D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27" name="PlaceHolder 2"/>
          <p:cNvSpPr>
            <a:spLocks noGrp="1"/>
          </p:cNvSpPr>
          <p:nvPr>
            <p:ph/>
          </p:nvPr>
        </p:nvSpPr>
        <p:spPr>
          <a:xfrm>
            <a:off x="828000" y="172800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28" name="PlaceHolder 3"/>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61A60E6-6EB1-4195-B7D4-A79EFEC18A44}"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0"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1"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2"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3" name="PlaceHolder 5"/>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C1C887D5-6D5D-4960-B5CB-F23D8EF982B1}" type="slidenum">
              <a:t>&lt;#&gt;</a:t>
            </a:fld>
          </a:p>
        </p:txBody>
      </p:sp>
      <p:sp>
        <p:nvSpPr>
          <p:cNvPr id="9" name="PlaceHolder 8"/>
          <p:cNvSpPr>
            <a:spLocks noGrp="1"/>
          </p:cNvSpPr>
          <p:nvPr>
            <p:ph type="dt" idx="1"/>
          </p:nvPr>
        </p:nvSpPr>
        <p:spPr/>
        <p:txBody>
          <a:bodyPr/>
          <a:p>
            <a:r>
              <a:rPr lang="de-D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5" name="PlaceHolder 2"/>
          <p:cNvSpPr>
            <a:spLocks noGrp="1"/>
          </p:cNvSpPr>
          <p:nvPr>
            <p:ph/>
          </p:nvPr>
        </p:nvSpPr>
        <p:spPr>
          <a:xfrm>
            <a:off x="8280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6" name="PlaceHolder 3"/>
          <p:cNvSpPr>
            <a:spLocks noGrp="1"/>
          </p:cNvSpPr>
          <p:nvPr>
            <p:ph/>
          </p:nvPr>
        </p:nvSpPr>
        <p:spPr>
          <a:xfrm>
            <a:off x="439812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7" name="PlaceHolder 4"/>
          <p:cNvSpPr>
            <a:spLocks noGrp="1"/>
          </p:cNvSpPr>
          <p:nvPr>
            <p:ph/>
          </p:nvPr>
        </p:nvSpPr>
        <p:spPr>
          <a:xfrm>
            <a:off x="79686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8" name="PlaceHolder 5"/>
          <p:cNvSpPr>
            <a:spLocks noGrp="1"/>
          </p:cNvSpPr>
          <p:nvPr>
            <p:ph/>
          </p:nvPr>
        </p:nvSpPr>
        <p:spPr>
          <a:xfrm>
            <a:off x="8280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39" name="PlaceHolder 6"/>
          <p:cNvSpPr>
            <a:spLocks noGrp="1"/>
          </p:cNvSpPr>
          <p:nvPr>
            <p:ph/>
          </p:nvPr>
        </p:nvSpPr>
        <p:spPr>
          <a:xfrm>
            <a:off x="439812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40" name="PlaceHolder 7"/>
          <p:cNvSpPr>
            <a:spLocks noGrp="1"/>
          </p:cNvSpPr>
          <p:nvPr>
            <p:ph/>
          </p:nvPr>
        </p:nvSpPr>
        <p:spPr>
          <a:xfrm>
            <a:off x="79686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AA1FEED-BB1F-4D73-B62B-8DA6A23D9F6E}" type="slidenum">
              <a:t>&lt;#&gt;</a:t>
            </a:fld>
          </a:p>
        </p:txBody>
      </p:sp>
      <p:sp>
        <p:nvSpPr>
          <p:cNvPr id="11" name="PlaceHolder 10"/>
          <p:cNvSpPr>
            <a:spLocks noGrp="1"/>
          </p:cNvSpPr>
          <p:nvPr>
            <p:ph type="dt" idx="1"/>
          </p:nvPr>
        </p:nvSpPr>
        <p:spPr/>
        <p:txBody>
          <a:bodyPr/>
          <a:p>
            <a:r>
              <a:rPr lang="de-D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F8B81B67-9D32-4E2D-AC2D-24B07EC6F341}" type="slidenum">
              <a:t>&lt;#&gt;</a:t>
            </a:fld>
          </a:p>
        </p:txBody>
      </p:sp>
      <p:sp>
        <p:nvSpPr>
          <p:cNvPr id="4" name="PlaceHolder 3"/>
          <p:cNvSpPr>
            <a:spLocks noGrp="1"/>
          </p:cNvSpPr>
          <p:nvPr>
            <p:ph type="dt" idx="4"/>
          </p:nvPr>
        </p:nvSpPr>
        <p:spPr/>
        <p:txBody>
          <a:bodyPr/>
          <a:p>
            <a:r>
              <a:rPr lang="de-DE"/>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47" name="PlaceHolder 2"/>
          <p:cNvSpPr>
            <a:spLocks noGrp="1"/>
          </p:cNvSpPr>
          <p:nvPr>
            <p:ph type="subTitle"/>
          </p:nvPr>
        </p:nvSpPr>
        <p:spPr>
          <a:xfrm>
            <a:off x="828000" y="1728000"/>
            <a:ext cx="10559520" cy="453780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8BDBFF98-8392-4D4E-B2EF-238EE83DD01C}"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49" name="PlaceHolder 2"/>
          <p:cNvSpPr>
            <a:spLocks noGrp="1"/>
          </p:cNvSpPr>
          <p:nvPr>
            <p:ph/>
          </p:nvPr>
        </p:nvSpPr>
        <p:spPr>
          <a:xfrm>
            <a:off x="828000" y="1728000"/>
            <a:ext cx="1055952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622772A-C8B4-4D19-809A-E10A43B65E9E}"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51"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2"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3303EAC-2748-4789-85B7-FA6B7FA1BBB9}"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AAA40F8C-A5F7-4CF7-987D-0E7824EF4977}"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80000" y="180000"/>
            <a:ext cx="6946560" cy="646452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8CF8442-ED1F-4460-98CF-EF79E98BCAE0}"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56"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7"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8"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AC5C5F9-E22C-483F-9FA9-349D72C282BD}"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6" name="PlaceHolder 2"/>
          <p:cNvSpPr>
            <a:spLocks noGrp="1"/>
          </p:cNvSpPr>
          <p:nvPr>
            <p:ph type="subTitle"/>
          </p:nvPr>
        </p:nvSpPr>
        <p:spPr>
          <a:xfrm>
            <a:off x="828000" y="1728000"/>
            <a:ext cx="10559520" cy="453780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51D7EE2-B1F6-4903-90EC-BF3C8883D08D}"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60"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1"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2" name="PlaceHolder 4"/>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8650FEE-D934-400E-A74A-E91CC895C3CA}"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64"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5"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6" name="PlaceHolder 4"/>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CAEAE50-6846-4E6F-9F56-2A8E39514476}"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68" name="PlaceHolder 2"/>
          <p:cNvSpPr>
            <a:spLocks noGrp="1"/>
          </p:cNvSpPr>
          <p:nvPr>
            <p:ph/>
          </p:nvPr>
        </p:nvSpPr>
        <p:spPr>
          <a:xfrm>
            <a:off x="828000" y="172800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9" name="PlaceHolder 3"/>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483A21C-6DB1-47D4-96FF-4EEFD650AF5A}"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71"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2"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3"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4" name="PlaceHolder 5"/>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6BA82B0-082A-48F3-BCCA-9603D6D610FB}" type="slidenum">
              <a:t>&lt;#&gt;</a:t>
            </a:fld>
          </a:p>
        </p:txBody>
      </p:sp>
      <p:sp>
        <p:nvSpPr>
          <p:cNvPr id="9" name="PlaceHolder 8"/>
          <p:cNvSpPr>
            <a:spLocks noGrp="1"/>
          </p:cNvSpPr>
          <p:nvPr>
            <p:ph type="dt" idx="4"/>
          </p:nvPr>
        </p:nvSpPr>
        <p:spPr/>
        <p:txBody>
          <a:bodyPr/>
          <a:p>
            <a:r>
              <a:rPr lang="de-DE"/>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76" name="PlaceHolder 2"/>
          <p:cNvSpPr>
            <a:spLocks noGrp="1"/>
          </p:cNvSpPr>
          <p:nvPr>
            <p:ph/>
          </p:nvPr>
        </p:nvSpPr>
        <p:spPr>
          <a:xfrm>
            <a:off x="8280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7" name="PlaceHolder 3"/>
          <p:cNvSpPr>
            <a:spLocks noGrp="1"/>
          </p:cNvSpPr>
          <p:nvPr>
            <p:ph/>
          </p:nvPr>
        </p:nvSpPr>
        <p:spPr>
          <a:xfrm>
            <a:off x="439812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8" name="PlaceHolder 4"/>
          <p:cNvSpPr>
            <a:spLocks noGrp="1"/>
          </p:cNvSpPr>
          <p:nvPr>
            <p:ph/>
          </p:nvPr>
        </p:nvSpPr>
        <p:spPr>
          <a:xfrm>
            <a:off x="79686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9" name="PlaceHolder 5"/>
          <p:cNvSpPr>
            <a:spLocks noGrp="1"/>
          </p:cNvSpPr>
          <p:nvPr>
            <p:ph/>
          </p:nvPr>
        </p:nvSpPr>
        <p:spPr>
          <a:xfrm>
            <a:off x="8280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80" name="PlaceHolder 6"/>
          <p:cNvSpPr>
            <a:spLocks noGrp="1"/>
          </p:cNvSpPr>
          <p:nvPr>
            <p:ph/>
          </p:nvPr>
        </p:nvSpPr>
        <p:spPr>
          <a:xfrm>
            <a:off x="439812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81" name="PlaceHolder 7"/>
          <p:cNvSpPr>
            <a:spLocks noGrp="1"/>
          </p:cNvSpPr>
          <p:nvPr>
            <p:ph/>
          </p:nvPr>
        </p:nvSpPr>
        <p:spPr>
          <a:xfrm>
            <a:off x="79686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F99D50F6-DE16-426B-A761-072FCC8BECF3}" type="slidenum">
              <a:t>&lt;#&gt;</a:t>
            </a:fld>
          </a:p>
        </p:txBody>
      </p:sp>
      <p:sp>
        <p:nvSpPr>
          <p:cNvPr id="11" name="PlaceHolder 10"/>
          <p:cNvSpPr>
            <a:spLocks noGrp="1"/>
          </p:cNvSpPr>
          <p:nvPr>
            <p:ph type="dt" idx="4"/>
          </p:nvPr>
        </p:nvSpPr>
        <p:spPr/>
        <p:txBody>
          <a:bodyPr/>
          <a:p>
            <a:r>
              <a:rPr lang="de-DE"/>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83DBC5D-CD8E-40E7-8360-DC938AF1A419}" type="slidenum">
              <a:t>&lt;#&gt;</a:t>
            </a:fld>
          </a:p>
        </p:txBody>
      </p:sp>
      <p:sp>
        <p:nvSpPr>
          <p:cNvPr id="4" name="PlaceHolder 3"/>
          <p:cNvSpPr>
            <a:spLocks noGrp="1"/>
          </p:cNvSpPr>
          <p:nvPr>
            <p:ph type="dt" idx="7"/>
          </p:nvPr>
        </p:nvSpPr>
        <p:spPr/>
        <p:txBody>
          <a:bodyPr/>
          <a:p>
            <a:r>
              <a:rPr lang="de-D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88" name="PlaceHolder 2"/>
          <p:cNvSpPr>
            <a:spLocks noGrp="1"/>
          </p:cNvSpPr>
          <p:nvPr>
            <p:ph type="subTitle"/>
          </p:nvPr>
        </p:nvSpPr>
        <p:spPr>
          <a:xfrm>
            <a:off x="828000" y="1728000"/>
            <a:ext cx="10559520" cy="453780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881B48F7-A20F-4CAF-B42B-1250830F804E}" type="slidenum">
              <a:t>&lt;#&gt;</a:t>
            </a:fld>
          </a:p>
        </p:txBody>
      </p:sp>
      <p:sp>
        <p:nvSpPr>
          <p:cNvPr id="6" name="PlaceHolder 5"/>
          <p:cNvSpPr>
            <a:spLocks noGrp="1"/>
          </p:cNvSpPr>
          <p:nvPr>
            <p:ph type="dt" idx="7"/>
          </p:nvPr>
        </p:nvSpPr>
        <p:spPr/>
        <p:txBody>
          <a:bodyPr/>
          <a:p>
            <a:r>
              <a:rPr lang="de-D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90" name="PlaceHolder 2"/>
          <p:cNvSpPr>
            <a:spLocks noGrp="1"/>
          </p:cNvSpPr>
          <p:nvPr>
            <p:ph/>
          </p:nvPr>
        </p:nvSpPr>
        <p:spPr>
          <a:xfrm>
            <a:off x="828000" y="1728000"/>
            <a:ext cx="1055952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3FA7667F-E2BB-4431-B48D-554098D1B8AA}" type="slidenum">
              <a:t>&lt;#&gt;</a:t>
            </a:fld>
          </a:p>
        </p:txBody>
      </p:sp>
      <p:sp>
        <p:nvSpPr>
          <p:cNvPr id="6" name="PlaceHolder 5"/>
          <p:cNvSpPr>
            <a:spLocks noGrp="1"/>
          </p:cNvSpPr>
          <p:nvPr>
            <p:ph type="dt" idx="7"/>
          </p:nvPr>
        </p:nvSpPr>
        <p:spPr/>
        <p:txBody>
          <a:bodyPr/>
          <a:p>
            <a:r>
              <a:rPr lang="de-D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92"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3"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DB18BA9C-5533-4768-85CF-A5596E7C67D0}" type="slidenum">
              <a:t>&lt;#&gt;</a:t>
            </a:fld>
          </a:p>
        </p:txBody>
      </p:sp>
      <p:sp>
        <p:nvSpPr>
          <p:cNvPr id="7" name="PlaceHolder 6"/>
          <p:cNvSpPr>
            <a:spLocks noGrp="1"/>
          </p:cNvSpPr>
          <p:nvPr>
            <p:ph type="dt" idx="7"/>
          </p:nvPr>
        </p:nvSpPr>
        <p:spPr/>
        <p:txBody>
          <a:bodyPr/>
          <a:p>
            <a:r>
              <a:rPr lang="de-D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E5E09D5-7B25-4158-89CC-13BC68DFA5F4}" type="slidenum">
              <a:t>&lt;#&gt;</a:t>
            </a:fld>
          </a:p>
        </p:txBody>
      </p:sp>
      <p:sp>
        <p:nvSpPr>
          <p:cNvPr id="5" name="PlaceHolder 4"/>
          <p:cNvSpPr>
            <a:spLocks noGrp="1"/>
          </p:cNvSpPr>
          <p:nvPr>
            <p:ph type="dt" idx="7"/>
          </p:nvPr>
        </p:nvSpPr>
        <p:spPr/>
        <p:txBody>
          <a:bodyPr/>
          <a:p>
            <a:r>
              <a:rPr lang="de-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8" name="PlaceHolder 2"/>
          <p:cNvSpPr>
            <a:spLocks noGrp="1"/>
          </p:cNvSpPr>
          <p:nvPr>
            <p:ph/>
          </p:nvPr>
        </p:nvSpPr>
        <p:spPr>
          <a:xfrm>
            <a:off x="828000" y="1728000"/>
            <a:ext cx="1055952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43BE1B9-D331-4498-B255-4BDE4434AFBF}"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80000" y="180000"/>
            <a:ext cx="6946560" cy="646452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6A5C1A2-4E14-4BCF-98C2-CE997B613EC8}" type="slidenum">
              <a:t>&lt;#&gt;</a:t>
            </a:fld>
          </a:p>
        </p:txBody>
      </p:sp>
      <p:sp>
        <p:nvSpPr>
          <p:cNvPr id="5" name="PlaceHolder 4"/>
          <p:cNvSpPr>
            <a:spLocks noGrp="1"/>
          </p:cNvSpPr>
          <p:nvPr>
            <p:ph type="dt" idx="7"/>
          </p:nvPr>
        </p:nvSpPr>
        <p:spPr/>
        <p:txBody>
          <a:bodyPr/>
          <a:p>
            <a:r>
              <a:rPr lang="de-D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97"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8"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9"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787D2889-E00C-47D2-9900-8D19E2259D09}"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01"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02"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03" name="PlaceHolder 4"/>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9AADDF32-14BF-41AE-B2B7-9D9F68B42659}"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05"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06"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07" name="PlaceHolder 4"/>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0FEA748-DC1D-4B5C-AA81-A2F73F036903}" type="slidenum">
              <a:t>&lt;#&gt;</a:t>
            </a:fld>
          </a:p>
        </p:txBody>
      </p:sp>
      <p:sp>
        <p:nvSpPr>
          <p:cNvPr id="8" name="PlaceHolder 7"/>
          <p:cNvSpPr>
            <a:spLocks noGrp="1"/>
          </p:cNvSpPr>
          <p:nvPr>
            <p:ph type="dt" idx="7"/>
          </p:nvPr>
        </p:nvSpPr>
        <p:spPr/>
        <p:txBody>
          <a:bodyPr/>
          <a:p>
            <a:r>
              <a:rPr lang="de-D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09" name="PlaceHolder 2"/>
          <p:cNvSpPr>
            <a:spLocks noGrp="1"/>
          </p:cNvSpPr>
          <p:nvPr>
            <p:ph/>
          </p:nvPr>
        </p:nvSpPr>
        <p:spPr>
          <a:xfrm>
            <a:off x="828000" y="172800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0" name="PlaceHolder 3"/>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2A777BC6-E99A-4B50-AB92-A5F384D6EE0A}" type="slidenum">
              <a:t>&lt;#&gt;</a:t>
            </a:fld>
          </a:p>
        </p:txBody>
      </p:sp>
      <p:sp>
        <p:nvSpPr>
          <p:cNvPr id="7" name="PlaceHolder 6"/>
          <p:cNvSpPr>
            <a:spLocks noGrp="1"/>
          </p:cNvSpPr>
          <p:nvPr>
            <p:ph type="dt" idx="7"/>
          </p:nvPr>
        </p:nvSpPr>
        <p:spPr/>
        <p:txBody>
          <a:bodyPr/>
          <a:p>
            <a:r>
              <a:rPr lang="de-D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12"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3"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4"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5" name="PlaceHolder 5"/>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8B0455C6-0AAD-4306-B983-6131C5E58551}" type="slidenum">
              <a:t>&lt;#&gt;</a:t>
            </a:fld>
          </a:p>
        </p:txBody>
      </p:sp>
      <p:sp>
        <p:nvSpPr>
          <p:cNvPr id="9" name="PlaceHolder 8"/>
          <p:cNvSpPr>
            <a:spLocks noGrp="1"/>
          </p:cNvSpPr>
          <p:nvPr>
            <p:ph type="dt" idx="7"/>
          </p:nvPr>
        </p:nvSpPr>
        <p:spPr/>
        <p:txBody>
          <a:bodyPr/>
          <a:p>
            <a:r>
              <a:rPr lang="de-D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17" name="PlaceHolder 2"/>
          <p:cNvSpPr>
            <a:spLocks noGrp="1"/>
          </p:cNvSpPr>
          <p:nvPr>
            <p:ph/>
          </p:nvPr>
        </p:nvSpPr>
        <p:spPr>
          <a:xfrm>
            <a:off x="8280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8" name="PlaceHolder 3"/>
          <p:cNvSpPr>
            <a:spLocks noGrp="1"/>
          </p:cNvSpPr>
          <p:nvPr>
            <p:ph/>
          </p:nvPr>
        </p:nvSpPr>
        <p:spPr>
          <a:xfrm>
            <a:off x="439812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9" name="PlaceHolder 4"/>
          <p:cNvSpPr>
            <a:spLocks noGrp="1"/>
          </p:cNvSpPr>
          <p:nvPr>
            <p:ph/>
          </p:nvPr>
        </p:nvSpPr>
        <p:spPr>
          <a:xfrm>
            <a:off x="79686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20" name="PlaceHolder 5"/>
          <p:cNvSpPr>
            <a:spLocks noGrp="1"/>
          </p:cNvSpPr>
          <p:nvPr>
            <p:ph/>
          </p:nvPr>
        </p:nvSpPr>
        <p:spPr>
          <a:xfrm>
            <a:off x="8280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21" name="PlaceHolder 6"/>
          <p:cNvSpPr>
            <a:spLocks noGrp="1"/>
          </p:cNvSpPr>
          <p:nvPr>
            <p:ph/>
          </p:nvPr>
        </p:nvSpPr>
        <p:spPr>
          <a:xfrm>
            <a:off x="439812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22" name="PlaceHolder 7"/>
          <p:cNvSpPr>
            <a:spLocks noGrp="1"/>
          </p:cNvSpPr>
          <p:nvPr>
            <p:ph/>
          </p:nvPr>
        </p:nvSpPr>
        <p:spPr>
          <a:xfrm>
            <a:off x="79686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D54147C1-9108-4B46-A954-0955D431E8BF}" type="slidenum">
              <a:t>&lt;#&gt;</a:t>
            </a:fld>
          </a:p>
        </p:txBody>
      </p:sp>
      <p:sp>
        <p:nvSpPr>
          <p:cNvPr id="11" name="PlaceHolder 10"/>
          <p:cNvSpPr>
            <a:spLocks noGrp="1"/>
          </p:cNvSpPr>
          <p:nvPr>
            <p:ph type="dt" idx="7"/>
          </p:nvPr>
        </p:nvSpPr>
        <p:spPr/>
        <p:txBody>
          <a:bodyPr/>
          <a:p>
            <a:r>
              <a:rPr lang="de-DE"/>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E0DE29BB-5DA8-45F9-AE99-153EFD363606}" type="slidenum">
              <a:t>&lt;#&gt;</a:t>
            </a:fld>
          </a:p>
        </p:txBody>
      </p:sp>
      <p:sp>
        <p:nvSpPr>
          <p:cNvPr id="4" name="PlaceHolder 3"/>
          <p:cNvSpPr>
            <a:spLocks noGrp="1"/>
          </p:cNvSpPr>
          <p:nvPr>
            <p:ph type="dt" idx="10"/>
          </p:nvPr>
        </p:nvSpPr>
        <p:spPr/>
        <p:txBody>
          <a:bodyPr/>
          <a:p>
            <a:r>
              <a:rPr lang="de-DE"/>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29" name="PlaceHolder 2"/>
          <p:cNvSpPr>
            <a:spLocks noGrp="1"/>
          </p:cNvSpPr>
          <p:nvPr>
            <p:ph type="subTitle"/>
          </p:nvPr>
        </p:nvSpPr>
        <p:spPr>
          <a:xfrm>
            <a:off x="828000" y="1728000"/>
            <a:ext cx="10559520" cy="453780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6897E270-1218-4112-98B8-F195475C7C42}" type="slidenum">
              <a:t>&lt;#&gt;</a:t>
            </a:fld>
          </a:p>
        </p:txBody>
      </p:sp>
      <p:sp>
        <p:nvSpPr>
          <p:cNvPr id="6" name="PlaceHolder 5"/>
          <p:cNvSpPr>
            <a:spLocks noGrp="1"/>
          </p:cNvSpPr>
          <p:nvPr>
            <p:ph type="dt" idx="10"/>
          </p:nvPr>
        </p:nvSpPr>
        <p:spPr/>
        <p:txBody>
          <a:bodyPr/>
          <a:p>
            <a:r>
              <a:rPr lang="de-DE"/>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31" name="PlaceHolder 2"/>
          <p:cNvSpPr>
            <a:spLocks noGrp="1"/>
          </p:cNvSpPr>
          <p:nvPr>
            <p:ph/>
          </p:nvPr>
        </p:nvSpPr>
        <p:spPr>
          <a:xfrm>
            <a:off x="828000" y="1728000"/>
            <a:ext cx="1055952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82CA2F14-F92E-410F-97E8-9131750A38DD}" type="slidenum">
              <a:t>&lt;#&gt;</a:t>
            </a:fld>
          </a:p>
        </p:txBody>
      </p:sp>
      <p:sp>
        <p:nvSpPr>
          <p:cNvPr id="6" name="PlaceHolder 5"/>
          <p:cNvSpPr>
            <a:spLocks noGrp="1"/>
          </p:cNvSpPr>
          <p:nvPr>
            <p:ph type="dt" idx="10"/>
          </p:nvPr>
        </p:nvSpPr>
        <p:spPr/>
        <p:txBody>
          <a:bodyPr/>
          <a:p>
            <a:r>
              <a:rPr lang="de-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0"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1"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CDBD785-7070-4BA5-BD4D-5D1A7E4AC7B5}"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33"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34"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821D6F5A-89F2-4912-A3F2-1F46920AC25E}" type="slidenum">
              <a:t>&lt;#&gt;</a:t>
            </a:fld>
          </a:p>
        </p:txBody>
      </p:sp>
      <p:sp>
        <p:nvSpPr>
          <p:cNvPr id="7" name="PlaceHolder 6"/>
          <p:cNvSpPr>
            <a:spLocks noGrp="1"/>
          </p:cNvSpPr>
          <p:nvPr>
            <p:ph type="dt" idx="10"/>
          </p:nvPr>
        </p:nvSpPr>
        <p:spPr/>
        <p:txBody>
          <a:bodyPr/>
          <a:p>
            <a:r>
              <a:rPr lang="de-DE"/>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B12D00BB-2090-4843-A204-F6EC28F520DC}" type="slidenum">
              <a:t>&lt;#&gt;</a:t>
            </a:fld>
          </a:p>
        </p:txBody>
      </p:sp>
      <p:sp>
        <p:nvSpPr>
          <p:cNvPr id="5" name="PlaceHolder 4"/>
          <p:cNvSpPr>
            <a:spLocks noGrp="1"/>
          </p:cNvSpPr>
          <p:nvPr>
            <p:ph type="dt" idx="10"/>
          </p:nvPr>
        </p:nvSpPr>
        <p:spPr/>
        <p:txBody>
          <a:bodyPr/>
          <a:p>
            <a:r>
              <a:rPr lang="de-DE"/>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80000" y="180000"/>
            <a:ext cx="6946560" cy="646452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C8DB3AEE-4C68-4DED-91DA-2A0AF4870AB0}" type="slidenum">
              <a:t>&lt;#&gt;</a:t>
            </a:fld>
          </a:p>
        </p:txBody>
      </p:sp>
      <p:sp>
        <p:nvSpPr>
          <p:cNvPr id="5" name="PlaceHolder 4"/>
          <p:cNvSpPr>
            <a:spLocks noGrp="1"/>
          </p:cNvSpPr>
          <p:nvPr>
            <p:ph type="dt" idx="10"/>
          </p:nvPr>
        </p:nvSpPr>
        <p:spPr/>
        <p:txBody>
          <a:bodyPr/>
          <a:p>
            <a:r>
              <a:rPr lang="de-DE"/>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38"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39"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40"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5107171C-5DF2-4D28-896A-5324FE020AC3}" type="slidenum">
              <a:t>&lt;#&gt;</a:t>
            </a:fld>
          </a:p>
        </p:txBody>
      </p:sp>
      <p:sp>
        <p:nvSpPr>
          <p:cNvPr id="8" name="PlaceHolder 7"/>
          <p:cNvSpPr>
            <a:spLocks noGrp="1"/>
          </p:cNvSpPr>
          <p:nvPr>
            <p:ph type="dt" idx="10"/>
          </p:nvPr>
        </p:nvSpPr>
        <p:spPr/>
        <p:txBody>
          <a:bodyPr/>
          <a:p>
            <a:r>
              <a:rPr lang="de-DE"/>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42"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43"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44" name="PlaceHolder 4"/>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07AC160C-E8E8-423B-BB75-DA7DE7995739}" type="slidenum">
              <a:t>&lt;#&gt;</a:t>
            </a:fld>
          </a:p>
        </p:txBody>
      </p:sp>
      <p:sp>
        <p:nvSpPr>
          <p:cNvPr id="8" name="PlaceHolder 7"/>
          <p:cNvSpPr>
            <a:spLocks noGrp="1"/>
          </p:cNvSpPr>
          <p:nvPr>
            <p:ph type="dt" idx="10"/>
          </p:nvPr>
        </p:nvSpPr>
        <p:spPr/>
        <p:txBody>
          <a:bodyPr/>
          <a:p>
            <a:r>
              <a:rPr lang="de-DE"/>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46"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47"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48" name="PlaceHolder 4"/>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A68B627F-941D-4084-9771-42F73EDC3524}" type="slidenum">
              <a:t>&lt;#&gt;</a:t>
            </a:fld>
          </a:p>
        </p:txBody>
      </p:sp>
      <p:sp>
        <p:nvSpPr>
          <p:cNvPr id="8" name="PlaceHolder 7"/>
          <p:cNvSpPr>
            <a:spLocks noGrp="1"/>
          </p:cNvSpPr>
          <p:nvPr>
            <p:ph type="dt" idx="10"/>
          </p:nvPr>
        </p:nvSpPr>
        <p:spPr/>
        <p:txBody>
          <a:bodyPr/>
          <a:p>
            <a:r>
              <a:rPr lang="de-DE"/>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50" name="PlaceHolder 2"/>
          <p:cNvSpPr>
            <a:spLocks noGrp="1"/>
          </p:cNvSpPr>
          <p:nvPr>
            <p:ph/>
          </p:nvPr>
        </p:nvSpPr>
        <p:spPr>
          <a:xfrm>
            <a:off x="828000" y="172800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51" name="PlaceHolder 3"/>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44813CA4-9A95-4D75-AC16-BD8ACB05E69C}" type="slidenum">
              <a:t>&lt;#&gt;</a:t>
            </a:fld>
          </a:p>
        </p:txBody>
      </p:sp>
      <p:sp>
        <p:nvSpPr>
          <p:cNvPr id="7" name="PlaceHolder 6"/>
          <p:cNvSpPr>
            <a:spLocks noGrp="1"/>
          </p:cNvSpPr>
          <p:nvPr>
            <p:ph type="dt" idx="10"/>
          </p:nvPr>
        </p:nvSpPr>
        <p:spPr/>
        <p:txBody>
          <a:bodyPr/>
          <a:p>
            <a:r>
              <a:rPr lang="de-DE"/>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53"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54"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55"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56" name="PlaceHolder 5"/>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E3045252-B387-4001-9883-01D3C1644FE4}" type="slidenum">
              <a:t>&lt;#&gt;</a:t>
            </a:fld>
          </a:p>
        </p:txBody>
      </p:sp>
      <p:sp>
        <p:nvSpPr>
          <p:cNvPr id="9" name="PlaceHolder 8"/>
          <p:cNvSpPr>
            <a:spLocks noGrp="1"/>
          </p:cNvSpPr>
          <p:nvPr>
            <p:ph type="dt" idx="10"/>
          </p:nvPr>
        </p:nvSpPr>
        <p:spPr/>
        <p:txBody>
          <a:bodyPr/>
          <a:p>
            <a:r>
              <a:rPr lang="de-DE"/>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58" name="PlaceHolder 2"/>
          <p:cNvSpPr>
            <a:spLocks noGrp="1"/>
          </p:cNvSpPr>
          <p:nvPr>
            <p:ph/>
          </p:nvPr>
        </p:nvSpPr>
        <p:spPr>
          <a:xfrm>
            <a:off x="8280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59" name="PlaceHolder 3"/>
          <p:cNvSpPr>
            <a:spLocks noGrp="1"/>
          </p:cNvSpPr>
          <p:nvPr>
            <p:ph/>
          </p:nvPr>
        </p:nvSpPr>
        <p:spPr>
          <a:xfrm>
            <a:off x="439812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60" name="PlaceHolder 4"/>
          <p:cNvSpPr>
            <a:spLocks noGrp="1"/>
          </p:cNvSpPr>
          <p:nvPr>
            <p:ph/>
          </p:nvPr>
        </p:nvSpPr>
        <p:spPr>
          <a:xfrm>
            <a:off x="7968600" y="172800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61" name="PlaceHolder 5"/>
          <p:cNvSpPr>
            <a:spLocks noGrp="1"/>
          </p:cNvSpPr>
          <p:nvPr>
            <p:ph/>
          </p:nvPr>
        </p:nvSpPr>
        <p:spPr>
          <a:xfrm>
            <a:off x="8280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62" name="PlaceHolder 6"/>
          <p:cNvSpPr>
            <a:spLocks noGrp="1"/>
          </p:cNvSpPr>
          <p:nvPr>
            <p:ph/>
          </p:nvPr>
        </p:nvSpPr>
        <p:spPr>
          <a:xfrm>
            <a:off x="439812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63" name="PlaceHolder 7"/>
          <p:cNvSpPr>
            <a:spLocks noGrp="1"/>
          </p:cNvSpPr>
          <p:nvPr>
            <p:ph/>
          </p:nvPr>
        </p:nvSpPr>
        <p:spPr>
          <a:xfrm>
            <a:off x="7968600" y="4098240"/>
            <a:ext cx="33998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77827DC8-FD0C-451B-B44C-A19C0B8BBEC3}" type="slidenum">
              <a:t>&lt;#&gt;</a:t>
            </a:fld>
          </a:p>
        </p:txBody>
      </p:sp>
      <p:sp>
        <p:nvSpPr>
          <p:cNvPr id="11" name="PlaceHolder 10"/>
          <p:cNvSpPr>
            <a:spLocks noGrp="1"/>
          </p:cNvSpPr>
          <p:nvPr>
            <p:ph type="dt" idx="10"/>
          </p:nvPr>
        </p:nvSpPr>
        <p:spPr/>
        <p:txBody>
          <a:bodyPr/>
          <a:p>
            <a:r>
              <a:rPr lang="de-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7951F34E-1276-4185-B8F4-9569CAD62317}"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80000" y="180000"/>
            <a:ext cx="6946560" cy="646452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32CB5C9-A1B7-4871-86D0-EE1962D352FE}"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5"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6" name="PlaceHolder 3"/>
          <p:cNvSpPr>
            <a:spLocks noGrp="1"/>
          </p:cNvSpPr>
          <p:nvPr>
            <p:ph/>
          </p:nvPr>
        </p:nvSpPr>
        <p:spPr>
          <a:xfrm>
            <a:off x="623916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17" name="PlaceHolder 4"/>
          <p:cNvSpPr>
            <a:spLocks noGrp="1"/>
          </p:cNvSpPr>
          <p:nvPr>
            <p:ph/>
          </p:nvPr>
        </p:nvSpPr>
        <p:spPr>
          <a:xfrm>
            <a:off x="82800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D728C94-FB50-4093-8B08-8420B0C270B1}"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19" name="PlaceHolder 2"/>
          <p:cNvSpPr>
            <a:spLocks noGrp="1"/>
          </p:cNvSpPr>
          <p:nvPr>
            <p:ph/>
          </p:nvPr>
        </p:nvSpPr>
        <p:spPr>
          <a:xfrm>
            <a:off x="828000" y="1728000"/>
            <a:ext cx="5153040" cy="453780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20"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21" name="PlaceHolder 4"/>
          <p:cNvSpPr>
            <a:spLocks noGrp="1"/>
          </p:cNvSpPr>
          <p:nvPr>
            <p:ph/>
          </p:nvPr>
        </p:nvSpPr>
        <p:spPr>
          <a:xfrm>
            <a:off x="6239160" y="409824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9E60E3A-C878-4A80-973C-0EACF6AD6C40}"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80000" y="180000"/>
            <a:ext cx="6946560" cy="1394280"/>
          </a:xfrm>
          <a:prstGeom prst="rect">
            <a:avLst/>
          </a:prstGeom>
          <a:noFill/>
          <a:ln w="0">
            <a:noFill/>
          </a:ln>
        </p:spPr>
        <p:txBody>
          <a:bodyPr lIns="0" rIns="0" tIns="0" bIns="0" anchor="ctr">
            <a:noAutofit/>
          </a:bodyPr>
          <a:p>
            <a:endParaRPr b="0" lang="de-DE" sz="1800" spc="-1" strike="noStrike">
              <a:solidFill>
                <a:srgbClr val="000000"/>
              </a:solidFill>
              <a:latin typeface="Calibri"/>
            </a:endParaRPr>
          </a:p>
        </p:txBody>
      </p:sp>
      <p:sp>
        <p:nvSpPr>
          <p:cNvPr id="23" name="PlaceHolder 2"/>
          <p:cNvSpPr>
            <a:spLocks noGrp="1"/>
          </p:cNvSpPr>
          <p:nvPr>
            <p:ph/>
          </p:nvPr>
        </p:nvSpPr>
        <p:spPr>
          <a:xfrm>
            <a:off x="82800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24" name="PlaceHolder 3"/>
          <p:cNvSpPr>
            <a:spLocks noGrp="1"/>
          </p:cNvSpPr>
          <p:nvPr>
            <p:ph/>
          </p:nvPr>
        </p:nvSpPr>
        <p:spPr>
          <a:xfrm>
            <a:off x="6239160" y="1728000"/>
            <a:ext cx="515304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25" name="PlaceHolder 4"/>
          <p:cNvSpPr>
            <a:spLocks noGrp="1"/>
          </p:cNvSpPr>
          <p:nvPr>
            <p:ph/>
          </p:nvPr>
        </p:nvSpPr>
        <p:spPr>
          <a:xfrm>
            <a:off x="828000" y="4098240"/>
            <a:ext cx="10559520" cy="2164320"/>
          </a:xfrm>
          <a:prstGeom prst="rect">
            <a:avLst/>
          </a:prstGeom>
          <a:noFill/>
          <a:ln w="0">
            <a:noFill/>
          </a:ln>
        </p:spPr>
        <p:txBody>
          <a:bodyPr lIns="0" rIns="0" tIns="0" bIns="0" anchor="t">
            <a:normAutofit/>
          </a:bodyPr>
          <a:p>
            <a:pPr>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4ECEDAA-221A-457D-8DF0-2AE933FF31A2}" type="slidenum">
              <a:t>&lt;#&gt;</a:t>
            </a:fld>
          </a:p>
        </p:txBody>
      </p:sp>
      <p:sp>
        <p:nvSpPr>
          <p:cNvPr id="8" name="PlaceHolder 7"/>
          <p:cNvSpPr>
            <a:spLocks noGrp="1"/>
          </p:cNvSpPr>
          <p:nvPr>
            <p:ph type="dt" idx="1"/>
          </p:nvPr>
        </p:nvSpPr>
        <p:spPr/>
        <p:txBody>
          <a:bodyPr/>
          <a:p>
            <a:r>
              <a:rPr lang="de-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buNone/>
            </a:pPr>
            <a:r>
              <a:rPr b="0" lang="de-DE" sz="6000" spc="-1" strike="noStrike">
                <a:solidFill>
                  <a:srgbClr val="000000"/>
                </a:solidFill>
                <a:latin typeface="Calibri Light"/>
              </a:rPr>
              <a:t>Mastertitelformat bearbeiten</a:t>
            </a:r>
            <a:endParaRPr b="0" lang="de-DE"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b="0" lang="de-DE" sz="1200" spc="-1" strike="noStrike">
                <a:solidFill>
                  <a:srgbClr val="8b8b8b"/>
                </a:solidFill>
                <a:latin typeface="Calibri"/>
              </a:defRPr>
            </a:lvl1pPr>
          </a:lstStyle>
          <a:p>
            <a:pPr>
              <a:lnSpc>
                <a:spcPct val="100000"/>
              </a:lnSpc>
              <a:buNone/>
            </a:pPr>
            <a:r>
              <a:rPr b="0" lang="de-DE" sz="1200" spc="-1" strike="noStrike">
                <a:solidFill>
                  <a:srgbClr val="8b8b8b"/>
                </a:solidFill>
                <a:latin typeface="Calibri"/>
              </a:rPr>
              <a:t>&lt;Datum/Uhrzeit&gt;</a:t>
            </a:r>
            <a:endParaRPr b="0" lang="de-DE" sz="1200" spc="-1" strike="noStrike">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b="0" lang="de-DE" sz="1400" spc="-1" strike="noStrike">
                <a:latin typeface="Times New Roman"/>
              </a:defRPr>
            </a:lvl1pPr>
          </a:lstStyle>
          <a:p>
            <a:pPr algn="ctr">
              <a:buNone/>
            </a:pPr>
            <a:r>
              <a:rPr b="0" lang="de-DE" sz="1400" spc="-1" strike="noStrike">
                <a:latin typeface="Times New Roman"/>
              </a:rPr>
              <a:t>&lt;Fußzeile&gt;</a:t>
            </a:r>
            <a:endParaRPr b="0" lang="de-DE" sz="1400" spc="-1" strike="noStrike">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b="0" lang="de-DE" sz="1200" spc="-1" strike="noStrike">
                <a:solidFill>
                  <a:srgbClr val="8b8b8b"/>
                </a:solidFill>
                <a:latin typeface="Calibri"/>
              </a:defRPr>
            </a:lvl1pPr>
          </a:lstStyle>
          <a:p>
            <a:pPr algn="r">
              <a:lnSpc>
                <a:spcPct val="100000"/>
              </a:lnSpc>
              <a:buNone/>
            </a:pPr>
            <a:fld id="{D9990154-6549-4A35-954B-F7E738193475}"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idx="4"/>
          </p:nvPr>
        </p:nvSpPr>
        <p:spPr>
          <a:xfrm>
            <a:off x="838080" y="6356520"/>
            <a:ext cx="2742840" cy="364680"/>
          </a:xfrm>
          <a:prstGeom prst="rect">
            <a:avLst/>
          </a:prstGeom>
          <a:noFill/>
          <a:ln w="0">
            <a:noFill/>
          </a:ln>
        </p:spPr>
        <p:txBody>
          <a:bodyPr anchor="ctr">
            <a:noAutofit/>
          </a:bodyPr>
          <a:lstStyle>
            <a:lvl1pPr>
              <a:lnSpc>
                <a:spcPct val="100000"/>
              </a:lnSpc>
              <a:buNone/>
              <a:defRPr b="0" lang="de-DE" sz="1200" spc="-1" strike="noStrike">
                <a:solidFill>
                  <a:srgbClr val="8b8b8b"/>
                </a:solidFill>
                <a:latin typeface="Calibri"/>
              </a:defRPr>
            </a:lvl1pPr>
          </a:lstStyle>
          <a:p>
            <a:pPr>
              <a:lnSpc>
                <a:spcPct val="100000"/>
              </a:lnSpc>
              <a:buNone/>
            </a:pPr>
            <a:r>
              <a:rPr b="0" lang="de-DE" sz="1200" spc="-1" strike="noStrike">
                <a:solidFill>
                  <a:srgbClr val="8b8b8b"/>
                </a:solidFill>
                <a:latin typeface="Calibri"/>
              </a:rPr>
              <a:t>&lt;Datum/Uhrzeit&gt;</a:t>
            </a:r>
            <a:endParaRPr b="0" lang="de-DE" sz="1200" spc="-1" strike="noStrike">
              <a:latin typeface="Times New Roman"/>
            </a:endParaRPr>
          </a:p>
        </p:txBody>
      </p:sp>
      <p:sp>
        <p:nvSpPr>
          <p:cNvPr id="42" name="PlaceHolder 2"/>
          <p:cNvSpPr>
            <a:spLocks noGrp="1"/>
          </p:cNvSpPr>
          <p:nvPr>
            <p:ph type="ftr" idx="5"/>
          </p:nvPr>
        </p:nvSpPr>
        <p:spPr>
          <a:xfrm>
            <a:off x="4038480" y="6356520"/>
            <a:ext cx="4114440" cy="364680"/>
          </a:xfrm>
          <a:prstGeom prst="rect">
            <a:avLst/>
          </a:prstGeom>
          <a:noFill/>
          <a:ln w="0">
            <a:noFill/>
          </a:ln>
        </p:spPr>
        <p:txBody>
          <a:bodyPr anchor="ctr">
            <a:noAutofit/>
          </a:bodyPr>
          <a:lstStyle>
            <a:lvl1pPr algn="ctr">
              <a:buNone/>
              <a:defRPr b="0" lang="de-DE" sz="1400" spc="-1" strike="noStrike">
                <a:latin typeface="Times New Roman"/>
              </a:defRPr>
            </a:lvl1pPr>
          </a:lstStyle>
          <a:p>
            <a:pPr algn="ctr">
              <a:buNone/>
            </a:pPr>
            <a:r>
              <a:rPr b="0" lang="de-DE" sz="1400" spc="-1" strike="noStrike">
                <a:latin typeface="Times New Roman"/>
              </a:rPr>
              <a:t>&lt;Fußzeile&gt;</a:t>
            </a:r>
            <a:endParaRPr b="0" lang="de-DE" sz="1400" spc="-1" strike="noStrike">
              <a:latin typeface="Times New Roman"/>
            </a:endParaRPr>
          </a:p>
        </p:txBody>
      </p:sp>
      <p:sp>
        <p:nvSpPr>
          <p:cNvPr id="43" name="PlaceHolder 3"/>
          <p:cNvSpPr>
            <a:spLocks noGrp="1"/>
          </p:cNvSpPr>
          <p:nvPr>
            <p:ph type="sldNum" idx="6"/>
          </p:nvPr>
        </p:nvSpPr>
        <p:spPr>
          <a:xfrm>
            <a:off x="8610480" y="6356520"/>
            <a:ext cx="2742840" cy="364680"/>
          </a:xfrm>
          <a:prstGeom prst="rect">
            <a:avLst/>
          </a:prstGeom>
          <a:noFill/>
          <a:ln w="0">
            <a:noFill/>
          </a:ln>
        </p:spPr>
        <p:txBody>
          <a:bodyPr anchor="ctr">
            <a:noAutofit/>
          </a:bodyPr>
          <a:lstStyle>
            <a:lvl1pPr algn="r">
              <a:lnSpc>
                <a:spcPct val="100000"/>
              </a:lnSpc>
              <a:buNone/>
              <a:defRPr b="0" lang="de-DE" sz="1200" spc="-1" strike="noStrike">
                <a:solidFill>
                  <a:srgbClr val="8b8b8b"/>
                </a:solidFill>
                <a:latin typeface="Calibri"/>
              </a:defRPr>
            </a:lvl1pPr>
          </a:lstStyle>
          <a:p>
            <a:pPr algn="r">
              <a:lnSpc>
                <a:spcPct val="100000"/>
              </a:lnSpc>
              <a:buNone/>
            </a:pPr>
            <a:fld id="{A8AC4497-85C3-45B7-8E46-FF7EF74D6D83}"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de-DE" sz="1800" spc="-1" strike="noStrike">
                <a:solidFill>
                  <a:srgbClr val="000000"/>
                </a:solidFill>
                <a:latin typeface="Calibri"/>
              </a:rPr>
              <a:t>Format des Titeltextes durch Klicken bearbeiten</a:t>
            </a:r>
            <a:endParaRPr b="0" lang="de-DE" sz="18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de-DE" sz="4400" spc="-1" strike="noStrike">
                <a:solidFill>
                  <a:srgbClr val="000000"/>
                </a:solidFill>
                <a:latin typeface="Calibri Light"/>
              </a:rPr>
              <a:t>Mastertitelformat bearbeiten</a:t>
            </a:r>
            <a:endParaRPr b="0" lang="de-DE" sz="4400" spc="-1" strike="noStrike">
              <a:solidFill>
                <a:srgbClr val="000000"/>
              </a:solidFill>
              <a:latin typeface="Calibri"/>
            </a:endParaRPr>
          </a:p>
        </p:txBody>
      </p:sp>
      <p:sp>
        <p:nvSpPr>
          <p:cNvPr id="83" name="PlaceHolder 2"/>
          <p:cNvSpPr>
            <a:spLocks noGrp="1"/>
          </p:cNvSpPr>
          <p:nvPr>
            <p:ph type="dt" idx="7"/>
          </p:nvPr>
        </p:nvSpPr>
        <p:spPr>
          <a:xfrm>
            <a:off x="838080" y="6356520"/>
            <a:ext cx="2742840" cy="364680"/>
          </a:xfrm>
          <a:prstGeom prst="rect">
            <a:avLst/>
          </a:prstGeom>
          <a:noFill/>
          <a:ln w="0">
            <a:noFill/>
          </a:ln>
        </p:spPr>
        <p:txBody>
          <a:bodyPr anchor="ctr">
            <a:noAutofit/>
          </a:bodyPr>
          <a:lstStyle>
            <a:lvl1pPr>
              <a:lnSpc>
                <a:spcPct val="100000"/>
              </a:lnSpc>
              <a:buNone/>
              <a:defRPr b="0" lang="de-DE" sz="1200" spc="-1" strike="noStrike">
                <a:solidFill>
                  <a:srgbClr val="8b8b8b"/>
                </a:solidFill>
                <a:latin typeface="Calibri"/>
              </a:defRPr>
            </a:lvl1pPr>
          </a:lstStyle>
          <a:p>
            <a:pPr>
              <a:lnSpc>
                <a:spcPct val="100000"/>
              </a:lnSpc>
              <a:buNone/>
            </a:pPr>
            <a:r>
              <a:rPr b="0" lang="de-DE" sz="1200" spc="-1" strike="noStrike">
                <a:solidFill>
                  <a:srgbClr val="8b8b8b"/>
                </a:solidFill>
                <a:latin typeface="Calibri"/>
              </a:rPr>
              <a:t>&lt;Datum/Uhrzeit&gt;</a:t>
            </a:r>
            <a:endParaRPr b="0" lang="de-DE" sz="1200" spc="-1" strike="noStrike">
              <a:latin typeface="Times New Roman"/>
            </a:endParaRPr>
          </a:p>
        </p:txBody>
      </p:sp>
      <p:sp>
        <p:nvSpPr>
          <p:cNvPr id="84" name="PlaceHolder 3"/>
          <p:cNvSpPr>
            <a:spLocks noGrp="1"/>
          </p:cNvSpPr>
          <p:nvPr>
            <p:ph type="ftr" idx="8"/>
          </p:nvPr>
        </p:nvSpPr>
        <p:spPr>
          <a:xfrm>
            <a:off x="4038480" y="6356520"/>
            <a:ext cx="4114440" cy="364680"/>
          </a:xfrm>
          <a:prstGeom prst="rect">
            <a:avLst/>
          </a:prstGeom>
          <a:noFill/>
          <a:ln w="0">
            <a:noFill/>
          </a:ln>
        </p:spPr>
        <p:txBody>
          <a:bodyPr anchor="ctr">
            <a:noAutofit/>
          </a:bodyPr>
          <a:lstStyle>
            <a:lvl1pPr algn="ctr">
              <a:buNone/>
              <a:defRPr b="0" lang="de-DE" sz="1400" spc="-1" strike="noStrike">
                <a:latin typeface="Times New Roman"/>
              </a:defRPr>
            </a:lvl1pPr>
          </a:lstStyle>
          <a:p>
            <a:pPr algn="ctr">
              <a:buNone/>
            </a:pPr>
            <a:r>
              <a:rPr b="0" lang="de-DE" sz="1400" spc="-1" strike="noStrike">
                <a:latin typeface="Times New Roman"/>
              </a:rPr>
              <a:t>&lt;Fußzeile&gt;</a:t>
            </a:r>
            <a:endParaRPr b="0" lang="de-DE" sz="1400" spc="-1" strike="noStrike">
              <a:latin typeface="Times New Roman"/>
            </a:endParaRPr>
          </a:p>
        </p:txBody>
      </p:sp>
      <p:sp>
        <p:nvSpPr>
          <p:cNvPr id="85" name="PlaceHolder 4"/>
          <p:cNvSpPr>
            <a:spLocks noGrp="1"/>
          </p:cNvSpPr>
          <p:nvPr>
            <p:ph type="sldNum" idx="9"/>
          </p:nvPr>
        </p:nvSpPr>
        <p:spPr>
          <a:xfrm>
            <a:off x="8610480" y="6356520"/>
            <a:ext cx="2742840" cy="364680"/>
          </a:xfrm>
          <a:prstGeom prst="rect">
            <a:avLst/>
          </a:prstGeom>
          <a:noFill/>
          <a:ln w="0">
            <a:noFill/>
          </a:ln>
        </p:spPr>
        <p:txBody>
          <a:bodyPr anchor="ctr">
            <a:noAutofit/>
          </a:bodyPr>
          <a:lstStyle>
            <a:lvl1pPr algn="r">
              <a:lnSpc>
                <a:spcPct val="100000"/>
              </a:lnSpc>
              <a:buNone/>
              <a:defRPr b="0" lang="de-DE" sz="1200" spc="-1" strike="noStrike">
                <a:solidFill>
                  <a:srgbClr val="8b8b8b"/>
                </a:solidFill>
                <a:latin typeface="Calibri"/>
              </a:defRPr>
            </a:lvl1pPr>
          </a:lstStyle>
          <a:p>
            <a:pPr algn="r">
              <a:lnSpc>
                <a:spcPct val="100000"/>
              </a:lnSpc>
              <a:buNone/>
            </a:pPr>
            <a:fld id="{D9294B5B-3F93-4CF9-874B-8929A182CD4B}"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body"/>
          </p:nvPr>
        </p:nvSpPr>
        <p:spPr>
          <a:xfrm>
            <a:off x="828000" y="1728000"/>
            <a:ext cx="10559520" cy="4537800"/>
          </a:xfrm>
          <a:prstGeom prst="rect">
            <a:avLst/>
          </a:prstGeom>
          <a:noFill/>
          <a:ln w="0">
            <a:noFill/>
          </a:ln>
        </p:spPr>
        <p:txBody>
          <a:bodyPr anchor="t">
            <a:noAutofit/>
          </a:bodyPr>
          <a:p>
            <a:pPr marL="228600" indent="-228600">
              <a:lnSpc>
                <a:spcPct val="90000"/>
              </a:lnSpc>
              <a:spcBef>
                <a:spcPts val="1001"/>
              </a:spcBef>
              <a:buClr>
                <a:srgbClr val="e30045"/>
              </a:buClr>
              <a:buFont typeface="Wingdings" charset="2"/>
              <a:buChar char=""/>
            </a:pPr>
            <a:r>
              <a:rPr b="0" lang="de-DE" sz="2800" spc="-1" strike="noStrike">
                <a:solidFill>
                  <a:srgbClr val="000000"/>
                </a:solidFill>
                <a:latin typeface="Frutiger LT Pro 55 Roman"/>
              </a:rPr>
              <a:t>Mastertextformat bearbeiten</a:t>
            </a:r>
            <a:endParaRPr b="0" lang="de-DE" sz="2800" spc="-1" strike="noStrike">
              <a:solidFill>
                <a:srgbClr val="000000"/>
              </a:solidFill>
              <a:latin typeface="Calibri"/>
            </a:endParaRPr>
          </a:p>
          <a:p>
            <a:pPr lvl="1" marL="685800" indent="-228600">
              <a:lnSpc>
                <a:spcPct val="90000"/>
              </a:lnSpc>
              <a:spcBef>
                <a:spcPts val="499"/>
              </a:spcBef>
              <a:buClr>
                <a:srgbClr val="e30045"/>
              </a:buClr>
              <a:buFont typeface="Wingdings" charset="2"/>
              <a:buChar char=""/>
            </a:pPr>
            <a:r>
              <a:rPr b="0" lang="de-DE" sz="2400" spc="-1" strike="noStrike">
                <a:solidFill>
                  <a:srgbClr val="000000"/>
                </a:solidFill>
                <a:latin typeface="Frutiger LT Pro 55 Roman"/>
              </a:rPr>
              <a:t>Zweite Ebene</a:t>
            </a:r>
            <a:endParaRPr b="0" lang="de-DE" sz="2400" spc="-1" strike="noStrike">
              <a:solidFill>
                <a:srgbClr val="000000"/>
              </a:solidFill>
              <a:latin typeface="Calibri"/>
            </a:endParaRPr>
          </a:p>
          <a:p>
            <a:pPr lvl="2" marL="1143000" indent="-228600">
              <a:lnSpc>
                <a:spcPct val="90000"/>
              </a:lnSpc>
              <a:spcBef>
                <a:spcPts val="499"/>
              </a:spcBef>
              <a:buClr>
                <a:srgbClr val="e30045"/>
              </a:buClr>
              <a:buFont typeface="Wingdings" charset="2"/>
              <a:buChar char=""/>
            </a:pPr>
            <a:r>
              <a:rPr b="0" lang="de-DE" sz="2000" spc="-1" strike="noStrike">
                <a:solidFill>
                  <a:srgbClr val="000000"/>
                </a:solidFill>
                <a:latin typeface="Frutiger LT Pro 55 Roman"/>
              </a:rPr>
              <a:t>Dritte Ebene</a:t>
            </a:r>
            <a:endParaRPr b="0" lang="de-DE" sz="2000" spc="-1" strike="noStrike">
              <a:solidFill>
                <a:srgbClr val="000000"/>
              </a:solidFill>
              <a:latin typeface="Calibri"/>
            </a:endParaRPr>
          </a:p>
          <a:p>
            <a:pPr lvl="3" marL="1600200" indent="-228600">
              <a:lnSpc>
                <a:spcPct val="90000"/>
              </a:lnSpc>
              <a:spcBef>
                <a:spcPts val="499"/>
              </a:spcBef>
              <a:buClr>
                <a:srgbClr val="e30045"/>
              </a:buClr>
              <a:buFont typeface="Wingdings" charset="2"/>
              <a:buChar char=""/>
            </a:pPr>
            <a:r>
              <a:rPr b="0" lang="de-DE" sz="1800" spc="-1" strike="noStrike">
                <a:solidFill>
                  <a:srgbClr val="000000"/>
                </a:solidFill>
                <a:latin typeface="Frutiger LT Pro 55 Roman"/>
              </a:rPr>
              <a:t>Vierte Ebene</a:t>
            </a:r>
            <a:endParaRPr b="0" lang="de-DE" sz="1800" spc="-1" strike="noStrike">
              <a:solidFill>
                <a:srgbClr val="000000"/>
              </a:solidFill>
              <a:latin typeface="Calibri"/>
            </a:endParaRPr>
          </a:p>
          <a:p>
            <a:pPr lvl="4" marL="2057400" indent="-228600">
              <a:lnSpc>
                <a:spcPct val="90000"/>
              </a:lnSpc>
              <a:spcBef>
                <a:spcPts val="499"/>
              </a:spcBef>
              <a:buClr>
                <a:srgbClr val="e30045"/>
              </a:buClr>
              <a:buFont typeface="Wingdings" charset="2"/>
              <a:buChar char=""/>
            </a:pPr>
            <a:r>
              <a:rPr b="0" lang="de-DE" sz="1800" spc="-1" strike="noStrike">
                <a:solidFill>
                  <a:srgbClr val="000000"/>
                </a:solidFill>
                <a:latin typeface="Frutiger LT Pro 55 Roman"/>
              </a:rPr>
              <a:t>Fünfte Ebene</a:t>
            </a:r>
            <a:endParaRPr b="0" lang="de-DE" sz="1800" spc="-1" strike="noStrike">
              <a:solidFill>
                <a:srgbClr val="000000"/>
              </a:solidFill>
              <a:latin typeface="Calibri"/>
            </a:endParaRPr>
          </a:p>
          <a:p>
            <a:pPr>
              <a:lnSpc>
                <a:spcPct val="100000"/>
              </a:lnSpc>
              <a:spcBef>
                <a:spcPts val="1001"/>
              </a:spcBef>
              <a:buNone/>
              <a:tabLst>
                <a:tab algn="l" pos="0"/>
              </a:tabLst>
            </a:pPr>
            <a:endParaRPr b="0" lang="de-DE" sz="2000" spc="-1" strike="noStrike">
              <a:solidFill>
                <a:srgbClr val="000000"/>
              </a:solidFill>
              <a:latin typeface="Calibri"/>
            </a:endParaRPr>
          </a:p>
        </p:txBody>
      </p:sp>
      <p:sp>
        <p:nvSpPr>
          <p:cNvPr id="124" name="PlaceHolder 2"/>
          <p:cNvSpPr>
            <a:spLocks noGrp="1"/>
          </p:cNvSpPr>
          <p:nvPr>
            <p:ph type="title"/>
          </p:nvPr>
        </p:nvSpPr>
        <p:spPr>
          <a:xfrm>
            <a:off x="180000" y="180000"/>
            <a:ext cx="6946560" cy="1394280"/>
          </a:xfrm>
          <a:prstGeom prst="rect">
            <a:avLst/>
          </a:prstGeom>
          <a:noFill/>
          <a:ln w="0">
            <a:noFill/>
          </a:ln>
        </p:spPr>
        <p:txBody>
          <a:bodyPr anchor="ctr">
            <a:noAutofit/>
          </a:bodyPr>
          <a:p>
            <a:pPr>
              <a:lnSpc>
                <a:spcPct val="90000"/>
              </a:lnSpc>
              <a:buNone/>
            </a:pPr>
            <a:r>
              <a:rPr b="0" lang="de-DE" sz="4400" spc="-1" strike="noStrike">
                <a:solidFill>
                  <a:srgbClr val="000000"/>
                </a:solidFill>
                <a:latin typeface="Calibri Light"/>
              </a:rPr>
              <a:t>Mastertitelformat bearbeiten</a:t>
            </a:r>
            <a:endParaRPr b="0" lang="de-DE" sz="4400" spc="-1" strike="noStrike">
              <a:solidFill>
                <a:srgbClr val="000000"/>
              </a:solidFill>
              <a:latin typeface="Calibri"/>
            </a:endParaRPr>
          </a:p>
        </p:txBody>
      </p:sp>
      <p:sp>
        <p:nvSpPr>
          <p:cNvPr id="125" name="PlaceHolder 3"/>
          <p:cNvSpPr>
            <a:spLocks noGrp="1"/>
          </p:cNvSpPr>
          <p:nvPr>
            <p:ph type="dt" idx="10"/>
          </p:nvPr>
        </p:nvSpPr>
        <p:spPr>
          <a:xfrm>
            <a:off x="838080" y="6356520"/>
            <a:ext cx="2742840" cy="364680"/>
          </a:xfrm>
          <a:prstGeom prst="rect">
            <a:avLst/>
          </a:prstGeom>
          <a:noFill/>
          <a:ln w="0">
            <a:noFill/>
          </a:ln>
        </p:spPr>
        <p:txBody>
          <a:bodyPr anchor="ctr">
            <a:noAutofit/>
          </a:bodyPr>
          <a:lstStyle>
            <a:lvl1pPr>
              <a:lnSpc>
                <a:spcPct val="100000"/>
              </a:lnSpc>
              <a:buNone/>
              <a:defRPr b="0" lang="de-DE" sz="1200" spc="-1" strike="noStrike">
                <a:solidFill>
                  <a:srgbClr val="8b8b8b"/>
                </a:solidFill>
                <a:latin typeface="Calibri"/>
              </a:defRPr>
            </a:lvl1pPr>
          </a:lstStyle>
          <a:p>
            <a:pPr>
              <a:lnSpc>
                <a:spcPct val="100000"/>
              </a:lnSpc>
              <a:buNone/>
            </a:pPr>
            <a:r>
              <a:rPr b="0" lang="de-DE" sz="1200" spc="-1" strike="noStrike">
                <a:solidFill>
                  <a:srgbClr val="8b8b8b"/>
                </a:solidFill>
                <a:latin typeface="Calibri"/>
              </a:rPr>
              <a:t>&lt;Datum/Uhrzeit&gt;</a:t>
            </a:r>
            <a:endParaRPr b="0" lang="de-DE" sz="1200" spc="-1" strike="noStrike">
              <a:latin typeface="Times New Roman"/>
            </a:endParaRPr>
          </a:p>
        </p:txBody>
      </p:sp>
      <p:sp>
        <p:nvSpPr>
          <p:cNvPr id="126" name="PlaceHolder 4"/>
          <p:cNvSpPr>
            <a:spLocks noGrp="1"/>
          </p:cNvSpPr>
          <p:nvPr>
            <p:ph type="ftr" idx="11"/>
          </p:nvPr>
        </p:nvSpPr>
        <p:spPr>
          <a:xfrm>
            <a:off x="4038480" y="6356520"/>
            <a:ext cx="4114440" cy="364680"/>
          </a:xfrm>
          <a:prstGeom prst="rect">
            <a:avLst/>
          </a:prstGeom>
          <a:noFill/>
          <a:ln w="0">
            <a:noFill/>
          </a:ln>
        </p:spPr>
        <p:txBody>
          <a:bodyPr anchor="ctr">
            <a:noAutofit/>
          </a:bodyPr>
          <a:lstStyle>
            <a:lvl1pPr algn="ctr">
              <a:buNone/>
              <a:defRPr b="0" lang="de-DE" sz="1400" spc="-1" strike="noStrike">
                <a:latin typeface="Times New Roman"/>
              </a:defRPr>
            </a:lvl1pPr>
          </a:lstStyle>
          <a:p>
            <a:pPr algn="ctr">
              <a:buNone/>
            </a:pPr>
            <a:r>
              <a:rPr b="0" lang="de-DE" sz="1400" spc="-1" strike="noStrike">
                <a:latin typeface="Times New Roman"/>
              </a:rPr>
              <a:t>&lt;Fußzeile&gt;</a:t>
            </a:r>
            <a:endParaRPr b="0" lang="de-DE" sz="1400" spc="-1" strike="noStrike">
              <a:latin typeface="Times New Roman"/>
            </a:endParaRPr>
          </a:p>
        </p:txBody>
      </p:sp>
      <p:sp>
        <p:nvSpPr>
          <p:cNvPr id="127" name="PlaceHolder 5"/>
          <p:cNvSpPr>
            <a:spLocks noGrp="1"/>
          </p:cNvSpPr>
          <p:nvPr>
            <p:ph type="sldNum" idx="12"/>
          </p:nvPr>
        </p:nvSpPr>
        <p:spPr>
          <a:xfrm>
            <a:off x="8610480" y="6356520"/>
            <a:ext cx="2742840" cy="364680"/>
          </a:xfrm>
          <a:prstGeom prst="rect">
            <a:avLst/>
          </a:prstGeom>
          <a:noFill/>
          <a:ln w="0">
            <a:noFill/>
          </a:ln>
        </p:spPr>
        <p:txBody>
          <a:bodyPr anchor="ctr">
            <a:noAutofit/>
          </a:bodyPr>
          <a:lstStyle>
            <a:lvl1pPr algn="r">
              <a:lnSpc>
                <a:spcPct val="100000"/>
              </a:lnSpc>
              <a:buNone/>
              <a:defRPr b="0" lang="de-DE" sz="1200" spc="-1" strike="noStrike">
                <a:solidFill>
                  <a:srgbClr val="8b8b8b"/>
                </a:solidFill>
                <a:latin typeface="Calibri"/>
              </a:defRPr>
            </a:lvl1pPr>
          </a:lstStyle>
          <a:p>
            <a:pPr algn="r">
              <a:lnSpc>
                <a:spcPct val="100000"/>
              </a:lnSpc>
              <a:buNone/>
            </a:pPr>
            <a:fld id="{BDE883A0-58EC-4F74-A826-3EE8820EDE47}" type="slidenum">
              <a:rPr b="0" lang="de-DE" sz="1200" spc="-1" strike="noStrike">
                <a:solidFill>
                  <a:srgbClr val="8b8b8b"/>
                </a:solidFill>
                <a:latin typeface="Calibri"/>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diagramData" Target="../diagrams/data3.xml"/><Relationship Id="rId7" Type="http://schemas.openxmlformats.org/officeDocument/2006/relationships/diagramLayout" Target="../diagrams/layout3.xml"/><Relationship Id="rId8" Type="http://schemas.openxmlformats.org/officeDocument/2006/relationships/diagramQuickStyle" Target="../diagrams/quickStyle3.xml"/><Relationship Id="rId9" Type="http://schemas.openxmlformats.org/officeDocument/2006/relationships/diagramColors" Target="../diagrams/colors3.xml"/><Relationship Id="rId10" Type="http://schemas.microsoft.com/office/2007/relationships/diagramDrawing" Target="../diagrams/drawing3.xml"/><Relationship Id="rId11" Type="http://schemas.openxmlformats.org/officeDocument/2006/relationships/image" Target="../media/image17.png"/><Relationship Id="rId12" Type="http://schemas.openxmlformats.org/officeDocument/2006/relationships/slideLayout" Target="../slideLayouts/slideLayout37.xml"/><Relationship Id="rId1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3.png"/><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9.xml"/><Relationship Id="rId4"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1523880" y="1122480"/>
            <a:ext cx="9143640" cy="2387160"/>
          </a:xfrm>
          <a:prstGeom prst="rect">
            <a:avLst/>
          </a:prstGeom>
          <a:noFill/>
          <a:ln w="0">
            <a:noFill/>
          </a:ln>
        </p:spPr>
        <p:txBody>
          <a:bodyPr anchor="b">
            <a:normAutofit fontScale="62000"/>
          </a:bodyPr>
          <a:p>
            <a:pPr algn="ctr">
              <a:lnSpc>
                <a:spcPct val="90000"/>
              </a:lnSpc>
              <a:buNone/>
            </a:pPr>
            <a:r>
              <a:rPr b="1" lang="de-DE" sz="6000" spc="-1" strike="noStrike">
                <a:solidFill>
                  <a:srgbClr val="000000"/>
                </a:solidFill>
                <a:latin typeface="Calibri Light"/>
              </a:rPr>
              <a:t>Die „revolutionäre“ Krankenhausreform der Ampel</a:t>
            </a:r>
            <a:br>
              <a:rPr sz="6000"/>
            </a:br>
            <a:r>
              <a:rPr b="1" lang="de-DE" sz="6000" spc="-1" strike="noStrike">
                <a:solidFill>
                  <a:srgbClr val="000000"/>
                </a:solidFill>
                <a:latin typeface="Calibri Light"/>
              </a:rPr>
              <a:t>Welche Probleme werden gelöst, welche bleiben?</a:t>
            </a:r>
            <a:br>
              <a:rPr sz="6000"/>
            </a:br>
            <a:r>
              <a:rPr b="1" lang="de-DE" sz="2700" spc="-1" strike="noStrike">
                <a:solidFill>
                  <a:srgbClr val="000000"/>
                </a:solidFill>
                <a:latin typeface="Calibri Light"/>
              </a:rPr>
              <a:t>Stand 31.05.2023</a:t>
            </a:r>
            <a:endParaRPr b="0" lang="de-DE" sz="2700" spc="-1" strike="noStrike">
              <a:solidFill>
                <a:srgbClr val="000000"/>
              </a:solidFill>
              <a:latin typeface="Calibri"/>
            </a:endParaRPr>
          </a:p>
        </p:txBody>
      </p:sp>
      <p:sp>
        <p:nvSpPr>
          <p:cNvPr id="171" name="PlaceHolder 2"/>
          <p:cNvSpPr>
            <a:spLocks noGrp="1"/>
          </p:cNvSpPr>
          <p:nvPr>
            <p:ph type="subTitle"/>
          </p:nvPr>
        </p:nvSpPr>
        <p:spPr>
          <a:xfrm>
            <a:off x="1523880" y="3886560"/>
            <a:ext cx="9143640" cy="1655280"/>
          </a:xfrm>
          <a:prstGeom prst="rect">
            <a:avLst/>
          </a:prstGeom>
          <a:noFill/>
          <a:ln w="0">
            <a:noFill/>
          </a:ln>
        </p:spPr>
        <p:txBody>
          <a:bodyPr anchor="t">
            <a:normAutofit fontScale="92000"/>
          </a:bodyPr>
          <a:p>
            <a:pPr algn="ctr">
              <a:lnSpc>
                <a:spcPct val="90000"/>
              </a:lnSpc>
              <a:spcBef>
                <a:spcPts val="1001"/>
              </a:spcBef>
              <a:buNone/>
              <a:tabLst>
                <a:tab algn="l" pos="0"/>
              </a:tabLst>
            </a:pPr>
            <a:r>
              <a:rPr b="0" lang="de-DE" sz="2400" spc="-1" strike="noStrike">
                <a:solidFill>
                  <a:srgbClr val="000000"/>
                </a:solidFill>
                <a:latin typeface="Calibri"/>
              </a:rPr>
              <a:t>Arndt Dohmen</a:t>
            </a:r>
            <a:endParaRPr b="0" lang="de-DE" sz="2400" spc="-1" strike="noStrike">
              <a:latin typeface="Arial"/>
            </a:endParaRPr>
          </a:p>
          <a:p>
            <a:pPr algn="ctr">
              <a:lnSpc>
                <a:spcPct val="90000"/>
              </a:lnSpc>
              <a:spcBef>
                <a:spcPts val="1001"/>
              </a:spcBef>
              <a:buNone/>
              <a:tabLst>
                <a:tab algn="l" pos="0"/>
              </a:tabLst>
            </a:pPr>
            <a:r>
              <a:rPr b="0" lang="de-DE" sz="2400" spc="-1" strike="noStrike">
                <a:solidFill>
                  <a:srgbClr val="000000"/>
                </a:solidFill>
                <a:latin typeface="Calibri"/>
              </a:rPr>
              <a:t>Bündnis Krankenhaus statt Fabrik</a:t>
            </a:r>
            <a:endParaRPr b="0" lang="de-DE" sz="2400" spc="-1" strike="noStrike">
              <a:latin typeface="Arial"/>
            </a:endParaRPr>
          </a:p>
          <a:p>
            <a:pPr algn="ctr">
              <a:lnSpc>
                <a:spcPct val="90000"/>
              </a:lnSpc>
              <a:spcBef>
                <a:spcPts val="1001"/>
              </a:spcBef>
              <a:buNone/>
              <a:tabLst>
                <a:tab algn="l" pos="0"/>
              </a:tabLst>
            </a:pPr>
            <a:r>
              <a:rPr b="0" lang="de-DE" sz="2400" spc="-1" strike="noStrike">
                <a:solidFill>
                  <a:srgbClr val="000000"/>
                </a:solidFill>
                <a:latin typeface="Calibri"/>
              </a:rPr>
              <a:t>Attac AG Soziale Sicherungssysteme</a:t>
            </a:r>
            <a:endParaRPr b="0" lang="de-DE" sz="2400" spc="-1" strike="noStrike">
              <a:latin typeface="Arial"/>
            </a:endParaRPr>
          </a:p>
          <a:p>
            <a:pPr algn="ctr">
              <a:lnSpc>
                <a:spcPct val="90000"/>
              </a:lnSpc>
              <a:spcBef>
                <a:spcPts val="1001"/>
              </a:spcBef>
              <a:buNone/>
              <a:tabLst>
                <a:tab algn="l" pos="0"/>
              </a:tabLst>
            </a:pPr>
            <a:r>
              <a:rPr b="0" lang="de-DE" sz="2400" spc="-1" strike="noStrike">
                <a:solidFill>
                  <a:srgbClr val="000000"/>
                </a:solidFill>
                <a:latin typeface="Calibri"/>
              </a:rPr>
              <a:t>Netzwerk Solidarisches Gesundheitswesen Freiburg</a:t>
            </a:r>
            <a:endParaRPr b="0" lang="de-DE" sz="2400" spc="-1" strike="noStrike">
              <a:latin typeface="Arial"/>
            </a:endParaRPr>
          </a:p>
        </p:txBody>
      </p:sp>
      <p:pic>
        <p:nvPicPr>
          <p:cNvPr id="172" name="Grafik 5" descr=""/>
          <p:cNvPicPr/>
          <p:nvPr/>
        </p:nvPicPr>
        <p:blipFill>
          <a:blip r:embed="rId1"/>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feld 1"/>
          <p:cNvSpPr/>
          <p:nvPr/>
        </p:nvSpPr>
        <p:spPr>
          <a:xfrm>
            <a:off x="3517200" y="287640"/>
            <a:ext cx="515736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Leistungsgruppen</a:t>
            </a:r>
            <a:endParaRPr b="0" lang="de-DE" sz="2400" spc="-1" strike="noStrike">
              <a:latin typeface="Arial"/>
            </a:endParaRPr>
          </a:p>
        </p:txBody>
      </p:sp>
      <p:sp>
        <p:nvSpPr>
          <p:cNvPr id="203" name="Textfeld 2"/>
          <p:cNvSpPr/>
          <p:nvPr/>
        </p:nvSpPr>
        <p:spPr>
          <a:xfrm>
            <a:off x="1150560" y="1119960"/>
            <a:ext cx="9893520" cy="588312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0" lang="de-DE" sz="2000" spc="-1" strike="noStrike">
                <a:solidFill>
                  <a:srgbClr val="000000"/>
                </a:solidFill>
                <a:latin typeface="Calibri"/>
              </a:rPr>
              <a:t>Leistungsgruppen bilden medizinische Leistungen ab und dienen damit als Instrument einer leistungsdifferenzierten Krankenhausplanung</a:t>
            </a:r>
            <a:endParaRPr b="0" lang="de-DE" sz="2000" spc="-1" strike="noStrike">
              <a:latin typeface="Arial"/>
            </a:endParaRPr>
          </a:p>
          <a:p>
            <a:pPr marL="343080" indent="-343080">
              <a:lnSpc>
                <a:spcPct val="100000"/>
              </a:lnSpc>
              <a:buClr>
                <a:srgbClr val="000000"/>
              </a:buClr>
              <a:buFont typeface="Arial"/>
              <a:buChar char="•"/>
            </a:pPr>
            <a:r>
              <a:rPr b="0" lang="de-DE" sz="2000" spc="-1" strike="noStrike">
                <a:solidFill>
                  <a:srgbClr val="000000"/>
                </a:solidFill>
                <a:latin typeface="Calibri"/>
              </a:rPr>
              <a:t>Die Definition von Leistungsgruppen beinhaltet die Zuordnung von OPS und ICD-Kodes und die Festlegung von sachgerechten, bundeseinheitlichen Qualitätskriterien je Leistungsgruppe. </a:t>
            </a:r>
            <a:endParaRPr b="0" lang="de-DE" sz="2000" spc="-1" strike="noStrike">
              <a:latin typeface="Arial"/>
            </a:endParaRPr>
          </a:p>
          <a:p>
            <a:pPr marL="343080" indent="-343080">
              <a:lnSpc>
                <a:spcPct val="100000"/>
              </a:lnSpc>
              <a:buClr>
                <a:srgbClr val="000000"/>
              </a:buClr>
              <a:buFont typeface="Arial"/>
              <a:buChar char="•"/>
            </a:pPr>
            <a:r>
              <a:rPr b="0" lang="de-DE" sz="2000" spc="-1" strike="noStrike">
                <a:solidFill>
                  <a:srgbClr val="000000"/>
                </a:solidFill>
                <a:latin typeface="Calibri"/>
              </a:rPr>
              <a:t>Zu den Qualitätskriterien einer Leistungsgruppe zählt nach dem Vorbild des NRW-Konzeptes auch die Festlegung von verwandten Leistungsgruppen, die ebenfalls an demselben Krankenhausstandort zu erbringen sind.</a:t>
            </a:r>
            <a:endParaRPr b="0" lang="de-DE" sz="2000" spc="-1" strike="noStrike">
              <a:latin typeface="Arial"/>
            </a:endParaRPr>
          </a:p>
          <a:p>
            <a:pPr marL="343080" indent="-343080">
              <a:lnSpc>
                <a:spcPct val="100000"/>
              </a:lnSpc>
              <a:buClr>
                <a:srgbClr val="000000"/>
              </a:buClr>
              <a:buFont typeface="Arial"/>
              <a:buChar char="•"/>
            </a:pPr>
            <a:r>
              <a:rPr b="0" lang="de-DE" sz="2000" spc="-1" strike="noStrike">
                <a:solidFill>
                  <a:srgbClr val="000000"/>
                </a:solidFill>
                <a:latin typeface="Calibri"/>
              </a:rPr>
              <a:t>Die Qualitätskriterien je Leistungsgruppe beziehen sich auf den jeweiligen Krankenhausstandort.</a:t>
            </a:r>
            <a:endParaRPr b="0" lang="de-DE" sz="2000" spc="-1" strike="noStrike">
              <a:latin typeface="Arial"/>
            </a:endParaRPr>
          </a:p>
          <a:p>
            <a:pPr marL="343080" indent="-343080">
              <a:lnSpc>
                <a:spcPct val="100000"/>
              </a:lnSpc>
              <a:buClr>
                <a:srgbClr val="000000"/>
              </a:buClr>
              <a:buFont typeface="Arial"/>
              <a:buChar char="•"/>
            </a:pPr>
            <a:r>
              <a:rPr b="0" lang="de-DE" sz="2000" spc="-1" strike="noStrike">
                <a:solidFill>
                  <a:srgbClr val="000000"/>
                </a:solidFill>
                <a:latin typeface="Calibri"/>
              </a:rPr>
              <a:t>Das Institut für das Entgeltsystem im Krankenhaus (InEK) und das Bundesinstitut für Arzneimittel und Medizinprodukte (BfArM) arbeiten unter Einbeziehung der Arbeitsgemeinschaft der Wissenschaftlichen Medizinischen Fachgesellschaften (AWMF) und Mitgliedern der Regierungskommission an einer Ausdifferenzierung und Weiterentwicklung der Leistungsgruppen</a:t>
            </a:r>
            <a:endParaRPr b="0" lang="de-DE" sz="2000" spc="-1" strike="noStrike">
              <a:latin typeface="Arial"/>
            </a:endParaRPr>
          </a:p>
          <a:p>
            <a:pPr marL="343080" indent="-343080">
              <a:lnSpc>
                <a:spcPct val="100000"/>
              </a:lnSpc>
              <a:buClr>
                <a:srgbClr val="000000"/>
              </a:buClr>
              <a:buFont typeface="Arial"/>
              <a:buChar char="•"/>
            </a:pPr>
            <a:r>
              <a:rPr b="0" lang="de-DE" sz="2000" spc="-1" strike="noStrike">
                <a:solidFill>
                  <a:srgbClr val="000000"/>
                </a:solidFill>
                <a:latin typeface="Calibri"/>
              </a:rPr>
              <a:t>Diese Leistungsgruppen werden in der Folge vom BMG als Rechtsverordnung mit Zustimmung des Bundesrates erlassen</a:t>
            </a:r>
            <a:endParaRPr b="0" lang="de-DE" sz="2000" spc="-1" strike="noStrike">
              <a:latin typeface="Arial"/>
            </a:endParaRPr>
          </a:p>
        </p:txBody>
      </p:sp>
      <p:pic>
        <p:nvPicPr>
          <p:cNvPr id="204"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feld 2"/>
          <p:cNvSpPr/>
          <p:nvPr/>
        </p:nvSpPr>
        <p:spPr>
          <a:xfrm>
            <a:off x="3614760" y="318600"/>
            <a:ext cx="49618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Leistungsgruppen </a:t>
            </a:r>
            <a:endParaRPr b="0" lang="de-DE" sz="2400" spc="-1" strike="noStrike">
              <a:latin typeface="Arial"/>
            </a:endParaRPr>
          </a:p>
        </p:txBody>
      </p:sp>
      <p:sp>
        <p:nvSpPr>
          <p:cNvPr id="206" name="Textfeld 3"/>
          <p:cNvSpPr/>
          <p:nvPr/>
        </p:nvSpPr>
        <p:spPr>
          <a:xfrm>
            <a:off x="943560" y="1387080"/>
            <a:ext cx="10304640" cy="37486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2000" spc="-1" strike="noStrike">
                <a:solidFill>
                  <a:srgbClr val="000000"/>
                </a:solidFill>
                <a:latin typeface="Calibri"/>
              </a:rPr>
              <a:t>Die zuständige Landesbehörde weist den Krankenhäusern bedarfsbezogen einzelne Leistungsgruppen per Bescheid zu. D.h. dass mit der Zuweisung für jede Leistungsgruppe krankenhausspezifische Fallzahlen pro Jahr nach dem Bedarf in der Region vereinbart werden. </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Die Zuordnung durch die Landesbehörde einschließlich der Einhaltung der entsprechenden Qualitätskriterien der Leistungsgruppe ist Voraussetzung für den Anspruch auf Zahlung der vorgesehenen Vorhaltevergütung</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Das Vorliegen der Qualitätskriterien der Leistungsgruppen wird nach bundeseinheitlichen Vorgaben regelmäßig durch den Medizinischen Dienst (MD) geprüft.</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Die konkrete Ausgestaltung der Folgen bei Nichterfüllung der Qualitätskriterien sind im weiteren Verfahren zu klären</a:t>
            </a:r>
            <a:endParaRPr b="0" lang="de-DE" sz="2000" spc="-1" strike="noStrike">
              <a:latin typeface="Arial"/>
            </a:endParaRPr>
          </a:p>
        </p:txBody>
      </p:sp>
      <p:pic>
        <p:nvPicPr>
          <p:cNvPr id="207" name="Grafik 1"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feld 1"/>
          <p:cNvSpPr/>
          <p:nvPr/>
        </p:nvSpPr>
        <p:spPr>
          <a:xfrm>
            <a:off x="2428200" y="375840"/>
            <a:ext cx="700992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Offene Fragen zu Leistungsgruppen</a:t>
            </a:r>
            <a:endParaRPr b="0" lang="de-DE" sz="2800" spc="-1" strike="noStrike">
              <a:latin typeface="Arial"/>
            </a:endParaRPr>
          </a:p>
        </p:txBody>
      </p:sp>
      <p:sp>
        <p:nvSpPr>
          <p:cNvPr id="209" name="Textfeld 2"/>
          <p:cNvSpPr/>
          <p:nvPr/>
        </p:nvSpPr>
        <p:spPr>
          <a:xfrm>
            <a:off x="802800" y="1351440"/>
            <a:ext cx="10159560" cy="5273280"/>
          </a:xfrm>
          <a:prstGeom prst="rect">
            <a:avLst/>
          </a:prstGeom>
          <a:solidFill>
            <a:srgbClr val="ffff00"/>
          </a:solid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2000" spc="-1" strike="noStrike">
                <a:solidFill>
                  <a:srgbClr val="000000"/>
                </a:solidFill>
                <a:latin typeface="Calibri"/>
              </a:rPr>
              <a:t>Die Zuweisung von bestimmten Leistungsgruppen ist </a:t>
            </a:r>
            <a:r>
              <a:rPr b="1" lang="de-DE" sz="2000" spc="-1" strike="noStrike">
                <a:solidFill>
                  <a:srgbClr val="000000"/>
                </a:solidFill>
                <a:latin typeface="Calibri"/>
              </a:rPr>
              <a:t>nur in Kombination mit anderen Leistungsgruppen </a:t>
            </a:r>
            <a:r>
              <a:rPr b="0" lang="de-DE" sz="2000" spc="-1" strike="noStrike">
                <a:solidFill>
                  <a:srgbClr val="000000"/>
                </a:solidFill>
                <a:latin typeface="Calibri"/>
              </a:rPr>
              <a:t>vorgesehen, deren Qualitätsanforderungen ebenfalls erfüllt sein müssen. Dies hat potentiell verheerende Auswirkungen auf die Versorgungsstruktur in der Fläche (z.B. weitere Schließung von Geburtshilfeabteilungen, weil KH eine bestimmte Notfallstufe und andere kombinierte Leistungsgruppen nicht vorhalten).</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Der </a:t>
            </a:r>
            <a:r>
              <a:rPr b="1" lang="de-DE" sz="2000" spc="-1" strike="noStrike">
                <a:solidFill>
                  <a:srgbClr val="000000"/>
                </a:solidFill>
                <a:latin typeface="Calibri"/>
              </a:rPr>
              <a:t>Medizinische Dienst ist keine unabhängige Instanz </a:t>
            </a:r>
            <a:r>
              <a:rPr b="0" lang="de-DE" sz="2000" spc="-1" strike="noStrike">
                <a:solidFill>
                  <a:srgbClr val="000000"/>
                </a:solidFill>
                <a:latin typeface="Calibri"/>
              </a:rPr>
              <a:t>zur Prüfung der Erfüllung der Qualitätsanforderungen für die Leistungsgruppen, denn er wird von den gesetzlichen Krankenkassen finanziert. Für diese Aufgabe müsste er umstrukturiert werden, unabhängig von Interessen jeglicher Akteure im Gesundheitswesen.</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Die </a:t>
            </a:r>
            <a:r>
              <a:rPr b="1" lang="de-DE" sz="2000" spc="-1" strike="noStrike">
                <a:solidFill>
                  <a:srgbClr val="000000"/>
                </a:solidFill>
                <a:latin typeface="Calibri"/>
              </a:rPr>
              <a:t>Folgen für Krankenhäuser bei Nichterfüllung von Qualitätskriterien </a:t>
            </a:r>
            <a:r>
              <a:rPr b="0" lang="de-DE" sz="2000" spc="-1" strike="noStrike">
                <a:solidFill>
                  <a:srgbClr val="000000"/>
                </a:solidFill>
                <a:latin typeface="Calibri"/>
              </a:rPr>
              <a:t>sind nicht beschrieben. Die Regierungskommission sieht Sanktionen und Aberkennung von Leistungsgruppen vor. Das führt zu einer Verschlechterung der Versorgungsstruktur. Maßnahmen zur Förderung der Qualität wären erforderlich, um die in der Planung vorgesehene Versorgungsstruktur zu erhalten.</a:t>
            </a:r>
            <a:endParaRPr b="0" lang="de-DE" sz="2000" spc="-1" strike="noStrike">
              <a:latin typeface="Arial"/>
            </a:endParaRPr>
          </a:p>
        </p:txBody>
      </p:sp>
      <p:pic>
        <p:nvPicPr>
          <p:cNvPr id="210"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feld 1"/>
          <p:cNvSpPr/>
          <p:nvPr/>
        </p:nvSpPr>
        <p:spPr>
          <a:xfrm>
            <a:off x="2345760" y="1520640"/>
            <a:ext cx="749988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Finanzierungsvorschläge im Eckpunktepapier</a:t>
            </a:r>
            <a:endParaRPr b="0" lang="de-DE" sz="2800" spc="-1" strike="noStrike">
              <a:latin typeface="Arial"/>
            </a:endParaRPr>
          </a:p>
        </p:txBody>
      </p:sp>
      <p:sp>
        <p:nvSpPr>
          <p:cNvPr id="212" name="Textfeld 2"/>
          <p:cNvSpPr/>
          <p:nvPr/>
        </p:nvSpPr>
        <p:spPr>
          <a:xfrm>
            <a:off x="3707280" y="2486520"/>
            <a:ext cx="477720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Vorhaltevergütung</a:t>
            </a:r>
            <a:endParaRPr b="0" lang="de-DE" sz="2800" spc="-1" strike="noStrike">
              <a:latin typeface="Arial"/>
            </a:endParaRPr>
          </a:p>
        </p:txBody>
      </p:sp>
      <p:pic>
        <p:nvPicPr>
          <p:cNvPr id="213"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776160" y="72000"/>
            <a:ext cx="10467360" cy="1394280"/>
          </a:xfrm>
          <a:prstGeom prst="rect">
            <a:avLst/>
          </a:prstGeom>
          <a:noFill/>
          <a:ln w="0">
            <a:noFill/>
          </a:ln>
        </p:spPr>
        <p:txBody>
          <a:bodyPr anchor="ctr">
            <a:normAutofit/>
          </a:bodyPr>
          <a:p>
            <a:pPr algn="ctr">
              <a:lnSpc>
                <a:spcPct val="90000"/>
              </a:lnSpc>
              <a:buNone/>
            </a:pPr>
            <a:r>
              <a:rPr b="1" lang="de-DE" sz="2800" spc="-1" strike="noStrike">
                <a:solidFill>
                  <a:srgbClr val="000000"/>
                </a:solidFill>
                <a:latin typeface="Calibri"/>
              </a:rPr>
              <a:t>Duale Finanzierung der Krankenhäuser</a:t>
            </a:r>
            <a:endParaRPr b="0" lang="de-DE" sz="2800" spc="-1" strike="noStrike">
              <a:solidFill>
                <a:srgbClr val="000000"/>
              </a:solidFill>
              <a:latin typeface="Calibri"/>
            </a:endParaRPr>
          </a:p>
        </p:txBody>
      </p:sp>
      <p:graphicFrame>
        <p:nvGraphicFramePr>
          <p:cNvPr id="215" name="Diagramm 5"/>
          <p:cNvGraphicFramePr/>
          <p:nvPr/>
        </p:nvGraphicFramePr>
        <p:xfrm>
          <a:off x="2429640" y="1451160"/>
          <a:ext cx="7303680" cy="4375440"/>
        </p:xfrm>
        <a:graphic>
          <a:graphicData uri="http://schemas.openxmlformats.org/drawingml/2006/chart">
            <c:chart xmlns:c="http://schemas.openxmlformats.org/drawingml/2006/chart" xmlns:r="http://schemas.openxmlformats.org/officeDocument/2006/relationships" r:id="rId1"/>
          </a:graphicData>
        </a:graphic>
      </p:graphicFrame>
      <p:sp>
        <p:nvSpPr>
          <p:cNvPr id="216" name="Textfeld 6"/>
          <p:cNvSpPr/>
          <p:nvPr/>
        </p:nvSpPr>
        <p:spPr>
          <a:xfrm>
            <a:off x="6081480" y="2823840"/>
            <a:ext cx="2067120" cy="200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800" spc="-1" strike="noStrike">
                <a:solidFill>
                  <a:srgbClr val="ffffff"/>
                </a:solidFill>
                <a:latin typeface="Calibri"/>
              </a:rPr>
              <a:t>Investitions-kosten</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ffffff"/>
                </a:solidFill>
                <a:latin typeface="Calibri"/>
              </a:rPr>
              <a:t>Krankenhaus-planung orientiert am Bedarf</a:t>
            </a:r>
            <a:endParaRPr b="0" lang="de-DE" sz="1800" spc="-1" strike="noStrike">
              <a:latin typeface="Arial"/>
            </a:endParaRPr>
          </a:p>
        </p:txBody>
      </p:sp>
      <p:sp>
        <p:nvSpPr>
          <p:cNvPr id="217" name="Textfeld 7"/>
          <p:cNvSpPr/>
          <p:nvPr/>
        </p:nvSpPr>
        <p:spPr>
          <a:xfrm>
            <a:off x="4240800" y="3161880"/>
            <a:ext cx="176868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800" spc="-1" strike="noStrike">
                <a:solidFill>
                  <a:srgbClr val="ffffff"/>
                </a:solidFill>
                <a:latin typeface="Calibri"/>
              </a:rPr>
              <a:t>Kosten der Krankenhaus-behandlungen</a:t>
            </a:r>
            <a:endParaRPr b="0" lang="de-DE" sz="1800" spc="-1" strike="noStrike">
              <a:latin typeface="Arial"/>
            </a:endParaRPr>
          </a:p>
          <a:p>
            <a:pPr>
              <a:lnSpc>
                <a:spcPct val="100000"/>
              </a:lnSpc>
              <a:buNone/>
            </a:pPr>
            <a:endParaRPr b="0" lang="de-DE" sz="1800" spc="-1" strike="noStrike">
              <a:latin typeface="Arial"/>
            </a:endParaRPr>
          </a:p>
        </p:txBody>
      </p:sp>
      <p:sp>
        <p:nvSpPr>
          <p:cNvPr id="218" name="Textfeld 8"/>
          <p:cNvSpPr/>
          <p:nvPr/>
        </p:nvSpPr>
        <p:spPr>
          <a:xfrm>
            <a:off x="8799480" y="3161880"/>
            <a:ext cx="22460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800" spc="-1" strike="noStrike">
                <a:solidFill>
                  <a:srgbClr val="000000"/>
                </a:solidFill>
                <a:latin typeface="Calibri"/>
              </a:rPr>
              <a:t>Kompetenz und Aufgabe der Bundesländer</a:t>
            </a:r>
            <a:endParaRPr b="0" lang="de-DE" sz="1800" spc="-1" strike="noStrike">
              <a:latin typeface="Arial"/>
            </a:endParaRPr>
          </a:p>
        </p:txBody>
      </p:sp>
      <p:sp>
        <p:nvSpPr>
          <p:cNvPr id="219" name="Textfeld 9"/>
          <p:cNvSpPr/>
          <p:nvPr/>
        </p:nvSpPr>
        <p:spPr>
          <a:xfrm>
            <a:off x="1325880" y="2990160"/>
            <a:ext cx="222444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800" spc="-1" strike="noStrike">
                <a:solidFill>
                  <a:srgbClr val="000000"/>
                </a:solidFill>
                <a:latin typeface="Calibri"/>
              </a:rPr>
              <a:t>Krankenhaus-finanzierung in Gesetzgebungs-kompetenz des Bundes</a:t>
            </a:r>
            <a:endParaRPr b="0" lang="de-DE" sz="1800" spc="-1" strike="noStrike">
              <a:latin typeface="Arial"/>
            </a:endParaRPr>
          </a:p>
        </p:txBody>
      </p:sp>
      <p:sp>
        <p:nvSpPr>
          <p:cNvPr id="220" name="Textfeld 1"/>
          <p:cNvSpPr/>
          <p:nvPr/>
        </p:nvSpPr>
        <p:spPr>
          <a:xfrm>
            <a:off x="1325880" y="4717800"/>
            <a:ext cx="232632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de-DE" sz="1800" spc="-1" strike="noStrike">
                <a:solidFill>
                  <a:srgbClr val="000000"/>
                </a:solidFill>
                <a:latin typeface="Calibri"/>
              </a:rPr>
              <a:t>Finanzierung durch Krankenkassen über Fallpauschalen</a:t>
            </a:r>
            <a:endParaRPr b="0" lang="de-DE" sz="1800" spc="-1" strike="noStrike">
              <a:latin typeface="Arial"/>
            </a:endParaRPr>
          </a:p>
        </p:txBody>
      </p:sp>
      <p:sp>
        <p:nvSpPr>
          <p:cNvPr id="221" name="Textfeld 3"/>
          <p:cNvSpPr/>
          <p:nvPr/>
        </p:nvSpPr>
        <p:spPr>
          <a:xfrm>
            <a:off x="8799480" y="4716000"/>
            <a:ext cx="224604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de-DE" sz="1800" spc="-1" strike="noStrike">
                <a:solidFill>
                  <a:srgbClr val="000000"/>
                </a:solidFill>
                <a:latin typeface="Calibri"/>
              </a:rPr>
              <a:t>Finanzierung durch Länder über Investitionszuschüsse</a:t>
            </a:r>
            <a:endParaRPr b="0" lang="de-DE" sz="1800" spc="-1" strike="noStrike">
              <a:latin typeface="Arial"/>
            </a:endParaRPr>
          </a:p>
        </p:txBody>
      </p:sp>
      <p:pic>
        <p:nvPicPr>
          <p:cNvPr id="222" name="Grafik 4" descr=""/>
          <p:cNvPicPr/>
          <p:nvPr/>
        </p:nvPicPr>
        <p:blipFill>
          <a:blip r:embed="rId2"/>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Abgerundetes Rechteck 8"/>
          <p:cNvSpPr/>
          <p:nvPr/>
        </p:nvSpPr>
        <p:spPr>
          <a:xfrm>
            <a:off x="239400" y="5329080"/>
            <a:ext cx="11740680" cy="524520"/>
          </a:xfrm>
          <a:prstGeom prst="roundRect">
            <a:avLst>
              <a:gd name="adj" fmla="val 16667"/>
            </a:avLst>
          </a:prstGeom>
          <a:solidFill>
            <a:srgbClr val="f392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Sachgerecht kalkulierte, degressive Tagespauschale</a:t>
            </a:r>
            <a:endParaRPr b="0" lang="de-DE" sz="1800" spc="-1" strike="noStrike">
              <a:latin typeface="Arial"/>
            </a:endParaRPr>
          </a:p>
        </p:txBody>
      </p:sp>
      <p:sp>
        <p:nvSpPr>
          <p:cNvPr id="224" name="Abgerundetes Rechteck 9"/>
          <p:cNvSpPr/>
          <p:nvPr/>
        </p:nvSpPr>
        <p:spPr>
          <a:xfrm>
            <a:off x="239400" y="3327480"/>
            <a:ext cx="11740680" cy="1929960"/>
          </a:xfrm>
          <a:prstGeom prst="roundRect">
            <a:avLst>
              <a:gd name="adj" fmla="val 16667"/>
            </a:avLst>
          </a:prstGeom>
          <a:solidFill>
            <a:srgbClr val="99d1d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endParaRPr b="0" lang="de-DE" sz="1800" spc="-1" strike="noStrike">
              <a:latin typeface="Arial"/>
            </a:endParaRPr>
          </a:p>
          <a:p>
            <a:pPr algn="ctr">
              <a:lnSpc>
                <a:spcPct val="100000"/>
              </a:lnSpc>
              <a:buNone/>
            </a:pPr>
            <a:endParaRPr b="0" lang="de-DE" sz="1800" spc="-1" strike="noStrike">
              <a:latin typeface="Arial"/>
            </a:endParaRPr>
          </a:p>
        </p:txBody>
      </p:sp>
      <p:sp>
        <p:nvSpPr>
          <p:cNvPr id="225" name="PlaceHolder 1"/>
          <p:cNvSpPr>
            <a:spLocks noGrp="1"/>
          </p:cNvSpPr>
          <p:nvPr>
            <p:ph type="title"/>
          </p:nvPr>
        </p:nvSpPr>
        <p:spPr>
          <a:xfrm>
            <a:off x="282960" y="241560"/>
            <a:ext cx="11625480" cy="676800"/>
          </a:xfrm>
          <a:prstGeom prst="rect">
            <a:avLst/>
          </a:prstGeom>
          <a:noFill/>
          <a:ln w="0">
            <a:noFill/>
          </a:ln>
        </p:spPr>
        <p:txBody>
          <a:bodyPr anchor="ctr">
            <a:normAutofit/>
          </a:bodyPr>
          <a:p>
            <a:pPr algn="ctr">
              <a:lnSpc>
                <a:spcPct val="90000"/>
              </a:lnSpc>
              <a:buNone/>
            </a:pPr>
            <a:r>
              <a:rPr b="1" lang="de-DE" sz="2800" spc="-1" strike="noStrike">
                <a:solidFill>
                  <a:srgbClr val="000000"/>
                </a:solidFill>
                <a:latin typeface="Calibri"/>
              </a:rPr>
              <a:t>Die neue Vergütung der Krankenhausbehandlungen</a:t>
            </a:r>
            <a:endParaRPr b="0" lang="de-DE" sz="2800" spc="-1" strike="noStrike">
              <a:solidFill>
                <a:srgbClr val="000000"/>
              </a:solidFill>
              <a:latin typeface="Calibri"/>
            </a:endParaRPr>
          </a:p>
        </p:txBody>
      </p:sp>
      <p:graphicFrame>
        <p:nvGraphicFramePr>
          <p:cNvPr id="2" name="Diagram2"/>
          <p:cNvGraphicFramePr/>
          <p:nvPr>
            <p:extLst>
              <p:ext uri="{D42A27DB-BD31-4B8C-83A1-F6EECF244321}">
                <p14:modId xmlns:p14="http://schemas.microsoft.com/office/powerpoint/2010/main" val="3631968782"/>
              </p:ext>
            </p:extLst>
          </p:nvPr>
        </p:nvGraphicFramePr>
        <p:xfrm>
          <a:off x="180000" y="1591560"/>
          <a:ext cx="10818000" cy="1659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3" name="Diagram3"/>
          <p:cNvGraphicFramePr/>
          <p:nvPr>
            <p:extLst>
              <p:ext uri="{D42A27DB-BD31-4B8C-83A1-F6EECF244321}">
                <p14:modId xmlns:p14="http://schemas.microsoft.com/office/powerpoint/2010/main" val="281672275"/>
              </p:ext>
            </p:extLst>
          </p:nvPr>
        </p:nvGraphicFramePr>
        <p:xfrm>
          <a:off x="476280" y="3115800"/>
          <a:ext cx="10284480" cy="2370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6" name="Textfeld 5"/>
          <p:cNvSpPr/>
          <p:nvPr/>
        </p:nvSpPr>
        <p:spPr>
          <a:xfrm>
            <a:off x="10854360" y="1989720"/>
            <a:ext cx="1125720" cy="72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de-DE" sz="1400" spc="-1" strike="noStrike">
                <a:solidFill>
                  <a:srgbClr val="000000"/>
                </a:solidFill>
                <a:latin typeface="Calibri"/>
              </a:rPr>
              <a:t>Für alle Kranken-häuser</a:t>
            </a:r>
            <a:endParaRPr b="0" lang="de-DE" sz="1400" spc="-1" strike="noStrike">
              <a:latin typeface="Arial"/>
            </a:endParaRPr>
          </a:p>
        </p:txBody>
      </p:sp>
      <p:sp>
        <p:nvSpPr>
          <p:cNvPr id="227" name="Textfeld 6"/>
          <p:cNvSpPr/>
          <p:nvPr/>
        </p:nvSpPr>
        <p:spPr>
          <a:xfrm>
            <a:off x="10854360" y="3784680"/>
            <a:ext cx="1125720" cy="72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de-DE" sz="1400" spc="-1" strike="noStrike">
                <a:solidFill>
                  <a:srgbClr val="000000"/>
                </a:solidFill>
                <a:latin typeface="Calibri"/>
              </a:rPr>
              <a:t>Level III</a:t>
            </a:r>
            <a:endParaRPr b="0" lang="de-DE" sz="1400" spc="-1" strike="noStrike">
              <a:latin typeface="Arial"/>
            </a:endParaRPr>
          </a:p>
          <a:p>
            <a:pPr>
              <a:lnSpc>
                <a:spcPct val="100000"/>
              </a:lnSpc>
              <a:buNone/>
            </a:pPr>
            <a:r>
              <a:rPr b="0" i="1" lang="de-DE" sz="1400" spc="-1" strike="noStrike">
                <a:solidFill>
                  <a:srgbClr val="000000"/>
                </a:solidFill>
                <a:latin typeface="Calibri"/>
              </a:rPr>
              <a:t>Level II</a:t>
            </a:r>
            <a:endParaRPr b="0" lang="de-DE" sz="1400" spc="-1" strike="noStrike">
              <a:latin typeface="Arial"/>
            </a:endParaRPr>
          </a:p>
          <a:p>
            <a:pPr>
              <a:lnSpc>
                <a:spcPct val="100000"/>
              </a:lnSpc>
              <a:buNone/>
            </a:pPr>
            <a:r>
              <a:rPr b="0" i="1" lang="de-DE" sz="1400" spc="-1" strike="noStrike">
                <a:solidFill>
                  <a:srgbClr val="000000"/>
                </a:solidFill>
                <a:latin typeface="Calibri"/>
              </a:rPr>
              <a:t>Level In</a:t>
            </a:r>
            <a:endParaRPr b="0" lang="de-DE" sz="1400" spc="-1" strike="noStrike">
              <a:latin typeface="Arial"/>
            </a:endParaRPr>
          </a:p>
        </p:txBody>
      </p:sp>
      <p:sp>
        <p:nvSpPr>
          <p:cNvPr id="228" name="Textfeld 7"/>
          <p:cNvSpPr/>
          <p:nvPr/>
        </p:nvSpPr>
        <p:spPr>
          <a:xfrm>
            <a:off x="10854360" y="5437440"/>
            <a:ext cx="11257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de-DE" sz="1400" spc="-1" strike="noStrike">
                <a:solidFill>
                  <a:srgbClr val="000000"/>
                </a:solidFill>
                <a:latin typeface="Calibri"/>
              </a:rPr>
              <a:t>Level Ii</a:t>
            </a:r>
            <a:endParaRPr b="0" lang="de-DE" sz="1400" spc="-1" strike="noStrike">
              <a:latin typeface="Arial"/>
            </a:endParaRPr>
          </a:p>
        </p:txBody>
      </p:sp>
      <p:sp>
        <p:nvSpPr>
          <p:cNvPr id="229" name="Textfeld 11"/>
          <p:cNvSpPr/>
          <p:nvPr/>
        </p:nvSpPr>
        <p:spPr>
          <a:xfrm>
            <a:off x="3238560" y="3622320"/>
            <a:ext cx="499320" cy="272160"/>
          </a:xfrm>
          <a:prstGeom prst="rect">
            <a:avLst/>
          </a:prstGeom>
          <a:solidFill>
            <a:srgbClr val="f399b3"/>
          </a:solidFill>
          <a:ln w="0">
            <a:noFill/>
          </a:ln>
        </p:spPr>
        <p:style>
          <a:lnRef idx="0"/>
          <a:fillRef idx="0"/>
          <a:effectRef idx="0"/>
          <a:fontRef idx="minor"/>
        </p:style>
        <p:txBody>
          <a:bodyPr lIns="90000" rIns="90000" tIns="45000" bIns="45000" anchor="t">
            <a:spAutoFit/>
          </a:bodyPr>
          <a:p>
            <a:pPr>
              <a:lnSpc>
                <a:spcPct val="100000"/>
              </a:lnSpc>
              <a:buNone/>
            </a:pPr>
            <a:r>
              <a:rPr b="0" lang="de-DE" sz="1200" spc="-1" strike="noStrike">
                <a:solidFill>
                  <a:srgbClr val="000000"/>
                </a:solidFill>
                <a:latin typeface="Calibri"/>
              </a:rPr>
              <a:t> </a:t>
            </a:r>
            <a:r>
              <a:rPr b="0" lang="de-DE" sz="1200" spc="-1" strike="noStrike">
                <a:solidFill>
                  <a:srgbClr val="000000"/>
                </a:solidFill>
                <a:latin typeface="Calibri"/>
              </a:rPr>
              <a:t>LG</a:t>
            </a:r>
            <a:endParaRPr b="0" lang="de-DE" sz="1200" spc="-1" strike="noStrike">
              <a:latin typeface="Arial"/>
            </a:endParaRPr>
          </a:p>
        </p:txBody>
      </p:sp>
      <p:sp>
        <p:nvSpPr>
          <p:cNvPr id="230" name="Textfeld 12"/>
          <p:cNvSpPr/>
          <p:nvPr/>
        </p:nvSpPr>
        <p:spPr>
          <a:xfrm>
            <a:off x="4690800" y="3876840"/>
            <a:ext cx="499320" cy="272160"/>
          </a:xfrm>
          <a:prstGeom prst="rect">
            <a:avLst/>
          </a:prstGeom>
          <a:solidFill>
            <a:srgbClr val="f9d399"/>
          </a:solidFill>
          <a:ln w="0">
            <a:noFill/>
          </a:ln>
        </p:spPr>
        <p:style>
          <a:lnRef idx="0"/>
          <a:fillRef idx="0"/>
          <a:effectRef idx="0"/>
          <a:fontRef idx="minor"/>
        </p:style>
        <p:txBody>
          <a:bodyPr lIns="90000" rIns="90000" tIns="45000" bIns="45000" anchor="t">
            <a:spAutoFit/>
          </a:bodyPr>
          <a:p>
            <a:pPr>
              <a:lnSpc>
                <a:spcPct val="100000"/>
              </a:lnSpc>
              <a:buNone/>
            </a:pPr>
            <a:r>
              <a:rPr b="0" lang="de-DE" sz="1200" spc="-1" strike="noStrike">
                <a:solidFill>
                  <a:srgbClr val="000000"/>
                </a:solidFill>
                <a:latin typeface="Calibri"/>
              </a:rPr>
              <a:t> </a:t>
            </a:r>
            <a:r>
              <a:rPr b="0" lang="de-DE" sz="1200" spc="-1" strike="noStrike">
                <a:solidFill>
                  <a:srgbClr val="000000"/>
                </a:solidFill>
                <a:latin typeface="Calibri"/>
              </a:rPr>
              <a:t>LG</a:t>
            </a:r>
            <a:endParaRPr b="0" lang="de-DE" sz="1200" spc="-1" strike="noStrike">
              <a:latin typeface="Arial"/>
            </a:endParaRPr>
          </a:p>
        </p:txBody>
      </p:sp>
      <p:sp>
        <p:nvSpPr>
          <p:cNvPr id="231" name="Textfeld 13"/>
          <p:cNvSpPr/>
          <p:nvPr/>
        </p:nvSpPr>
        <p:spPr>
          <a:xfrm>
            <a:off x="3975120" y="3573360"/>
            <a:ext cx="499320" cy="272160"/>
          </a:xfrm>
          <a:prstGeom prst="rect">
            <a:avLst/>
          </a:prstGeom>
          <a:solidFill>
            <a:srgbClr val="99d1d1"/>
          </a:solidFill>
          <a:ln w="0">
            <a:noFill/>
          </a:ln>
        </p:spPr>
        <p:style>
          <a:lnRef idx="0"/>
          <a:fillRef idx="0"/>
          <a:effectRef idx="0"/>
          <a:fontRef idx="minor"/>
        </p:style>
        <p:txBody>
          <a:bodyPr lIns="90000" rIns="90000" tIns="45000" bIns="45000" anchor="t">
            <a:spAutoFit/>
          </a:bodyPr>
          <a:p>
            <a:pPr>
              <a:lnSpc>
                <a:spcPct val="100000"/>
              </a:lnSpc>
              <a:buNone/>
            </a:pPr>
            <a:r>
              <a:rPr b="0" lang="de-DE" sz="1200" spc="-1" strike="noStrike">
                <a:solidFill>
                  <a:srgbClr val="000000"/>
                </a:solidFill>
                <a:latin typeface="Calibri"/>
              </a:rPr>
              <a:t> </a:t>
            </a:r>
            <a:r>
              <a:rPr b="0" lang="de-DE" sz="1200" spc="-1" strike="noStrike">
                <a:solidFill>
                  <a:srgbClr val="000000"/>
                </a:solidFill>
                <a:latin typeface="Calibri"/>
              </a:rPr>
              <a:t>LG</a:t>
            </a:r>
            <a:endParaRPr b="0" lang="de-DE" sz="1200" spc="-1" strike="noStrike">
              <a:latin typeface="Arial"/>
            </a:endParaRPr>
          </a:p>
        </p:txBody>
      </p:sp>
      <p:sp>
        <p:nvSpPr>
          <p:cNvPr id="232" name="Textfeld 14"/>
          <p:cNvSpPr/>
          <p:nvPr/>
        </p:nvSpPr>
        <p:spPr>
          <a:xfrm>
            <a:off x="7485120" y="4830120"/>
            <a:ext cx="499320" cy="226800"/>
          </a:xfrm>
          <a:prstGeom prst="rect">
            <a:avLst/>
          </a:prstGeom>
          <a:solidFill>
            <a:srgbClr val="f399b3"/>
          </a:solidFill>
          <a:ln w="0">
            <a:noFill/>
          </a:ln>
        </p:spPr>
        <p:style>
          <a:lnRef idx="0"/>
          <a:fillRef idx="0"/>
          <a:effectRef idx="0"/>
          <a:fontRef idx="minor"/>
        </p:style>
        <p:txBody>
          <a:bodyPr lIns="90000" rIns="90000" tIns="45000" bIns="45000" anchor="t">
            <a:spAutoFit/>
          </a:bodyPr>
          <a:p>
            <a:pPr>
              <a:lnSpc>
                <a:spcPct val="100000"/>
              </a:lnSpc>
              <a:buNone/>
            </a:pPr>
            <a:r>
              <a:rPr b="0" lang="de-DE" sz="900" spc="-1" strike="noStrike">
                <a:solidFill>
                  <a:srgbClr val="000000"/>
                </a:solidFill>
                <a:latin typeface="Calibri"/>
              </a:rPr>
              <a:t>rDRG</a:t>
            </a:r>
            <a:endParaRPr b="0" lang="de-DE" sz="900" spc="-1" strike="noStrike">
              <a:latin typeface="Arial"/>
            </a:endParaRPr>
          </a:p>
        </p:txBody>
      </p:sp>
      <p:sp>
        <p:nvSpPr>
          <p:cNvPr id="233" name="Textfeld 15"/>
          <p:cNvSpPr/>
          <p:nvPr/>
        </p:nvSpPr>
        <p:spPr>
          <a:xfrm>
            <a:off x="7612200" y="4523400"/>
            <a:ext cx="499320" cy="226800"/>
          </a:xfrm>
          <a:prstGeom prst="rect">
            <a:avLst/>
          </a:prstGeom>
          <a:solidFill>
            <a:srgbClr val="f9d399"/>
          </a:solidFill>
          <a:ln w="0">
            <a:noFill/>
          </a:ln>
        </p:spPr>
        <p:style>
          <a:lnRef idx="0"/>
          <a:fillRef idx="0"/>
          <a:effectRef idx="0"/>
          <a:fontRef idx="minor"/>
        </p:style>
        <p:txBody>
          <a:bodyPr lIns="90000" rIns="90000" tIns="45000" bIns="45000" anchor="t">
            <a:spAutoFit/>
          </a:bodyPr>
          <a:p>
            <a:pPr>
              <a:lnSpc>
                <a:spcPct val="100000"/>
              </a:lnSpc>
              <a:buNone/>
            </a:pPr>
            <a:r>
              <a:rPr b="0" lang="de-DE" sz="900" spc="-1" strike="noStrike">
                <a:solidFill>
                  <a:srgbClr val="000000"/>
                </a:solidFill>
                <a:latin typeface="Calibri"/>
              </a:rPr>
              <a:t>rDRG</a:t>
            </a:r>
            <a:endParaRPr b="0" lang="de-DE" sz="900" spc="-1" strike="noStrike">
              <a:latin typeface="Arial"/>
            </a:endParaRPr>
          </a:p>
        </p:txBody>
      </p:sp>
      <p:sp>
        <p:nvSpPr>
          <p:cNvPr id="234" name="Textfeld 16"/>
          <p:cNvSpPr/>
          <p:nvPr/>
        </p:nvSpPr>
        <p:spPr>
          <a:xfrm>
            <a:off x="6735960" y="4754880"/>
            <a:ext cx="658800" cy="302760"/>
          </a:xfrm>
          <a:prstGeom prst="rect">
            <a:avLst/>
          </a:prstGeom>
          <a:solidFill>
            <a:srgbClr val="ff0000"/>
          </a:solidFill>
          <a:ln w="0">
            <a:noFill/>
          </a:ln>
        </p:spPr>
        <p:style>
          <a:lnRef idx="0"/>
          <a:fillRef idx="0"/>
          <a:effectRef idx="0"/>
          <a:fontRef idx="minor"/>
        </p:style>
        <p:txBody>
          <a:bodyPr lIns="90000" rIns="90000" tIns="45000" bIns="45000" anchor="t">
            <a:spAutoFit/>
          </a:bodyPr>
          <a:p>
            <a:pPr>
              <a:lnSpc>
                <a:spcPct val="100000"/>
              </a:lnSpc>
              <a:buNone/>
            </a:pPr>
            <a:r>
              <a:rPr b="0" lang="de-DE" sz="1400" spc="-1" strike="noStrike">
                <a:solidFill>
                  <a:srgbClr val="000000"/>
                </a:solidFill>
                <a:latin typeface="Calibri"/>
              </a:rPr>
              <a:t>rDRG</a:t>
            </a:r>
            <a:endParaRPr b="0" lang="de-DE" sz="1400" spc="-1" strike="noStrike">
              <a:latin typeface="Arial"/>
            </a:endParaRPr>
          </a:p>
        </p:txBody>
      </p:sp>
      <p:sp>
        <p:nvSpPr>
          <p:cNvPr id="235" name="Gerade Verbindung mit Pfeil 18"/>
          <p:cNvSpPr/>
          <p:nvPr/>
        </p:nvSpPr>
        <p:spPr>
          <a:xfrm flipH="1">
            <a:off x="4791240" y="2942280"/>
            <a:ext cx="1734120" cy="657000"/>
          </a:xfrm>
          <a:custGeom>
            <a:avLst/>
            <a:gdLst/>
            <a:ahLst/>
            <a:rect l="l" t="t" r="r" b="b"/>
            <a:pathLst>
              <a:path w="21600" h="21600">
                <a:moveTo>
                  <a:pt x="0" y="0"/>
                </a:moveTo>
                <a:lnTo>
                  <a:pt x="21600" y="21600"/>
                </a:lnTo>
              </a:path>
            </a:pathLst>
          </a:custGeom>
          <a:noFill/>
          <a:ln w="38100">
            <a:solidFill>
              <a:srgbClr val="ffffff">
                <a:lumMod val="50000"/>
              </a:srgbClr>
            </a:solidFill>
            <a:tailEnd len="med" type="triangle" w="med"/>
          </a:ln>
        </p:spPr>
        <p:style>
          <a:lnRef idx="1">
            <a:schemeClr val="accent1"/>
          </a:lnRef>
          <a:fillRef idx="0">
            <a:schemeClr val="accent1"/>
          </a:fillRef>
          <a:effectRef idx="0">
            <a:schemeClr val="accent1"/>
          </a:effectRef>
          <a:fontRef idx="minor"/>
        </p:style>
      </p:sp>
      <p:sp>
        <p:nvSpPr>
          <p:cNvPr id="236" name="Gerade Verbindung mit Pfeil 19"/>
          <p:cNvSpPr/>
          <p:nvPr/>
        </p:nvSpPr>
        <p:spPr>
          <a:xfrm>
            <a:off x="7374960" y="3022920"/>
            <a:ext cx="176760" cy="532800"/>
          </a:xfrm>
          <a:custGeom>
            <a:avLst/>
            <a:gdLst/>
            <a:ahLst/>
            <a:rect l="l" t="t" r="r" b="b"/>
            <a:pathLst>
              <a:path w="21600" h="21600">
                <a:moveTo>
                  <a:pt x="0" y="0"/>
                </a:moveTo>
                <a:lnTo>
                  <a:pt x="21600" y="21600"/>
                </a:lnTo>
              </a:path>
            </a:pathLst>
          </a:custGeom>
          <a:noFill/>
          <a:ln w="38100">
            <a:solidFill>
              <a:srgbClr val="ffffff">
                <a:lumMod val="50000"/>
              </a:srgbClr>
            </a:solidFill>
            <a:tailEnd len="med" type="triangle" w="med"/>
          </a:ln>
        </p:spPr>
        <p:style>
          <a:lnRef idx="1">
            <a:schemeClr val="accent1"/>
          </a:lnRef>
          <a:fillRef idx="0">
            <a:schemeClr val="accent1"/>
          </a:fillRef>
          <a:effectRef idx="0">
            <a:schemeClr val="accent1"/>
          </a:effectRef>
          <a:fontRef idx="minor"/>
        </p:style>
      </p:sp>
      <p:sp>
        <p:nvSpPr>
          <p:cNvPr id="237" name="Textfeld 1"/>
          <p:cNvSpPr/>
          <p:nvPr/>
        </p:nvSpPr>
        <p:spPr>
          <a:xfrm>
            <a:off x="6715800" y="2850840"/>
            <a:ext cx="709560" cy="302760"/>
          </a:xfrm>
          <a:prstGeom prst="rect">
            <a:avLst/>
          </a:prstGeom>
          <a:solidFill>
            <a:srgbClr val="ffff00"/>
          </a:solidFill>
          <a:ln w="0">
            <a:noFill/>
          </a:ln>
        </p:spPr>
        <p:style>
          <a:lnRef idx="0"/>
          <a:fillRef idx="0"/>
          <a:effectRef idx="0"/>
          <a:fontRef idx="minor"/>
        </p:style>
        <p:txBody>
          <a:bodyPr lIns="90000" rIns="90000" tIns="45000" bIns="45000" anchor="t">
            <a:spAutoFit/>
          </a:bodyPr>
          <a:p>
            <a:pPr>
              <a:lnSpc>
                <a:spcPct val="100000"/>
              </a:lnSpc>
              <a:buNone/>
            </a:pPr>
            <a:r>
              <a:rPr b="0" lang="de-DE" sz="1400" spc="-1" strike="noStrike">
                <a:solidFill>
                  <a:srgbClr val="000000"/>
                </a:solidFill>
                <a:latin typeface="Calibri"/>
              </a:rPr>
              <a:t>aDRG</a:t>
            </a:r>
            <a:endParaRPr b="0" lang="de-DE" sz="1400" spc="-1" strike="noStrike">
              <a:latin typeface="Arial"/>
            </a:endParaRPr>
          </a:p>
        </p:txBody>
      </p:sp>
      <p:sp>
        <p:nvSpPr>
          <p:cNvPr id="238" name="Textfeld 10"/>
          <p:cNvSpPr/>
          <p:nvPr/>
        </p:nvSpPr>
        <p:spPr>
          <a:xfrm>
            <a:off x="10823400" y="4438440"/>
            <a:ext cx="861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de-DE" sz="1400" spc="-1" strike="noStrike">
                <a:solidFill>
                  <a:srgbClr val="000000"/>
                </a:solidFill>
                <a:latin typeface="Calibri"/>
              </a:rPr>
              <a:t>Level F</a:t>
            </a:r>
            <a:endParaRPr b="0" lang="de-DE" sz="1400" spc="-1" strike="noStrike">
              <a:latin typeface="Arial"/>
            </a:endParaRPr>
          </a:p>
        </p:txBody>
      </p:sp>
      <p:pic>
        <p:nvPicPr>
          <p:cNvPr id="239" name="Grafik 17" descr=""/>
          <p:cNvPicPr/>
          <p:nvPr/>
        </p:nvPicPr>
        <p:blipFill>
          <a:blip r:embed="rId11"/>
          <a:srcRect l="0" t="0" r="15729" b="0"/>
          <a:stretch/>
        </p:blipFill>
        <p:spPr>
          <a:xfrm>
            <a:off x="10761120" y="5904000"/>
            <a:ext cx="1430640" cy="953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feld 1"/>
          <p:cNvSpPr/>
          <p:nvPr/>
        </p:nvSpPr>
        <p:spPr>
          <a:xfrm>
            <a:off x="3683160" y="264240"/>
            <a:ext cx="482580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Die Vorhaltevergütung</a:t>
            </a:r>
            <a:endParaRPr b="0" lang="de-DE" sz="2800" spc="-1" strike="noStrike">
              <a:latin typeface="Arial"/>
            </a:endParaRPr>
          </a:p>
        </p:txBody>
      </p:sp>
      <p:sp>
        <p:nvSpPr>
          <p:cNvPr id="241" name="Textfeld 2"/>
          <p:cNvSpPr/>
          <p:nvPr/>
        </p:nvSpPr>
        <p:spPr>
          <a:xfrm>
            <a:off x="1046520" y="1097280"/>
            <a:ext cx="10098720" cy="55760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1800" spc="-1" strike="noStrike">
                <a:solidFill>
                  <a:srgbClr val="000000"/>
                </a:solidFill>
                <a:latin typeface="Calibri"/>
              </a:rPr>
              <a:t>Mit der Vorhaltevergütung wird die Vorhaltung von Strukturen in Krankenhäusern weitgehend unabhängig von der Leistungserbringung zu einem relevanten Anteil gesichert. </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Durch die Einführung der Vorhaltefinanzierung erfolgt eine neue Verteilung des bestehenden Erlösvolumens, </a:t>
            </a:r>
            <a:r>
              <a:rPr b="1" lang="de-DE" sz="1800" spc="-1" strike="noStrike">
                <a:solidFill>
                  <a:srgbClr val="000000"/>
                </a:solidFill>
                <a:latin typeface="Calibri"/>
              </a:rPr>
              <a:t>ohne dass sich das Erlösvolumen durch die Einführung der Vorhaltevergütung insgesamt erhöht.</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Die Mittel für die Vorhaltefinanzierung werden dadurch generiert, dass die Fallpauschalen abgesenkt werden.</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Die Selbstverwaltungsparteien auf Bundesebene werden gesetzlich verpflichtet, die tatsächlichen Vorhaltekosten der Krankenhausbehandlungen auf Basis der Qualitätskriterien der Leistungsgruppen zu kalkulieren.</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In einer Übergangsphase wird die Absenkung der Fallpauschalen pauschal um einen gesetzlich vorgegebenen, zunächst einheitlichen Vorhalteanteil (die Kosten für Pflegepersonal am Bett und Sachkosten werden vorher abgezogen) erfolgen</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Für die Höhe des Vorhaltebudgets ist die bedarfsbezogene Zuweisung der Leistungsgruppen an die Krankenhäuser durch das Land maßgeblich.</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In den Jahren 2025 und 2026 erfolgt eine budgetneutrale Anwendung der Vorhaltebewertungsrelationen. Danach schließt sich eine mehrjährige Konvergenzphase an, in der die finanziellen Wirkungen der Vorhaltevergütung jedes Jahr zunehmen.</a:t>
            </a:r>
            <a:endParaRPr b="0" lang="de-DE" sz="1800" spc="-1" strike="noStrike">
              <a:latin typeface="Arial"/>
            </a:endParaRPr>
          </a:p>
        </p:txBody>
      </p:sp>
      <p:pic>
        <p:nvPicPr>
          <p:cNvPr id="242"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feld 1"/>
          <p:cNvSpPr/>
          <p:nvPr/>
        </p:nvSpPr>
        <p:spPr>
          <a:xfrm>
            <a:off x="2113200" y="172800"/>
            <a:ext cx="796500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Generierung der Vorhaltekostenfinanzierung</a:t>
            </a:r>
            <a:endParaRPr b="0" lang="de-DE" sz="2400" spc="-1" strike="noStrike">
              <a:latin typeface="Arial"/>
            </a:endParaRPr>
          </a:p>
        </p:txBody>
      </p:sp>
      <p:sp>
        <p:nvSpPr>
          <p:cNvPr id="244" name="Ellipse 3"/>
          <p:cNvSpPr/>
          <p:nvPr/>
        </p:nvSpPr>
        <p:spPr>
          <a:xfrm>
            <a:off x="5517000" y="1260000"/>
            <a:ext cx="1950480" cy="181080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a-DRG</a:t>
            </a:r>
            <a:endParaRPr b="0" lang="de-DE" sz="1800" spc="-1" strike="noStrike">
              <a:latin typeface="Arial"/>
            </a:endParaRPr>
          </a:p>
        </p:txBody>
      </p:sp>
      <p:sp>
        <p:nvSpPr>
          <p:cNvPr id="245" name="Ellipse 4"/>
          <p:cNvSpPr/>
          <p:nvPr/>
        </p:nvSpPr>
        <p:spPr>
          <a:xfrm>
            <a:off x="71280" y="975240"/>
            <a:ext cx="2499120" cy="241524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DRG für jeden behandelten Fall einer Leistungsgruppe</a:t>
            </a:r>
            <a:endParaRPr b="0" lang="de-DE" sz="1800" spc="-1" strike="noStrike">
              <a:latin typeface="Arial"/>
            </a:endParaRPr>
          </a:p>
        </p:txBody>
      </p:sp>
      <p:sp>
        <p:nvSpPr>
          <p:cNvPr id="246" name="Rechteck: abgerundete Ecken 5"/>
          <p:cNvSpPr/>
          <p:nvPr/>
        </p:nvSpPr>
        <p:spPr>
          <a:xfrm>
            <a:off x="3231000" y="1685160"/>
            <a:ext cx="1559160" cy="98532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Pflegekostenanteil</a:t>
            </a:r>
            <a:endParaRPr b="0" lang="de-DE" sz="1800" spc="-1" strike="noStrike">
              <a:latin typeface="Arial"/>
            </a:endParaRPr>
          </a:p>
          <a:p>
            <a:pPr algn="ctr">
              <a:lnSpc>
                <a:spcPct val="100000"/>
              </a:lnSpc>
              <a:buNone/>
            </a:pPr>
            <a:r>
              <a:rPr b="0" lang="de-DE" sz="1800" spc="-1" strike="noStrike">
                <a:solidFill>
                  <a:srgbClr val="ffffff"/>
                </a:solidFill>
                <a:latin typeface="Calibri"/>
              </a:rPr>
              <a:t>(20%)</a:t>
            </a:r>
            <a:endParaRPr b="0" lang="de-DE" sz="1800" spc="-1" strike="noStrike">
              <a:latin typeface="Arial"/>
            </a:endParaRPr>
          </a:p>
        </p:txBody>
      </p:sp>
      <p:sp>
        <p:nvSpPr>
          <p:cNvPr id="247" name="Minuszeichen 7"/>
          <p:cNvSpPr/>
          <p:nvPr/>
        </p:nvSpPr>
        <p:spPr>
          <a:xfrm>
            <a:off x="2601000" y="1708200"/>
            <a:ext cx="629640" cy="938160"/>
          </a:xfrm>
          <a:prstGeom prst="mathMinus">
            <a:avLst>
              <a:gd name="adj1" fmla="val 2352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48" name="Gleich 8"/>
          <p:cNvSpPr/>
          <p:nvPr/>
        </p:nvSpPr>
        <p:spPr>
          <a:xfrm>
            <a:off x="4856400" y="1732320"/>
            <a:ext cx="583920" cy="807480"/>
          </a:xfrm>
          <a:prstGeom prst="mathEqual">
            <a:avLst>
              <a:gd name="adj1" fmla="val 23520"/>
              <a:gd name="adj2" fmla="val 1176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49" name="Minuszeichen 9"/>
          <p:cNvSpPr/>
          <p:nvPr/>
        </p:nvSpPr>
        <p:spPr>
          <a:xfrm>
            <a:off x="7543800" y="1706760"/>
            <a:ext cx="649800" cy="832680"/>
          </a:xfrm>
          <a:prstGeom prst="mathMinus">
            <a:avLst>
              <a:gd name="adj1" fmla="val 2352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50" name="Rechteck: abgerundete Ecken 12"/>
          <p:cNvSpPr/>
          <p:nvPr/>
        </p:nvSpPr>
        <p:spPr>
          <a:xfrm>
            <a:off x="8219520" y="1732320"/>
            <a:ext cx="1467720" cy="91404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Vorhalte</a:t>
            </a:r>
            <a:endParaRPr b="0" lang="de-DE" sz="1800" spc="-1" strike="noStrike">
              <a:latin typeface="Arial"/>
            </a:endParaRPr>
          </a:p>
          <a:p>
            <a:pPr algn="ctr">
              <a:lnSpc>
                <a:spcPct val="100000"/>
              </a:lnSpc>
              <a:buNone/>
            </a:pPr>
            <a:r>
              <a:rPr b="1" lang="de-DE" sz="1800" spc="-1" strike="noStrike">
                <a:solidFill>
                  <a:srgbClr val="ffffff"/>
                </a:solidFill>
                <a:latin typeface="Calibri"/>
              </a:rPr>
              <a:t>anteil</a:t>
            </a:r>
            <a:endParaRPr b="0" lang="de-DE" sz="1800" spc="-1" strike="noStrike">
              <a:latin typeface="Arial"/>
            </a:endParaRPr>
          </a:p>
          <a:p>
            <a:pPr algn="ctr">
              <a:lnSpc>
                <a:spcPct val="100000"/>
              </a:lnSpc>
              <a:buNone/>
            </a:pPr>
            <a:r>
              <a:rPr b="1" lang="de-DE" sz="1800" spc="-1" strike="noStrike">
                <a:solidFill>
                  <a:srgbClr val="ffffff"/>
                </a:solidFill>
                <a:latin typeface="Calibri"/>
              </a:rPr>
              <a:t>20-40 %</a:t>
            </a:r>
            <a:endParaRPr b="0" lang="de-DE" sz="1800" spc="-1" strike="noStrike">
              <a:latin typeface="Arial"/>
            </a:endParaRPr>
          </a:p>
        </p:txBody>
      </p:sp>
      <p:sp>
        <p:nvSpPr>
          <p:cNvPr id="251" name="Gleich 13"/>
          <p:cNvSpPr/>
          <p:nvPr/>
        </p:nvSpPr>
        <p:spPr>
          <a:xfrm>
            <a:off x="9738360" y="1767960"/>
            <a:ext cx="588960" cy="736200"/>
          </a:xfrm>
          <a:prstGeom prst="mathEqual">
            <a:avLst>
              <a:gd name="adj1" fmla="val 23520"/>
              <a:gd name="adj2" fmla="val 1176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52" name="Ellipse 14"/>
          <p:cNvSpPr/>
          <p:nvPr/>
        </p:nvSpPr>
        <p:spPr>
          <a:xfrm>
            <a:off x="10378440" y="1463040"/>
            <a:ext cx="1371240" cy="136980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r-DRG</a:t>
            </a:r>
            <a:endParaRPr b="0" lang="de-DE" sz="1800" spc="-1" strike="noStrike">
              <a:latin typeface="Arial"/>
            </a:endParaRPr>
          </a:p>
        </p:txBody>
      </p:sp>
      <p:sp>
        <p:nvSpPr>
          <p:cNvPr id="253" name="Textfeld 15"/>
          <p:cNvSpPr/>
          <p:nvPr/>
        </p:nvSpPr>
        <p:spPr>
          <a:xfrm>
            <a:off x="3022560" y="3465360"/>
            <a:ext cx="614628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Auszahlung der Vorhaltekostenfinanzierung</a:t>
            </a:r>
            <a:endParaRPr b="0" lang="de-DE" sz="2400" spc="-1" strike="noStrike">
              <a:latin typeface="Arial"/>
            </a:endParaRPr>
          </a:p>
        </p:txBody>
      </p:sp>
      <p:sp>
        <p:nvSpPr>
          <p:cNvPr id="254" name="Sechseck 16"/>
          <p:cNvSpPr/>
          <p:nvPr/>
        </p:nvSpPr>
        <p:spPr>
          <a:xfrm>
            <a:off x="316080" y="3927240"/>
            <a:ext cx="2610720" cy="2300400"/>
          </a:xfrm>
          <a:prstGeom prst="hexagon">
            <a:avLst>
              <a:gd name="adj" fmla="val 25000"/>
              <a:gd name="vf" fmla="val 11547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000000"/>
                </a:solidFill>
                <a:latin typeface="Calibri"/>
              </a:rPr>
              <a:t>Vereinbarte Fälle einer Leistungsgruppe</a:t>
            </a:r>
            <a:endParaRPr b="0" lang="de-DE" sz="1800" spc="-1" strike="noStrike">
              <a:latin typeface="Arial"/>
            </a:endParaRPr>
          </a:p>
        </p:txBody>
      </p:sp>
      <p:sp>
        <p:nvSpPr>
          <p:cNvPr id="255" name="Multiplikationszeichen 17"/>
          <p:cNvSpPr/>
          <p:nvPr/>
        </p:nvSpPr>
        <p:spPr>
          <a:xfrm>
            <a:off x="3381840" y="4552920"/>
            <a:ext cx="914040" cy="914040"/>
          </a:xfrm>
          <a:prstGeom prst="mathMultiply">
            <a:avLst>
              <a:gd name="adj1" fmla="val 2352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56" name="Rechteck: abgerundete Ecken 18"/>
          <p:cNvSpPr/>
          <p:nvPr/>
        </p:nvSpPr>
        <p:spPr>
          <a:xfrm>
            <a:off x="4706640" y="4572360"/>
            <a:ext cx="1765080" cy="102528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ffffff"/>
                </a:solidFill>
                <a:latin typeface="Calibri"/>
              </a:rPr>
              <a:t>Vorhalte</a:t>
            </a:r>
            <a:endParaRPr b="0" lang="de-DE" sz="1800" spc="-1" strike="noStrike">
              <a:latin typeface="Arial"/>
            </a:endParaRPr>
          </a:p>
          <a:p>
            <a:pPr algn="ctr">
              <a:lnSpc>
                <a:spcPct val="100000"/>
              </a:lnSpc>
              <a:buNone/>
            </a:pPr>
            <a:r>
              <a:rPr b="1" lang="de-DE" sz="1800" spc="-1" strike="noStrike">
                <a:solidFill>
                  <a:srgbClr val="ffffff"/>
                </a:solidFill>
                <a:latin typeface="Calibri"/>
              </a:rPr>
              <a:t>anteil</a:t>
            </a:r>
            <a:endParaRPr b="0" lang="de-DE" sz="1800" spc="-1" strike="noStrike">
              <a:latin typeface="Arial"/>
            </a:endParaRPr>
          </a:p>
          <a:p>
            <a:pPr algn="ctr">
              <a:lnSpc>
                <a:spcPct val="100000"/>
              </a:lnSpc>
              <a:buNone/>
            </a:pPr>
            <a:r>
              <a:rPr b="1" lang="de-DE" sz="1800" spc="-1" strike="noStrike">
                <a:solidFill>
                  <a:srgbClr val="ffffff"/>
                </a:solidFill>
                <a:latin typeface="Calibri"/>
              </a:rPr>
              <a:t>20-40 %</a:t>
            </a:r>
            <a:endParaRPr b="0" lang="de-DE" sz="1800" spc="-1" strike="noStrike">
              <a:latin typeface="Arial"/>
            </a:endParaRPr>
          </a:p>
        </p:txBody>
      </p:sp>
      <p:sp>
        <p:nvSpPr>
          <p:cNvPr id="257" name="Gleich 19"/>
          <p:cNvSpPr/>
          <p:nvPr/>
        </p:nvSpPr>
        <p:spPr>
          <a:xfrm>
            <a:off x="6944400" y="4548240"/>
            <a:ext cx="914040" cy="914040"/>
          </a:xfrm>
          <a:prstGeom prst="mathEqual">
            <a:avLst>
              <a:gd name="adj1" fmla="val 23520"/>
              <a:gd name="adj2" fmla="val 11760"/>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58" name="Rechteck: abgeschrägt 20"/>
          <p:cNvSpPr/>
          <p:nvPr/>
        </p:nvSpPr>
        <p:spPr>
          <a:xfrm>
            <a:off x="8554680" y="4211280"/>
            <a:ext cx="2844360" cy="1732680"/>
          </a:xfrm>
          <a:prstGeom prst="bevel">
            <a:avLst>
              <a:gd name="adj" fmla="val 12500"/>
            </a:avLst>
          </a:prstGeom>
          <a:solidFill>
            <a:schemeClr val="accent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de-DE" sz="1800" spc="-1" strike="noStrike">
                <a:solidFill>
                  <a:srgbClr val="000000"/>
                </a:solidFill>
                <a:latin typeface="Calibri"/>
              </a:rPr>
              <a:t>Vorhaltebudget</a:t>
            </a:r>
            <a:endParaRPr b="0" lang="de-DE" sz="1800" spc="-1" strike="noStrike">
              <a:latin typeface="Arial"/>
            </a:endParaRPr>
          </a:p>
        </p:txBody>
      </p:sp>
      <p:pic>
        <p:nvPicPr>
          <p:cNvPr id="259" name="Grafik 2" descr=""/>
          <p:cNvPicPr/>
          <p:nvPr/>
        </p:nvPicPr>
        <p:blipFill>
          <a:blip r:embed="rId1"/>
          <a:srcRect l="0" t="0" r="15729" b="0"/>
          <a:stretch/>
        </p:blipFill>
        <p:spPr>
          <a:xfrm>
            <a:off x="10820520" y="5943240"/>
            <a:ext cx="1371240" cy="9144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feld 1"/>
          <p:cNvSpPr/>
          <p:nvPr/>
        </p:nvSpPr>
        <p:spPr>
          <a:xfrm>
            <a:off x="2763360" y="355680"/>
            <a:ext cx="666468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Finanzierung der Level I</a:t>
            </a:r>
            <a:r>
              <a:rPr b="1" i="1" lang="de-DE" sz="2800" spc="-1" strike="noStrike">
                <a:solidFill>
                  <a:srgbClr val="000000"/>
                </a:solidFill>
                <a:latin typeface="Calibri"/>
              </a:rPr>
              <a:t>i - </a:t>
            </a:r>
            <a:r>
              <a:rPr b="1" lang="de-DE" sz="2800" spc="-1" strike="noStrike">
                <a:solidFill>
                  <a:srgbClr val="000000"/>
                </a:solidFill>
                <a:latin typeface="Calibri"/>
              </a:rPr>
              <a:t>Krankenhäuser</a:t>
            </a:r>
            <a:endParaRPr b="0" lang="de-DE" sz="2800" spc="-1" strike="noStrike">
              <a:latin typeface="Arial"/>
            </a:endParaRPr>
          </a:p>
        </p:txBody>
      </p:sp>
      <p:sp>
        <p:nvSpPr>
          <p:cNvPr id="261" name="Textfeld 2"/>
          <p:cNvSpPr/>
          <p:nvPr/>
        </p:nvSpPr>
        <p:spPr>
          <a:xfrm>
            <a:off x="1097280" y="995760"/>
            <a:ext cx="10190160" cy="50274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1800" spc="-1" strike="noStrike">
                <a:solidFill>
                  <a:srgbClr val="000000"/>
                </a:solidFill>
                <a:latin typeface="Calibri"/>
              </a:rPr>
              <a:t>Vergütung für stationär erbrachte Leistungen über Tagespauschalen.                                                                        Im Tagessatz sind die Kosten des Krankenhauses für die stationäre Pflege in der unmittelbaren Patientenversorgung auf bettenführenden Stationen zu berücksichtigen. Der Tagessatz umfasst darüber hinaus auch den Leistungserbringeranteil von an dem Level Ii-Krankenhaus festangestellten Ärztinnen und Ärzten.    </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Niedergelassene ÄrztInnen rechnen ihre im Level I</a:t>
            </a:r>
            <a:r>
              <a:rPr b="0" i="1" lang="de-DE" sz="1800" spc="-1" strike="noStrike">
                <a:solidFill>
                  <a:srgbClr val="000000"/>
                </a:solidFill>
                <a:latin typeface="Calibri"/>
              </a:rPr>
              <a:t>i</a:t>
            </a:r>
            <a:r>
              <a:rPr b="0" lang="de-DE" sz="1800" spc="-1" strike="noStrike">
                <a:solidFill>
                  <a:srgbClr val="000000"/>
                </a:solidFill>
                <a:latin typeface="Calibri"/>
              </a:rPr>
              <a:t> – Krankenhaus erbrachten Leistungen über EBM oder GOÄ ab. In diesen Fällen wird der Tagessatz um den Anteil der ärztlichen Leistungen gekürzt.                                                                                                                                                                          </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Die Vertragsparteien auf Ortsebene erhalten für die von einem Level Ii-Krankenhaus – innerhalb des vom Land zugewiesenen Versorgungsauftrags – erbrachten stationären Leistungen den Auftrag zur kurzfristigen Vereinbarung eines krankenhausindividuellen Tagessatzes sowie dessen Degression</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ambulante Leistungen nach §§ 115b und 115f SGB V</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Leistungen der Übergangspflege nach § 39e SGB V</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Level Ii-Krankenhäuser haben für ihre stationär erbrachten Leistungen Anspruch auf Förderung ihrer Investitionskosten</a:t>
            </a:r>
            <a:endParaRPr b="0" lang="de-DE" sz="1800" spc="-1" strike="noStrike">
              <a:latin typeface="Arial"/>
            </a:endParaRPr>
          </a:p>
        </p:txBody>
      </p:sp>
      <p:sp>
        <p:nvSpPr>
          <p:cNvPr id="262" name="Textfeld 3"/>
          <p:cNvSpPr/>
          <p:nvPr/>
        </p:nvSpPr>
        <p:spPr>
          <a:xfrm>
            <a:off x="1097280" y="5171400"/>
            <a:ext cx="10027440" cy="363960"/>
          </a:xfrm>
          <a:prstGeom prst="rect">
            <a:avLst/>
          </a:prstGeom>
          <a:solidFill>
            <a:srgbClr val="92d050"/>
          </a:solidFill>
          <a:ln w="0">
            <a:noFill/>
          </a:ln>
        </p:spPr>
        <p:style>
          <a:lnRef idx="0"/>
          <a:fillRef idx="0"/>
          <a:effectRef idx="0"/>
          <a:fontRef idx="minor"/>
        </p:style>
        <p:txBody>
          <a:bodyPr lIns="90000" rIns="90000" tIns="45000" bIns="45000" anchor="t">
            <a:spAutoFit/>
          </a:bodyPr>
          <a:p>
            <a:pPr algn="ctr">
              <a:lnSpc>
                <a:spcPct val="100000"/>
              </a:lnSpc>
              <a:buNone/>
            </a:pPr>
            <a:r>
              <a:rPr b="1" lang="de-DE" sz="1800" spc="-1" strike="noStrike">
                <a:solidFill>
                  <a:srgbClr val="000000"/>
                </a:solidFill>
                <a:latin typeface="Calibri"/>
              </a:rPr>
              <a:t>Perspektivisch soll eine sektorenübergreifende Vergütung erreicht werden</a:t>
            </a:r>
            <a:endParaRPr b="0" lang="de-DE" sz="1800" spc="-1" strike="noStrike">
              <a:latin typeface="Arial"/>
            </a:endParaRPr>
          </a:p>
        </p:txBody>
      </p:sp>
      <p:pic>
        <p:nvPicPr>
          <p:cNvPr id="263" name="Grafik 4"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feld 1"/>
          <p:cNvSpPr/>
          <p:nvPr/>
        </p:nvSpPr>
        <p:spPr>
          <a:xfrm>
            <a:off x="3261240" y="132120"/>
            <a:ext cx="566892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Offene Fragen zur Finanzierung</a:t>
            </a:r>
            <a:endParaRPr b="0" lang="de-DE" sz="2800" spc="-1" strike="noStrike">
              <a:latin typeface="Arial"/>
            </a:endParaRPr>
          </a:p>
        </p:txBody>
      </p:sp>
      <p:sp>
        <p:nvSpPr>
          <p:cNvPr id="265" name="Textfeld 2"/>
          <p:cNvSpPr/>
          <p:nvPr/>
        </p:nvSpPr>
        <p:spPr>
          <a:xfrm>
            <a:off x="1077120" y="792360"/>
            <a:ext cx="10159560" cy="6492960"/>
          </a:xfrm>
          <a:prstGeom prst="rect">
            <a:avLst/>
          </a:prstGeom>
          <a:solidFill>
            <a:srgbClr val="ffff00"/>
          </a:solid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2000" spc="-1" strike="noStrike">
                <a:solidFill>
                  <a:srgbClr val="000000"/>
                </a:solidFill>
                <a:latin typeface="Calibri"/>
              </a:rPr>
              <a:t>Wie soll der finanzielle Druck auf Krankenhäuser mit negativem Jahresergebnis abnehmen, wenn die Gesamtvergütung für Krankenhäuser gleich bleibt und zumindest in 2024 und 2025 die Anwendung der neuen  Finanzierungssystematik budgetneutral umgesetzt werden soll?</a:t>
            </a:r>
            <a:endParaRPr b="0" lang="de-DE" sz="2000" spc="-1" strike="noStrike">
              <a:latin typeface="Arial"/>
            </a:endParaRPr>
          </a:p>
          <a:p>
            <a:pPr>
              <a:lnSpc>
                <a:spcPct val="100000"/>
              </a:lnSpc>
              <a:buNone/>
            </a:pP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Der Anreiz zur Fallsteigerung würde nur dann entfallen, wenn die behandelten Fälle oberhalb der vereinbarten Fallzahl einer Leistungsgruppe nicht mehr bezahlt würden. Dazu ist im Eckpunktepapier keine Aussage enthalten.</a:t>
            </a:r>
            <a:endParaRPr b="0" lang="de-DE" sz="2000" spc="-1" strike="noStrike">
              <a:latin typeface="Arial"/>
            </a:endParaRPr>
          </a:p>
          <a:p>
            <a:pPr>
              <a:lnSpc>
                <a:spcPct val="100000"/>
              </a:lnSpc>
              <a:buNone/>
            </a:pP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Wenn das Vorhaltebudget eines Krankenhauses während der ersten budgetneutralen Phase auf Basis der jeweils aktuellen Fallzahlen ermittelt wird, besteht besonders in dieser Phase ein starker Anreiz zur Fallzahlsteigerung. Der Bezug auf die Fälle zurückliegender Jahre (2022 und 2023), um diesen Anreiz auszuschließen – wie im Vorschlag der Regierungskommission beschrieben -  ist im Eckpunktepapier nicht enthalten. </a:t>
            </a:r>
            <a:endParaRPr b="0" lang="de-DE" sz="2000" spc="-1" strike="noStrike">
              <a:latin typeface="Arial"/>
            </a:endParaRPr>
          </a:p>
          <a:p>
            <a:pPr>
              <a:lnSpc>
                <a:spcPct val="100000"/>
              </a:lnSpc>
              <a:buNone/>
            </a:pP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Die Vorhaltefinanzierung ist ein Budget. Bei Budgets sind Gewinne möglich. Verwendung der Gelder ist nicht zweckgebunden, daher Gewinnabfuhr weiterhin möglich.</a:t>
            </a:r>
            <a:endParaRPr b="0" lang="de-DE" sz="2000" spc="-1" strike="noStrike">
              <a:latin typeface="Arial"/>
            </a:endParaRPr>
          </a:p>
        </p:txBody>
      </p:sp>
      <p:pic>
        <p:nvPicPr>
          <p:cNvPr id="266"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136440"/>
            <a:ext cx="10514880" cy="1324800"/>
          </a:xfrm>
          <a:prstGeom prst="rect">
            <a:avLst/>
          </a:prstGeom>
          <a:noFill/>
          <a:ln w="0">
            <a:noFill/>
          </a:ln>
        </p:spPr>
        <p:txBody>
          <a:bodyPr anchor="ctr">
            <a:noAutofit/>
          </a:bodyPr>
          <a:p>
            <a:pPr algn="ctr">
              <a:lnSpc>
                <a:spcPct val="90000"/>
              </a:lnSpc>
              <a:buNone/>
            </a:pPr>
            <a:r>
              <a:rPr b="1" lang="de-DE" sz="2800" spc="-1" strike="noStrike">
                <a:solidFill>
                  <a:srgbClr val="000000"/>
                </a:solidFill>
                <a:latin typeface="Calibri"/>
                <a:ea typeface="Calibri"/>
              </a:rPr>
              <a:t>Welche Themen der Krankenhausreform in dieser Bewertung nicht behandelt werden:</a:t>
            </a:r>
            <a:endParaRPr b="0" lang="de-DE" sz="2800" spc="-1" strike="noStrike">
              <a:solidFill>
                <a:srgbClr val="000000"/>
              </a:solidFill>
              <a:latin typeface="Calibri"/>
            </a:endParaRPr>
          </a:p>
        </p:txBody>
      </p:sp>
      <p:sp>
        <p:nvSpPr>
          <p:cNvPr id="174" name="PlaceHolder 2"/>
          <p:cNvSpPr>
            <a:spLocks noGrp="1"/>
          </p:cNvSpPr>
          <p:nvPr>
            <p:ph/>
          </p:nvPr>
        </p:nvSpPr>
        <p:spPr>
          <a:xfrm>
            <a:off x="302760" y="1849680"/>
            <a:ext cx="11585520" cy="341280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rPr>
              <a:t>GKV-Finanzstabilisierungsgesetz</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Änderungen Pflegebudget</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rPr>
              <a:t>Krankenhauspflegeentlastungsgesetz</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Tagesstationäre Behandlung </a:t>
            </a:r>
            <a:r>
              <a:rPr b="0" i="1" lang="de-DE" sz="2400" spc="-1" strike="noStrike">
                <a:solidFill>
                  <a:srgbClr val="000000"/>
                </a:solidFill>
                <a:latin typeface="Calibri"/>
              </a:rPr>
              <a:t>(Kommissionsvorschlag)</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Spezielle sektorengleiche Vergütung – Hybrid-DRG </a:t>
            </a:r>
            <a:r>
              <a:rPr b="0" i="1" lang="de-DE" sz="2400" spc="-1" strike="noStrike">
                <a:solidFill>
                  <a:srgbClr val="000000"/>
                </a:solidFill>
                <a:latin typeface="Calibri"/>
              </a:rPr>
              <a:t>(Koalitionsvertrag)</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Personalbemessung in der Pflege </a:t>
            </a:r>
            <a:r>
              <a:rPr b="0" i="1" lang="de-DE" sz="2400" spc="-1" strike="noStrike">
                <a:solidFill>
                  <a:srgbClr val="000000"/>
                </a:solidFill>
                <a:latin typeface="Calibri"/>
              </a:rPr>
              <a:t>(Koalitionsvertrag)</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Erlösvolumen für die Versorgung von Kindern u. Jugendlichen </a:t>
            </a:r>
            <a:r>
              <a:rPr b="0" i="1" lang="de-DE" sz="2400" spc="-1" strike="noStrike">
                <a:solidFill>
                  <a:srgbClr val="000000"/>
                </a:solidFill>
                <a:latin typeface="Calibri"/>
              </a:rPr>
              <a:t>(Kommissionsvorschlag)</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Förderung geburtshilflicher Versorgung </a:t>
            </a:r>
            <a:r>
              <a:rPr b="0" i="1" lang="de-DE" sz="2400" spc="-1" strike="noStrike">
                <a:solidFill>
                  <a:srgbClr val="000000"/>
                </a:solidFill>
                <a:latin typeface="Calibri"/>
              </a:rPr>
              <a:t>(Kommissionsvorschlag)</a:t>
            </a:r>
            <a:endParaRPr b="0" lang="de-DE" sz="2400" spc="-1" strike="noStrike">
              <a:solidFill>
                <a:srgbClr val="000000"/>
              </a:solidFill>
              <a:latin typeface="Calibri"/>
            </a:endParaRPr>
          </a:p>
        </p:txBody>
      </p:sp>
      <p:sp>
        <p:nvSpPr>
          <p:cNvPr id="175" name="PlaceHolder 3"/>
          <p:cNvSpPr>
            <a:spLocks noGrp="1"/>
          </p:cNvSpPr>
          <p:nvPr>
            <p:ph type="sldNum" idx="16"/>
          </p:nvPr>
        </p:nvSpPr>
        <p:spPr>
          <a:xfrm>
            <a:off x="7809480" y="6353640"/>
            <a:ext cx="2742480" cy="364320"/>
          </a:xfrm>
          <a:prstGeom prst="rect">
            <a:avLst/>
          </a:prstGeom>
          <a:noFill/>
          <a:ln w="0">
            <a:noFill/>
          </a:ln>
        </p:spPr>
        <p:txBody>
          <a:bodyPr anchor="ctr">
            <a:noAutofit/>
          </a:bodyPr>
          <a:lstStyle>
            <a:lvl1pPr algn="r">
              <a:lnSpc>
                <a:spcPct val="100000"/>
              </a:lnSpc>
              <a:buNone/>
              <a:defRPr b="0" lang="de-DE" sz="1200" spc="-1" strike="noStrike">
                <a:solidFill>
                  <a:srgbClr val="b1b1b1"/>
                </a:solidFill>
                <a:latin typeface="Calibri"/>
              </a:defRPr>
            </a:lvl1pPr>
          </a:lstStyle>
          <a:p>
            <a:pPr algn="r">
              <a:lnSpc>
                <a:spcPct val="100000"/>
              </a:lnSpc>
              <a:buNone/>
            </a:pPr>
            <a:fld id="{D87CD401-E0FE-4EDF-9CA2-DC973DE31F8C}" type="slidenum">
              <a:rPr b="0" lang="de-DE" sz="1200" spc="-1" strike="noStrike">
                <a:solidFill>
                  <a:srgbClr val="b1b1b1"/>
                </a:solidFill>
                <a:latin typeface="Calibri"/>
              </a:rPr>
              <a:t>1</a:t>
            </a:fld>
            <a:endParaRPr b="0" lang="de-DE" sz="1200" spc="-1" strike="noStrike">
              <a:latin typeface="Times New Roman"/>
            </a:endParaRPr>
          </a:p>
        </p:txBody>
      </p:sp>
      <p:sp>
        <p:nvSpPr>
          <p:cNvPr id="176" name="Textfeld 1"/>
          <p:cNvSpPr/>
          <p:nvPr/>
        </p:nvSpPr>
        <p:spPr>
          <a:xfrm>
            <a:off x="274320" y="5293440"/>
            <a:ext cx="10322280" cy="136944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1" lang="de-DE" sz="2800" spc="-1" strike="noStrike">
                <a:solidFill>
                  <a:srgbClr val="000000"/>
                </a:solidFill>
                <a:latin typeface="Calibri"/>
              </a:rPr>
              <a:t>Reform der Notfall- und Akutversorgung in Deutschland Integrierte Notfallzentren und Integrierte Leitstellen</a:t>
            </a:r>
            <a:endParaRPr b="0" lang="de-DE" sz="2800" spc="-1" strike="noStrike">
              <a:latin typeface="Arial"/>
            </a:endParaRPr>
          </a:p>
        </p:txBody>
      </p:sp>
      <p:pic>
        <p:nvPicPr>
          <p:cNvPr id="177" name="Grafik 2" descr=""/>
          <p:cNvPicPr/>
          <p:nvPr/>
        </p:nvPicPr>
        <p:blipFill>
          <a:blip r:embed="rId1"/>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feld 1"/>
          <p:cNvSpPr/>
          <p:nvPr/>
        </p:nvSpPr>
        <p:spPr>
          <a:xfrm>
            <a:off x="1523880" y="1574640"/>
            <a:ext cx="9001440" cy="4663440"/>
          </a:xfrm>
          <a:prstGeom prst="rect">
            <a:avLst/>
          </a:prstGeom>
          <a:solidFill>
            <a:srgbClr val="ffff00"/>
          </a:solid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2000" spc="-1" strike="noStrike">
                <a:solidFill>
                  <a:srgbClr val="000000"/>
                </a:solidFill>
                <a:latin typeface="Calibri"/>
              </a:rPr>
              <a:t>In einem Übergangszeitraum sollen künftige Level I</a:t>
            </a:r>
            <a:r>
              <a:rPr b="0" i="1" lang="de-DE" sz="2000" spc="-1" strike="noStrike">
                <a:solidFill>
                  <a:srgbClr val="000000"/>
                </a:solidFill>
                <a:latin typeface="Calibri"/>
              </a:rPr>
              <a:t>i </a:t>
            </a:r>
            <a:r>
              <a:rPr b="0" lang="de-DE" sz="2000" spc="-1" strike="noStrike">
                <a:solidFill>
                  <a:srgbClr val="000000"/>
                </a:solidFill>
                <a:latin typeface="Calibri"/>
              </a:rPr>
              <a:t>– Krankenhäuser nach der Finanzierungssystematik der anderen Level erfolgen. Diese Festlegung verlängert die Benachteiligung kleiner Krankenhäuser durch die DRG-Fallpauschalenfinanzierung und verschärft diese noch durch fehlende Zuweisung von Leistungsgruppen. Die Folge wird ein noch schnelleres Sterben kleiner Krankenhäuser in der Fläche aus rein betriebswirtschaftlichen Gründen sein.</a:t>
            </a:r>
            <a:endParaRPr b="0" lang="de-DE" sz="2000" spc="-1" strike="noStrike">
              <a:latin typeface="Arial"/>
            </a:endParaRPr>
          </a:p>
          <a:p>
            <a:pPr>
              <a:lnSpc>
                <a:spcPct val="100000"/>
              </a:lnSpc>
              <a:buNone/>
            </a:pP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Bei der Finanzierung der Level I</a:t>
            </a:r>
            <a:r>
              <a:rPr b="0" i="1" lang="de-DE" sz="2000" spc="-1" strike="noStrike">
                <a:solidFill>
                  <a:srgbClr val="000000"/>
                </a:solidFill>
                <a:latin typeface="Calibri"/>
              </a:rPr>
              <a:t>i </a:t>
            </a:r>
            <a:r>
              <a:rPr b="0" lang="de-DE" sz="2000" spc="-1" strike="noStrike">
                <a:solidFill>
                  <a:srgbClr val="000000"/>
                </a:solidFill>
                <a:latin typeface="Calibri"/>
              </a:rPr>
              <a:t>– Krankenhäuser durch Tagespauschalen fehlt die Verknüpfung mit einer Spitzabrechnung der Kosten zum Jahresende. Nur dadurch wäre ausreichende Transparenz und das Unterbinden von zweckfremder Mittelverwendung gewährleistet.</a:t>
            </a:r>
            <a:endParaRPr b="0" lang="de-DE" sz="2000" spc="-1" strike="noStrike">
              <a:latin typeface="Arial"/>
            </a:endParaRPr>
          </a:p>
          <a:p>
            <a:pPr>
              <a:lnSpc>
                <a:spcPct val="100000"/>
              </a:lnSpc>
              <a:buNone/>
            </a:pPr>
            <a:endParaRPr b="0" lang="de-DE" sz="2000" spc="-1" strike="noStrike">
              <a:latin typeface="Arial"/>
            </a:endParaRPr>
          </a:p>
        </p:txBody>
      </p:sp>
      <p:sp>
        <p:nvSpPr>
          <p:cNvPr id="268" name="Textfeld 2"/>
          <p:cNvSpPr/>
          <p:nvPr/>
        </p:nvSpPr>
        <p:spPr>
          <a:xfrm>
            <a:off x="3261240" y="132120"/>
            <a:ext cx="566892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800" spc="-1" strike="noStrike">
                <a:solidFill>
                  <a:srgbClr val="000000"/>
                </a:solidFill>
                <a:latin typeface="Calibri"/>
              </a:rPr>
              <a:t>Offene Fragen zur Finanzierung (2)</a:t>
            </a:r>
            <a:endParaRPr b="0" lang="de-DE" sz="2800" spc="-1" strike="noStrike">
              <a:latin typeface="Arial"/>
            </a:endParaRPr>
          </a:p>
        </p:txBody>
      </p:sp>
      <p:pic>
        <p:nvPicPr>
          <p:cNvPr id="269"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itel 2"/>
          <p:cNvSpPr/>
          <p:nvPr/>
        </p:nvSpPr>
        <p:spPr>
          <a:xfrm>
            <a:off x="252720" y="230760"/>
            <a:ext cx="11686680" cy="845640"/>
          </a:xfrm>
          <a:prstGeom prst="rect">
            <a:avLst/>
          </a:prstGeom>
          <a:noFill/>
          <a:ln w="0">
            <a:noFill/>
          </a:ln>
        </p:spPr>
        <p:style>
          <a:lnRef idx="0"/>
          <a:fillRef idx="0"/>
          <a:effectRef idx="0"/>
          <a:fontRef idx="minor"/>
        </p:style>
        <p:txBody>
          <a:bodyPr lIns="90000" rIns="90000" tIns="45000" bIns="45000" anchor="t">
            <a:noAutofit/>
          </a:bodyPr>
          <a:p>
            <a:pPr algn="ctr">
              <a:lnSpc>
                <a:spcPct val="90000"/>
              </a:lnSpc>
              <a:buNone/>
            </a:pPr>
            <a:r>
              <a:rPr b="1" lang="de-DE" sz="2800" spc="-1" strike="noStrike">
                <a:solidFill>
                  <a:srgbClr val="000000"/>
                </a:solidFill>
                <a:latin typeface="Calibri"/>
              </a:rPr>
              <a:t>Kritik am Finanzierungssystemystem aus Fallpauschalen und Vorhaltebudgets</a:t>
            </a:r>
            <a:br>
              <a:rPr sz="2800"/>
            </a:br>
            <a:endParaRPr b="0" lang="de-DE" sz="2800" spc="-1" strike="noStrike">
              <a:latin typeface="Arial"/>
            </a:endParaRPr>
          </a:p>
        </p:txBody>
      </p:sp>
      <p:sp>
        <p:nvSpPr>
          <p:cNvPr id="271" name="Inhaltsplatzhalter 1"/>
          <p:cNvSpPr/>
          <p:nvPr/>
        </p:nvSpPr>
        <p:spPr>
          <a:xfrm>
            <a:off x="357840" y="1728000"/>
            <a:ext cx="11476080" cy="3148560"/>
          </a:xfrm>
          <a:prstGeom prst="rect">
            <a:avLst/>
          </a:prstGeom>
          <a:solidFill>
            <a:srgbClr val="ff0000"/>
          </a:solidFill>
          <a:ln w="0">
            <a:noFill/>
          </a:ln>
        </p:spPr>
        <p:style>
          <a:lnRef idx="0"/>
          <a:fillRef idx="0"/>
          <a:effectRef idx="0"/>
          <a:fontRef idx="minor"/>
        </p:style>
        <p:txBody>
          <a:bodyPr lIns="90000" rIns="90000" tIns="45000" bIns="45000" anchor="t">
            <a:noAutofit/>
          </a:bodyPr>
          <a:p>
            <a:pPr marL="343080" indent="-343080">
              <a:lnSpc>
                <a:spcPct val="90000"/>
              </a:lnSpc>
              <a:spcBef>
                <a:spcPts val="1001"/>
              </a:spcBef>
              <a:buClr>
                <a:srgbClr val="000000"/>
              </a:buClr>
              <a:buFont typeface="Wingdings" charset="2"/>
              <a:buChar char=""/>
            </a:pPr>
            <a:r>
              <a:rPr b="0" lang="de-DE" sz="2400" spc="-1" strike="noStrike">
                <a:solidFill>
                  <a:srgbClr val="000000"/>
                </a:solidFill>
                <a:latin typeface="Calibri"/>
              </a:rPr>
              <a:t>Reform soll annähernd kostenneutral verlaufen, d.h. die Gesamtvergütung soll sich lediglich neu zwischen Fallpauschalen und Vorhaltebudgets verteilen </a:t>
            </a:r>
            <a:endParaRPr b="0" lang="de-DE" sz="2400" spc="-1" strike="noStrike">
              <a:latin typeface="Arial"/>
            </a:endParaRPr>
          </a:p>
          <a:p>
            <a:pPr marL="343080" indent="-343080">
              <a:lnSpc>
                <a:spcPct val="90000"/>
              </a:lnSpc>
              <a:spcBef>
                <a:spcPts val="1001"/>
              </a:spcBef>
              <a:buClr>
                <a:srgbClr val="000000"/>
              </a:buClr>
              <a:buFont typeface="Wingdings" charset="2"/>
              <a:buChar char=""/>
            </a:pPr>
            <a:r>
              <a:rPr b="0" lang="de-DE" sz="2400" spc="-1" strike="noStrike">
                <a:solidFill>
                  <a:srgbClr val="000000"/>
                </a:solidFill>
                <a:latin typeface="Calibri"/>
              </a:rPr>
              <a:t>die </a:t>
            </a:r>
            <a:r>
              <a:rPr b="1" lang="de-DE" sz="2400" spc="-1" strike="noStrike">
                <a:solidFill>
                  <a:srgbClr val="000000"/>
                </a:solidFill>
                <a:latin typeface="Calibri"/>
              </a:rPr>
              <a:t>Unterfinanzierung der Krankenhäuser bleibt bestehen</a:t>
            </a:r>
            <a:endParaRPr b="0" lang="de-DE" sz="2400" spc="-1" strike="noStrike">
              <a:latin typeface="Arial"/>
            </a:endParaRPr>
          </a:p>
          <a:p>
            <a:pPr marL="343080" indent="-343080">
              <a:lnSpc>
                <a:spcPct val="90000"/>
              </a:lnSpc>
              <a:spcBef>
                <a:spcPts val="1001"/>
              </a:spcBef>
              <a:buClr>
                <a:srgbClr val="000000"/>
              </a:buClr>
              <a:buFont typeface="Wingdings" charset="2"/>
              <a:buChar char=""/>
            </a:pPr>
            <a:r>
              <a:rPr b="0" lang="de-DE" sz="2400" spc="-1" strike="noStrike">
                <a:solidFill>
                  <a:srgbClr val="000000"/>
                </a:solidFill>
                <a:latin typeface="Calibri"/>
              </a:rPr>
              <a:t>über den verbleibenden Fallpauschalenanteil bleibt ein Anreiz bestehen, möglichst viele Fälle abzurechnen, um Gewinne oberhalb der Vorhaltebudgets zu generieren.</a:t>
            </a:r>
            <a:endParaRPr b="0" lang="de-DE" sz="2400" spc="-1" strike="noStrike">
              <a:latin typeface="Arial"/>
            </a:endParaRPr>
          </a:p>
          <a:p>
            <a:pPr marL="343080" indent="-343080">
              <a:lnSpc>
                <a:spcPct val="90000"/>
              </a:lnSpc>
              <a:spcBef>
                <a:spcPts val="1001"/>
              </a:spcBef>
              <a:buClr>
                <a:srgbClr val="000000"/>
              </a:buClr>
              <a:buFont typeface="Wingdings" charset="2"/>
              <a:buChar char=""/>
            </a:pPr>
            <a:r>
              <a:rPr b="0" lang="de-DE" sz="2400" spc="-1" strike="noStrike">
                <a:solidFill>
                  <a:srgbClr val="000000"/>
                </a:solidFill>
                <a:latin typeface="Calibri"/>
              </a:rPr>
              <a:t>Vorhaltebudgets sind nicht mit Vorhaltekostenfinanzierung oder Selbstkostendeckung gleichzusetzen. </a:t>
            </a:r>
            <a:endParaRPr b="0" lang="de-DE" sz="2400" spc="-1" strike="noStrike">
              <a:latin typeface="Arial"/>
            </a:endParaRPr>
          </a:p>
          <a:p>
            <a:pPr>
              <a:lnSpc>
                <a:spcPct val="90000"/>
              </a:lnSpc>
              <a:spcBef>
                <a:spcPts val="1001"/>
              </a:spcBef>
              <a:buNone/>
            </a:pPr>
            <a:endParaRPr b="0" lang="de-DE" sz="2800" spc="-1" strike="noStrike">
              <a:latin typeface="Arial"/>
            </a:endParaRPr>
          </a:p>
          <a:p>
            <a:pPr>
              <a:lnSpc>
                <a:spcPct val="90000"/>
              </a:lnSpc>
              <a:spcBef>
                <a:spcPts val="1001"/>
              </a:spcBef>
              <a:buNone/>
            </a:pPr>
            <a:endParaRPr b="0" lang="de-DE" sz="2800" spc="-1" strike="noStrike">
              <a:latin typeface="Arial"/>
            </a:endParaRPr>
          </a:p>
          <a:p>
            <a:pPr>
              <a:lnSpc>
                <a:spcPct val="90000"/>
              </a:lnSpc>
              <a:spcBef>
                <a:spcPts val="1001"/>
              </a:spcBef>
              <a:buNone/>
            </a:pPr>
            <a:endParaRPr b="0" lang="de-DE" sz="2800" spc="-1" strike="noStrike">
              <a:latin typeface="Arial"/>
            </a:endParaRPr>
          </a:p>
        </p:txBody>
      </p:sp>
      <p:pic>
        <p:nvPicPr>
          <p:cNvPr id="272" name="Grafik 3"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p:nvPr>
        </p:nvSpPr>
        <p:spPr>
          <a:xfrm>
            <a:off x="816120" y="1342080"/>
            <a:ext cx="10559520" cy="3951000"/>
          </a:xfrm>
          <a:prstGeom prst="rect">
            <a:avLst/>
          </a:prstGeom>
          <a:solidFill>
            <a:srgbClr val="00b0f0"/>
          </a:solidFill>
          <a:ln w="0">
            <a:noFill/>
          </a:ln>
        </p:spPr>
        <p:txBody>
          <a:bodyPr anchor="t">
            <a:noAutofit/>
          </a:bodyPr>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Abschaffung des Fallpauschalensystems und Einführung einer vollständigen Refinanzierung aller Kosten bei wirtschaftlicher Betriebsführung</a:t>
            </a:r>
            <a:endParaRPr b="0" lang="de-DE" sz="2000" spc="-1" strike="noStrike">
              <a:solidFill>
                <a:srgbClr val="000000"/>
              </a:solidFill>
              <a:latin typeface="Calibri"/>
            </a:endParaRPr>
          </a:p>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Verbot von Gewinnerzielung im Krankenhaus</a:t>
            </a:r>
            <a:endParaRPr b="0" lang="de-DE" sz="2000" spc="-1" strike="noStrike">
              <a:solidFill>
                <a:srgbClr val="000000"/>
              </a:solidFill>
              <a:latin typeface="Calibri"/>
            </a:endParaRPr>
          </a:p>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Ausgliederung </a:t>
            </a:r>
            <a:r>
              <a:rPr b="1" lang="de-DE" sz="2000" spc="-1" strike="noStrike">
                <a:solidFill>
                  <a:srgbClr val="000000"/>
                </a:solidFill>
                <a:latin typeface="Calibri"/>
              </a:rPr>
              <a:t>aller</a:t>
            </a:r>
            <a:r>
              <a:rPr b="0" lang="de-DE" sz="2000" spc="-1" strike="noStrike">
                <a:solidFill>
                  <a:srgbClr val="000000"/>
                </a:solidFill>
                <a:latin typeface="Calibri"/>
              </a:rPr>
              <a:t> Personalkosten im Krankenhaus als erster Schritt</a:t>
            </a:r>
            <a:endParaRPr b="0" lang="de-DE" sz="2000" spc="-1" strike="noStrike">
              <a:solidFill>
                <a:srgbClr val="000000"/>
              </a:solidFill>
              <a:latin typeface="Calibri"/>
            </a:endParaRPr>
          </a:p>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Keine Schließungen oder Umbauten von Krankenhäusern aufgrund der Wirkung finanzieller Steuerungsinstrumente oder von Wettbewerbseffekten </a:t>
            </a:r>
            <a:r>
              <a:rPr b="0" lang="de-DE" sz="2000" spc="-1" strike="noStrike">
                <a:solidFill>
                  <a:srgbClr val="000000"/>
                </a:solidFill>
                <a:latin typeface="Wingdings"/>
              </a:rPr>
              <a:t></a:t>
            </a:r>
            <a:r>
              <a:rPr b="0" lang="de-DE" sz="2000" spc="-1" strike="noStrike">
                <a:solidFill>
                  <a:srgbClr val="000000"/>
                </a:solidFill>
                <a:latin typeface="Calibri"/>
              </a:rPr>
              <a:t> Ziel muss qualitativ bessere, flächendeckende und bedarfsgerechte Versorgung sein</a:t>
            </a:r>
            <a:endParaRPr b="0" lang="de-DE" sz="2000" spc="-1" strike="noStrike">
              <a:solidFill>
                <a:srgbClr val="000000"/>
              </a:solidFill>
              <a:latin typeface="Calibri"/>
            </a:endParaRPr>
          </a:p>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bedarfsdeckende sektorenübergreifende Versorgungsstrukturen müssen geplant und aufgebaut werden mit demokratischer Beteiligung aller Betroffenen in der Region</a:t>
            </a:r>
            <a:endParaRPr b="0" lang="de-DE" sz="2000" spc="-1" strike="noStrike">
              <a:solidFill>
                <a:srgbClr val="000000"/>
              </a:solidFill>
              <a:latin typeface="Calibri"/>
            </a:endParaRPr>
          </a:p>
          <a:p>
            <a:pPr marL="457200" indent="-457200">
              <a:lnSpc>
                <a:spcPct val="100000"/>
              </a:lnSpc>
              <a:spcBef>
                <a:spcPts val="1001"/>
              </a:spcBef>
              <a:buClr>
                <a:srgbClr val="000000"/>
              </a:buClr>
              <a:buFont typeface="Arial"/>
              <a:buChar char="•"/>
            </a:pPr>
            <a:r>
              <a:rPr b="0" lang="de-DE" sz="2000" spc="-1" strike="noStrike">
                <a:solidFill>
                  <a:srgbClr val="000000"/>
                </a:solidFill>
                <a:latin typeface="Calibri"/>
              </a:rPr>
              <a:t>Dauerhafte Sicherstellung einer bedarfsgerechten Investitionsfinanzierung durch die Länder</a:t>
            </a:r>
            <a:endParaRPr b="0" lang="de-DE" sz="2000" spc="-1" strike="noStrike">
              <a:solidFill>
                <a:srgbClr val="000000"/>
              </a:solidFill>
              <a:latin typeface="Calibri"/>
            </a:endParaRPr>
          </a:p>
          <a:p>
            <a:pPr>
              <a:lnSpc>
                <a:spcPct val="100000"/>
              </a:lnSpc>
              <a:spcBef>
                <a:spcPts val="1001"/>
              </a:spcBef>
              <a:buNone/>
            </a:pPr>
            <a:endParaRPr b="0" lang="de-DE" sz="2000" spc="-1" strike="noStrike">
              <a:solidFill>
                <a:srgbClr val="000000"/>
              </a:solidFill>
              <a:latin typeface="Calibri"/>
            </a:endParaRPr>
          </a:p>
          <a:p>
            <a:pPr>
              <a:lnSpc>
                <a:spcPct val="100000"/>
              </a:lnSpc>
              <a:spcBef>
                <a:spcPts val="1001"/>
              </a:spcBef>
              <a:buNone/>
            </a:pPr>
            <a:endParaRPr b="0" lang="de-DE" sz="2000" spc="-1" strike="noStrike">
              <a:solidFill>
                <a:srgbClr val="000000"/>
              </a:solidFill>
              <a:latin typeface="Calibri"/>
            </a:endParaRPr>
          </a:p>
        </p:txBody>
      </p:sp>
      <p:sp>
        <p:nvSpPr>
          <p:cNvPr id="274" name="PlaceHolder 2"/>
          <p:cNvSpPr>
            <a:spLocks noGrp="1"/>
          </p:cNvSpPr>
          <p:nvPr>
            <p:ph type="title"/>
          </p:nvPr>
        </p:nvSpPr>
        <p:spPr>
          <a:xfrm>
            <a:off x="708120" y="200160"/>
            <a:ext cx="10799640" cy="581760"/>
          </a:xfrm>
          <a:prstGeom prst="rect">
            <a:avLst/>
          </a:prstGeom>
          <a:noFill/>
          <a:ln w="0">
            <a:noFill/>
          </a:ln>
        </p:spPr>
        <p:txBody>
          <a:bodyPr anchor="ctr">
            <a:noAutofit/>
          </a:bodyPr>
          <a:p>
            <a:pPr algn="ctr">
              <a:lnSpc>
                <a:spcPct val="90000"/>
              </a:lnSpc>
              <a:buNone/>
            </a:pPr>
            <a:r>
              <a:rPr b="1" lang="de-DE" sz="2800" spc="-1" strike="noStrike">
                <a:solidFill>
                  <a:srgbClr val="000000"/>
                </a:solidFill>
                <a:latin typeface="Calibri"/>
              </a:rPr>
              <a:t>Kernanforderungen an eine gelingende Krankenhausreform</a:t>
            </a:r>
            <a:endParaRPr b="0" lang="de-DE" sz="2800" spc="-1" strike="noStrike">
              <a:solidFill>
                <a:srgbClr val="000000"/>
              </a:solidFill>
              <a:latin typeface="Calibri"/>
            </a:endParaRPr>
          </a:p>
        </p:txBody>
      </p:sp>
      <p:pic>
        <p:nvPicPr>
          <p:cNvPr id="275" name="Grafik 1"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itel 7"/>
          <p:cNvSpPr/>
          <p:nvPr/>
        </p:nvSpPr>
        <p:spPr>
          <a:xfrm>
            <a:off x="180000" y="180000"/>
            <a:ext cx="11341080" cy="845640"/>
          </a:xfrm>
          <a:prstGeom prst="rect">
            <a:avLst/>
          </a:prstGeom>
          <a:noFill/>
          <a:ln w="0">
            <a:noFill/>
          </a:ln>
        </p:spPr>
        <p:style>
          <a:lnRef idx="0"/>
          <a:fillRef idx="0"/>
          <a:effectRef idx="0"/>
          <a:fontRef idx="minor"/>
        </p:style>
        <p:txBody>
          <a:bodyPr lIns="90000" rIns="90000" tIns="45000" bIns="45000" anchor="t">
            <a:normAutofit fontScale="98000"/>
          </a:bodyPr>
          <a:p>
            <a:pPr algn="ctr">
              <a:lnSpc>
                <a:spcPct val="90000"/>
              </a:lnSpc>
              <a:buNone/>
            </a:pPr>
            <a:r>
              <a:rPr b="1" lang="de-DE" sz="2800" spc="-1" strike="noStrike">
                <a:solidFill>
                  <a:srgbClr val="000000"/>
                </a:solidFill>
                <a:latin typeface="Calibri"/>
              </a:rPr>
              <a:t>Grundlegende Ansätze des Reformvorschlags</a:t>
            </a:r>
            <a:br>
              <a:rPr sz="2800"/>
            </a:br>
            <a:r>
              <a:rPr b="1" lang="de-DE" sz="2800" spc="-1" strike="noStrike">
                <a:solidFill>
                  <a:srgbClr val="000000"/>
                </a:solidFill>
                <a:latin typeface="Calibri"/>
              </a:rPr>
              <a:t>der dritten Stellungnahme der Regierungskommission</a:t>
            </a:r>
            <a:endParaRPr b="0" lang="de-DE" sz="2800" spc="-1" strike="noStrike">
              <a:latin typeface="Arial"/>
            </a:endParaRPr>
          </a:p>
        </p:txBody>
      </p:sp>
      <p:graphicFrame>
        <p:nvGraphicFramePr>
          <p:cNvPr id="1" name="Diagram1"/>
          <p:cNvGraphicFramePr/>
          <p:nvPr>
            <p:extLst>
              <p:ext uri="{D42A27DB-BD31-4B8C-83A1-F6EECF244321}">
                <p14:modId xmlns:p14="http://schemas.microsoft.com/office/powerpoint/2010/main" val="3522830813"/>
              </p:ext>
            </p:extLst>
          </p:nvPr>
        </p:nvGraphicFramePr>
        <p:xfrm>
          <a:off x="-225720" y="1792080"/>
          <a:ext cx="5198040" cy="4071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9" name="Textfeld 3"/>
          <p:cNvSpPr/>
          <p:nvPr/>
        </p:nvSpPr>
        <p:spPr>
          <a:xfrm>
            <a:off x="5339520" y="1932480"/>
            <a:ext cx="623124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de-DE" sz="1800" spc="-1" strike="noStrike">
                <a:solidFill>
                  <a:srgbClr val="000000"/>
                </a:solidFill>
                <a:latin typeface="Frutiger LT Pro 55 Roman"/>
              </a:rPr>
              <a:t>Die drei zusammenhängenden Reformansätze der Regierungskommission</a:t>
            </a:r>
            <a:endParaRPr b="0" lang="de-DE" sz="1800" spc="-1" strike="noStrike">
              <a:latin typeface="Arial"/>
            </a:endParaRPr>
          </a:p>
          <a:p>
            <a:pPr>
              <a:lnSpc>
                <a:spcPct val="100000"/>
              </a:lnSpc>
              <a:buNone/>
            </a:pPr>
            <a:endParaRPr b="0" lang="de-DE" sz="1800" spc="-1" strike="noStrike">
              <a:latin typeface="Arial"/>
            </a:endParaRPr>
          </a:p>
          <a:p>
            <a:pPr marL="343080" indent="-343080">
              <a:lnSpc>
                <a:spcPct val="100000"/>
              </a:lnSpc>
              <a:buClr>
                <a:srgbClr val="000000"/>
              </a:buClr>
              <a:buFont typeface="StarSymbol"/>
              <a:buAutoNum type="arabicPeriod"/>
            </a:pPr>
            <a:r>
              <a:rPr b="0" lang="de-DE" sz="1800" spc="-1" strike="noStrike">
                <a:solidFill>
                  <a:srgbClr val="000000"/>
                </a:solidFill>
                <a:latin typeface="Frutiger LT Pro 55 Roman"/>
              </a:rPr>
              <a:t>bundeseinheitliche Definition von Krankenhaus-Versorgungsstufen (Leveln) mit Mindeststrukturvorgaben</a:t>
            </a:r>
            <a:endParaRPr b="0" lang="de-DE" sz="1800" spc="-1" strike="noStrike">
              <a:latin typeface="Arial"/>
            </a:endParaRPr>
          </a:p>
          <a:p>
            <a:pPr>
              <a:lnSpc>
                <a:spcPct val="100000"/>
              </a:lnSpc>
              <a:buNone/>
            </a:pPr>
            <a:endParaRPr b="0" lang="de-DE" sz="1800" spc="-1" strike="noStrike">
              <a:latin typeface="Arial"/>
            </a:endParaRPr>
          </a:p>
          <a:p>
            <a:pPr marL="343080" indent="-343080">
              <a:lnSpc>
                <a:spcPct val="100000"/>
              </a:lnSpc>
              <a:buClr>
                <a:srgbClr val="000000"/>
              </a:buClr>
              <a:buFont typeface="Calibri Light"/>
              <a:buAutoNum type="arabicPeriod" startAt="2"/>
            </a:pPr>
            <a:r>
              <a:rPr b="0" lang="de-DE" sz="1800" spc="-1" strike="noStrike">
                <a:solidFill>
                  <a:srgbClr val="000000"/>
                </a:solidFill>
                <a:latin typeface="Frutiger LT Pro 55 Roman"/>
              </a:rPr>
              <a:t>Einführung von System von Leistungsgruppen, die Leveln zugeordnet werden</a:t>
            </a:r>
            <a:endParaRPr b="0" lang="de-DE" sz="1800" spc="-1" strike="noStrike">
              <a:latin typeface="Arial"/>
            </a:endParaRPr>
          </a:p>
          <a:p>
            <a:pPr marL="457200">
              <a:lnSpc>
                <a:spcPct val="100000"/>
              </a:lnSpc>
              <a:buNone/>
            </a:pPr>
            <a:endParaRPr b="0" lang="de-DE" sz="1800" spc="-1" strike="noStrike">
              <a:latin typeface="Arial"/>
            </a:endParaRPr>
          </a:p>
          <a:p>
            <a:pPr marL="343080" indent="-343080">
              <a:lnSpc>
                <a:spcPct val="100000"/>
              </a:lnSpc>
              <a:buClr>
                <a:srgbClr val="000000"/>
              </a:buClr>
              <a:buFont typeface="Calibri Light"/>
              <a:buAutoNum type="arabicPeriod" startAt="2"/>
            </a:pPr>
            <a:r>
              <a:rPr b="0" lang="de-DE" sz="1800" spc="-1" strike="noStrike">
                <a:solidFill>
                  <a:srgbClr val="000000"/>
                </a:solidFill>
                <a:latin typeface="Frutiger LT Pro 55 Roman"/>
              </a:rPr>
              <a:t>Einführung einer anteiligen Vorhaltefinanzierung der Krankenhäuser</a:t>
            </a:r>
            <a:endParaRPr b="0" lang="de-DE" sz="1800" spc="-1" strike="noStrike">
              <a:latin typeface="Arial"/>
            </a:endParaRPr>
          </a:p>
        </p:txBody>
      </p:sp>
      <p:pic>
        <p:nvPicPr>
          <p:cNvPr id="180" name="Grafik 4" descr=""/>
          <p:cNvPicPr/>
          <p:nvPr/>
        </p:nvPicPr>
        <p:blipFill>
          <a:blip r:embed="rId6"/>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feld 1"/>
          <p:cNvSpPr/>
          <p:nvPr/>
        </p:nvSpPr>
        <p:spPr>
          <a:xfrm>
            <a:off x="375840" y="1859400"/>
            <a:ext cx="11663280" cy="3137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4000" spc="-1" strike="noStrike">
                <a:solidFill>
                  <a:srgbClr val="000000"/>
                </a:solidFill>
                <a:latin typeface="Calibri"/>
              </a:rPr>
              <a:t>Änderungen der Vorschläge der Regierungskommission </a:t>
            </a:r>
            <a:endParaRPr b="0" lang="de-DE" sz="4000" spc="-1" strike="noStrike">
              <a:latin typeface="Arial"/>
            </a:endParaRPr>
          </a:p>
          <a:p>
            <a:pPr algn="ctr">
              <a:lnSpc>
                <a:spcPct val="100000"/>
              </a:lnSpc>
              <a:buNone/>
            </a:pPr>
            <a:r>
              <a:rPr b="1" lang="de-DE" sz="4000" spc="-1" strike="noStrike">
                <a:solidFill>
                  <a:srgbClr val="000000"/>
                </a:solidFill>
                <a:latin typeface="Calibri"/>
              </a:rPr>
              <a:t>durch das </a:t>
            </a:r>
            <a:endParaRPr b="0" lang="de-DE" sz="4000" spc="-1" strike="noStrike">
              <a:latin typeface="Arial"/>
            </a:endParaRPr>
          </a:p>
          <a:p>
            <a:pPr algn="ctr">
              <a:lnSpc>
                <a:spcPct val="100000"/>
              </a:lnSpc>
              <a:buNone/>
            </a:pPr>
            <a:r>
              <a:rPr b="1" lang="de-DE" sz="4000" spc="-1" strike="noStrike">
                <a:solidFill>
                  <a:srgbClr val="000000"/>
                </a:solidFill>
                <a:latin typeface="Calibri"/>
              </a:rPr>
              <a:t>Eckpunktepapier des BGM </a:t>
            </a:r>
            <a:endParaRPr b="0" lang="de-DE" sz="4000" spc="-1" strike="noStrike">
              <a:latin typeface="Arial"/>
            </a:endParaRPr>
          </a:p>
          <a:p>
            <a:pPr algn="ctr">
              <a:lnSpc>
                <a:spcPct val="100000"/>
              </a:lnSpc>
              <a:buNone/>
            </a:pPr>
            <a:r>
              <a:rPr b="1" lang="de-DE" sz="4000" spc="-1" strike="noStrike">
                <a:solidFill>
                  <a:srgbClr val="000000"/>
                </a:solidFill>
                <a:latin typeface="Calibri"/>
              </a:rPr>
              <a:t>(23.05.2023 und geändert 31.05.2023)</a:t>
            </a:r>
            <a:endParaRPr b="0" lang="de-DE" sz="4000" spc="-1" strike="noStrike">
              <a:latin typeface="Arial"/>
            </a:endParaRPr>
          </a:p>
        </p:txBody>
      </p:sp>
      <p:pic>
        <p:nvPicPr>
          <p:cNvPr id="182" name="Grafik 2" descr=""/>
          <p:cNvPicPr/>
          <p:nvPr/>
        </p:nvPicPr>
        <p:blipFill>
          <a:blip r:embed="rId1"/>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Grafik 2" descr=""/>
          <p:cNvPicPr/>
          <p:nvPr/>
        </p:nvPicPr>
        <p:blipFill>
          <a:blip r:embed="rId1"/>
          <a:srcRect l="7750" t="18961" r="14913" b="8738"/>
          <a:stretch/>
        </p:blipFill>
        <p:spPr>
          <a:xfrm>
            <a:off x="945000" y="1300320"/>
            <a:ext cx="9428040" cy="4957560"/>
          </a:xfrm>
          <a:prstGeom prst="rect">
            <a:avLst/>
          </a:prstGeom>
          <a:ln w="0">
            <a:noFill/>
          </a:ln>
        </p:spPr>
      </p:pic>
      <p:sp>
        <p:nvSpPr>
          <p:cNvPr id="184" name="Titel 7"/>
          <p:cNvSpPr/>
          <p:nvPr/>
        </p:nvSpPr>
        <p:spPr>
          <a:xfrm>
            <a:off x="191520" y="98640"/>
            <a:ext cx="11808360" cy="500400"/>
          </a:xfrm>
          <a:prstGeom prst="rect">
            <a:avLst/>
          </a:prstGeom>
          <a:noFill/>
          <a:ln w="0">
            <a:noFill/>
          </a:ln>
        </p:spPr>
        <p:style>
          <a:lnRef idx="0"/>
          <a:fillRef idx="0"/>
          <a:effectRef idx="0"/>
          <a:fontRef idx="minor"/>
        </p:style>
        <p:txBody>
          <a:bodyPr lIns="90000" rIns="90000" tIns="45000" bIns="45000" anchor="t">
            <a:noAutofit/>
          </a:bodyPr>
          <a:p>
            <a:pPr algn="ctr">
              <a:lnSpc>
                <a:spcPct val="90000"/>
              </a:lnSpc>
              <a:buNone/>
            </a:pPr>
            <a:r>
              <a:rPr b="1" lang="de-DE" sz="2800" spc="-1" strike="noStrike">
                <a:solidFill>
                  <a:srgbClr val="000000"/>
                </a:solidFill>
                <a:latin typeface="Calibri"/>
              </a:rPr>
              <a:t>Definition von Versorgungsstufen (Level)</a:t>
            </a:r>
            <a:br>
              <a:rPr sz="2800"/>
            </a:br>
            <a:endParaRPr b="0" lang="de-DE" sz="2800" spc="-1" strike="noStrike">
              <a:latin typeface="Arial"/>
            </a:endParaRPr>
          </a:p>
        </p:txBody>
      </p:sp>
      <p:sp>
        <p:nvSpPr>
          <p:cNvPr id="185" name="Rechteck 4"/>
          <p:cNvSpPr/>
          <p:nvPr/>
        </p:nvSpPr>
        <p:spPr>
          <a:xfrm>
            <a:off x="945000" y="1229400"/>
            <a:ext cx="1554120" cy="27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86" name="Grafik 5" descr=""/>
          <p:cNvPicPr/>
          <p:nvPr/>
        </p:nvPicPr>
        <p:blipFill>
          <a:blip r:embed="rId2"/>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feld 1"/>
          <p:cNvSpPr/>
          <p:nvPr/>
        </p:nvSpPr>
        <p:spPr>
          <a:xfrm>
            <a:off x="1277640" y="385920"/>
            <a:ext cx="963648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Analyse der Leveleinteilung Krankenhäuser nach Leistungsangebot </a:t>
            </a:r>
            <a:endParaRPr b="0" lang="de-DE" sz="2400" spc="-1" strike="noStrike">
              <a:latin typeface="Arial"/>
            </a:endParaRPr>
          </a:p>
        </p:txBody>
      </p:sp>
      <p:graphicFrame>
        <p:nvGraphicFramePr>
          <p:cNvPr id="188" name="Tabelle 3"/>
          <p:cNvGraphicFramePr/>
          <p:nvPr/>
        </p:nvGraphicFramePr>
        <p:xfrm>
          <a:off x="2031840" y="1857600"/>
          <a:ext cx="8127720" cy="1482840"/>
        </p:xfrm>
        <a:graphic>
          <a:graphicData uri="http://schemas.openxmlformats.org/drawingml/2006/table">
            <a:tbl>
              <a:tblPr/>
              <a:tblGrid>
                <a:gridCol w="4460040"/>
                <a:gridCol w="3667680"/>
              </a:tblGrid>
              <a:tr h="370800">
                <a:tc>
                  <a:txBody>
                    <a:bodyPr anchor="t">
                      <a:noAutofit/>
                    </a:bodyPr>
                    <a:p>
                      <a:pPr>
                        <a:lnSpc>
                          <a:spcPct val="100000"/>
                        </a:lnSpc>
                        <a:buNone/>
                      </a:pPr>
                      <a:r>
                        <a:rPr b="1" lang="de-DE" sz="2400" spc="-1" strike="noStrike">
                          <a:solidFill>
                            <a:srgbClr val="ffffff"/>
                          </a:solidFill>
                          <a:latin typeface="Calibri"/>
                        </a:rPr>
                        <a:t>Krankenhäuser gesamt</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chor="t">
                      <a:noAutofit/>
                    </a:bodyPr>
                    <a:p>
                      <a:pPr>
                        <a:lnSpc>
                          <a:spcPct val="100000"/>
                        </a:lnSpc>
                        <a:buNone/>
                      </a:pPr>
                      <a:r>
                        <a:rPr b="1" lang="de-DE" sz="2400" spc="-1" strike="noStrike">
                          <a:solidFill>
                            <a:srgbClr val="ffffff"/>
                          </a:solidFill>
                          <a:latin typeface="Calibri"/>
                        </a:rPr>
                        <a:t>1.719 </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70800">
                <a:tc>
                  <a:txBody>
                    <a:bodyPr anchor="t">
                      <a:noAutofit/>
                    </a:bodyPr>
                    <a:p>
                      <a:pPr>
                        <a:lnSpc>
                          <a:spcPct val="100000"/>
                        </a:lnSpc>
                        <a:buNone/>
                      </a:pPr>
                      <a:r>
                        <a:rPr b="0" lang="de-DE" sz="2400" spc="-1" strike="noStrike">
                          <a:solidFill>
                            <a:srgbClr val="000000"/>
                          </a:solidFill>
                          <a:latin typeface="Calibri"/>
                        </a:rPr>
                        <a:t>Level 1</a:t>
                      </a:r>
                      <a:endParaRPr b="0" lang="de-DE" sz="2400" spc="-1" strike="noStrike">
                        <a:latin typeface="Arial"/>
                      </a:endParaRPr>
                    </a:p>
                    <a:p>
                      <a:pPr>
                        <a:lnSpc>
                          <a:spcPct val="100000"/>
                        </a:lnSpc>
                        <a:buNone/>
                      </a:pPr>
                      <a:r>
                        <a:rPr b="0" lang="de-DE" sz="2400" spc="-1" strike="noStrike">
                          <a:solidFill>
                            <a:srgbClr val="000000"/>
                          </a:solidFill>
                          <a:latin typeface="Calibri"/>
                        </a:rPr>
                        <a:t>Level 1n</a:t>
                      </a:r>
                      <a:endParaRPr b="0" lang="de-DE" sz="2400" spc="-1" strike="noStrike">
                        <a:latin typeface="Arial"/>
                      </a:endParaRPr>
                    </a:p>
                    <a:p>
                      <a:pPr>
                        <a:lnSpc>
                          <a:spcPct val="100000"/>
                        </a:lnSpc>
                        <a:buNone/>
                      </a:pPr>
                      <a:r>
                        <a:rPr b="0" lang="de-DE" sz="2400" spc="-1" strike="noStrike">
                          <a:solidFill>
                            <a:srgbClr val="000000"/>
                          </a:solidFill>
                          <a:latin typeface="Calibri"/>
                        </a:rPr>
                        <a:t>Level 1i oder Level F (Fachklinik)</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t">
                      <a:noAutofit/>
                    </a:bodyPr>
                    <a:p>
                      <a:pPr>
                        <a:lnSpc>
                          <a:spcPct val="100000"/>
                        </a:lnSpc>
                        <a:buNone/>
                      </a:pPr>
                      <a:r>
                        <a:rPr b="0" lang="de-DE" sz="2400" spc="-1" strike="noStrike">
                          <a:solidFill>
                            <a:srgbClr val="000000"/>
                          </a:solidFill>
                          <a:latin typeface="Calibri"/>
                        </a:rPr>
                        <a:t>1111</a:t>
                      </a:r>
                      <a:endParaRPr b="0" lang="de-DE" sz="2400" spc="-1" strike="noStrike">
                        <a:latin typeface="Arial"/>
                      </a:endParaRPr>
                    </a:p>
                    <a:p>
                      <a:pPr>
                        <a:lnSpc>
                          <a:spcPct val="100000"/>
                        </a:lnSpc>
                        <a:buNone/>
                      </a:pPr>
                      <a:r>
                        <a:rPr b="0" lang="de-DE" sz="2400" spc="-1" strike="noStrike">
                          <a:solidFill>
                            <a:srgbClr val="000000"/>
                          </a:solidFill>
                          <a:latin typeface="Calibri"/>
                        </a:rPr>
                        <a:t>  </a:t>
                      </a:r>
                      <a:r>
                        <a:rPr b="0" lang="de-DE" sz="2400" spc="-1" strike="noStrike">
                          <a:solidFill>
                            <a:srgbClr val="000000"/>
                          </a:solidFill>
                          <a:latin typeface="Calibri"/>
                        </a:rPr>
                        <a:t>422</a:t>
                      </a:r>
                      <a:endParaRPr b="0" lang="de-DE" sz="2400" spc="-1" strike="noStrike">
                        <a:latin typeface="Arial"/>
                      </a:endParaRPr>
                    </a:p>
                    <a:p>
                      <a:pPr>
                        <a:lnSpc>
                          <a:spcPct val="100000"/>
                        </a:lnSpc>
                        <a:buNone/>
                      </a:pPr>
                      <a:r>
                        <a:rPr b="0" lang="de-DE" sz="2400" spc="-1" strike="noStrike">
                          <a:solidFill>
                            <a:srgbClr val="000000"/>
                          </a:solidFill>
                          <a:latin typeface="Calibri"/>
                        </a:rPr>
                        <a:t>  </a:t>
                      </a:r>
                      <a:r>
                        <a:rPr b="0" lang="de-DE" sz="2400" spc="-1" strike="noStrike">
                          <a:solidFill>
                            <a:srgbClr val="000000"/>
                          </a:solidFill>
                          <a:latin typeface="Calibri"/>
                        </a:rPr>
                        <a:t>689</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70800">
                <a:tc>
                  <a:txBody>
                    <a:bodyPr anchor="t">
                      <a:noAutofit/>
                    </a:bodyPr>
                    <a:p>
                      <a:pPr>
                        <a:lnSpc>
                          <a:spcPct val="100000"/>
                        </a:lnSpc>
                        <a:buNone/>
                      </a:pPr>
                      <a:r>
                        <a:rPr b="0" lang="de-DE" sz="2400" spc="-1" strike="noStrike">
                          <a:solidFill>
                            <a:srgbClr val="000000"/>
                          </a:solidFill>
                          <a:latin typeface="Calibri"/>
                        </a:rPr>
                        <a:t>Level 2</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t">
                      <a:noAutofit/>
                    </a:bodyPr>
                    <a:p>
                      <a:pPr>
                        <a:lnSpc>
                          <a:spcPct val="100000"/>
                        </a:lnSpc>
                        <a:buNone/>
                      </a:pPr>
                      <a:r>
                        <a:rPr b="0" lang="de-DE" sz="2400" spc="-1" strike="noStrike">
                          <a:solidFill>
                            <a:srgbClr val="000000"/>
                          </a:solidFill>
                          <a:latin typeface="Calibri"/>
                        </a:rPr>
                        <a:t>  </a:t>
                      </a:r>
                      <a:r>
                        <a:rPr b="0" lang="de-DE" sz="2400" spc="-1" strike="noStrike">
                          <a:solidFill>
                            <a:srgbClr val="000000"/>
                          </a:solidFill>
                          <a:latin typeface="Calibri"/>
                        </a:rPr>
                        <a:t>472</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70800">
                <a:tc>
                  <a:txBody>
                    <a:bodyPr anchor="t">
                      <a:noAutofit/>
                    </a:bodyPr>
                    <a:p>
                      <a:pPr>
                        <a:lnSpc>
                          <a:spcPct val="100000"/>
                        </a:lnSpc>
                        <a:buNone/>
                      </a:pPr>
                      <a:r>
                        <a:rPr b="0" lang="de-DE" sz="2400" spc="-1" strike="noStrike">
                          <a:solidFill>
                            <a:srgbClr val="000000"/>
                          </a:solidFill>
                          <a:latin typeface="Calibri"/>
                        </a:rPr>
                        <a:t>Level 3</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t">
                      <a:noAutofit/>
                    </a:bodyPr>
                    <a:p>
                      <a:pPr>
                        <a:lnSpc>
                          <a:spcPct val="100000"/>
                        </a:lnSpc>
                        <a:buNone/>
                      </a:pPr>
                      <a:r>
                        <a:rPr b="0" lang="de-DE" sz="2400" spc="-1" strike="noStrike">
                          <a:solidFill>
                            <a:srgbClr val="000000"/>
                          </a:solidFill>
                          <a:latin typeface="Calibri"/>
                        </a:rPr>
                        <a:t>  </a:t>
                      </a:r>
                      <a:r>
                        <a:rPr b="0" lang="de-DE" sz="2400" spc="-1" strike="noStrike">
                          <a:solidFill>
                            <a:srgbClr val="000000"/>
                          </a:solidFill>
                          <a:latin typeface="Calibri"/>
                        </a:rPr>
                        <a:t>137</a:t>
                      </a:r>
                      <a:endParaRPr b="0" lang="de-DE" sz="2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189" name="Textfeld 3"/>
          <p:cNvSpPr/>
          <p:nvPr/>
        </p:nvSpPr>
        <p:spPr>
          <a:xfrm>
            <a:off x="1770480" y="4627800"/>
            <a:ext cx="914364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400" spc="-1" strike="noStrike">
                <a:solidFill>
                  <a:srgbClr val="000000"/>
                </a:solidFill>
                <a:latin typeface="Calibri"/>
              </a:rPr>
              <a:t>Quelle: Die Oberender AG und das Unternehmen Bindoc im Auftrag des Bundesgesundheitsministeriums (BMG)</a:t>
            </a:r>
            <a:endParaRPr b="0" lang="de-DE" sz="1400" spc="-1" strike="noStrike">
              <a:latin typeface="Arial"/>
            </a:endParaRPr>
          </a:p>
        </p:txBody>
      </p:sp>
      <p:pic>
        <p:nvPicPr>
          <p:cNvPr id="190" name="Grafik 4" descr=""/>
          <p:cNvPicPr/>
          <p:nvPr/>
        </p:nvPicPr>
        <p:blipFill>
          <a:blip r:embed="rId1"/>
          <a:srcRect l="0" t="0" r="15729" b="0"/>
          <a:stretch/>
        </p:blipFill>
        <p:spPr>
          <a:xfrm>
            <a:off x="10556280" y="572148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0"/>
            <a:ext cx="10515240" cy="1249200"/>
          </a:xfrm>
          <a:prstGeom prst="rect">
            <a:avLst/>
          </a:prstGeom>
          <a:noFill/>
          <a:ln w="0">
            <a:noFill/>
          </a:ln>
        </p:spPr>
        <p:txBody>
          <a:bodyPr anchor="ctr">
            <a:normAutofit/>
          </a:bodyPr>
          <a:p>
            <a:pPr algn="ctr">
              <a:lnSpc>
                <a:spcPct val="90000"/>
              </a:lnSpc>
              <a:buNone/>
            </a:pPr>
            <a:r>
              <a:rPr b="1" lang="de-DE" sz="2800" spc="-1" strike="noStrike">
                <a:solidFill>
                  <a:srgbClr val="000000"/>
                </a:solidFill>
                <a:latin typeface="Calibri"/>
              </a:rPr>
              <a:t>Einteilung der Krankenhäuser in unterschiedliche Versorgungsstufen (Level)</a:t>
            </a:r>
            <a:endParaRPr b="0" lang="de-DE" sz="2800" spc="-1" strike="noStrike">
              <a:solidFill>
                <a:srgbClr val="000000"/>
              </a:solidFill>
              <a:latin typeface="Calibri"/>
            </a:endParaRPr>
          </a:p>
        </p:txBody>
      </p:sp>
      <p:pic>
        <p:nvPicPr>
          <p:cNvPr id="192" name="Grafik 4" descr=""/>
          <p:cNvPicPr/>
          <p:nvPr/>
        </p:nvPicPr>
        <p:blipFill>
          <a:blip r:embed="rId1"/>
          <a:stretch/>
        </p:blipFill>
        <p:spPr>
          <a:xfrm>
            <a:off x="956520" y="1511640"/>
            <a:ext cx="10278360" cy="3834360"/>
          </a:xfrm>
          <a:prstGeom prst="rect">
            <a:avLst/>
          </a:prstGeom>
          <a:ln w="0">
            <a:noFill/>
          </a:ln>
        </p:spPr>
      </p:pic>
      <p:sp>
        <p:nvSpPr>
          <p:cNvPr id="193" name="Textfeld 5"/>
          <p:cNvSpPr/>
          <p:nvPr/>
        </p:nvSpPr>
        <p:spPr>
          <a:xfrm>
            <a:off x="1078920" y="5112720"/>
            <a:ext cx="10058040" cy="912600"/>
          </a:xfrm>
          <a:prstGeom prst="rect">
            <a:avLst/>
          </a:prstGeom>
          <a:solidFill>
            <a:srgbClr val="ffff00"/>
          </a:solidFill>
          <a:ln w="0">
            <a:noFill/>
          </a:ln>
        </p:spPr>
        <p:style>
          <a:lnRef idx="0"/>
          <a:fillRef idx="0"/>
          <a:effectRef idx="0"/>
          <a:fontRef idx="minor"/>
        </p:style>
        <p:txBody>
          <a:bodyPr lIns="90000" rIns="90000" tIns="45000" bIns="45000" anchor="t">
            <a:spAutoFit/>
          </a:bodyPr>
          <a:p>
            <a:pPr>
              <a:lnSpc>
                <a:spcPct val="100000"/>
              </a:lnSpc>
              <a:buNone/>
            </a:pPr>
            <a:r>
              <a:rPr b="1" lang="de-DE" sz="1800" spc="-1" strike="noStrike">
                <a:solidFill>
                  <a:srgbClr val="000000"/>
                </a:solidFill>
                <a:latin typeface="Calibri"/>
              </a:rPr>
              <a:t>Es gibt keine eigenständigen Kriterien der Strukturqualität für Level, die Qualitätsanforderungen für die Krankenhäuser werden über die zugeteilten Leistungsgruppen definiert</a:t>
            </a:r>
            <a:endParaRPr b="0" lang="de-DE" sz="1800" spc="-1" strike="noStrike">
              <a:latin typeface="Arial"/>
            </a:endParaRPr>
          </a:p>
        </p:txBody>
      </p:sp>
      <p:pic>
        <p:nvPicPr>
          <p:cNvPr id="194" name="Grafik 2" descr=""/>
          <p:cNvPicPr/>
          <p:nvPr/>
        </p:nvPicPr>
        <p:blipFill>
          <a:blip r:embed="rId2"/>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5" name="Tabelle 3"/>
          <p:cNvGraphicFramePr/>
          <p:nvPr/>
        </p:nvGraphicFramePr>
        <p:xfrm>
          <a:off x="318600" y="633960"/>
          <a:ext cx="11599200" cy="1974240"/>
        </p:xfrm>
        <a:graphic>
          <a:graphicData uri="http://schemas.openxmlformats.org/drawingml/2006/table">
            <a:tbl>
              <a:tblPr/>
              <a:tblGrid>
                <a:gridCol w="1469520"/>
                <a:gridCol w="10129680"/>
              </a:tblGrid>
              <a:tr h="370800">
                <a:tc>
                  <a:txBody>
                    <a:bodyPr anchor="t">
                      <a:noAutofit/>
                    </a:bodyPr>
                    <a:p>
                      <a:pPr>
                        <a:lnSpc>
                          <a:spcPct val="100000"/>
                        </a:lnSpc>
                        <a:buNone/>
                      </a:pPr>
                      <a:r>
                        <a:rPr b="1" lang="de-DE" sz="1800" spc="-1" strike="noStrike">
                          <a:solidFill>
                            <a:srgbClr val="ffffff"/>
                          </a:solidFill>
                          <a:latin typeface="Calibri"/>
                        </a:rPr>
                        <a:t>Level I</a:t>
                      </a:r>
                      <a:r>
                        <a:rPr b="0" i="1" lang="de-DE" sz="1800" spc="-1" strike="noStrike">
                          <a:solidFill>
                            <a:srgbClr val="ffffff"/>
                          </a:solidFill>
                          <a:latin typeface="Calibri"/>
                        </a:rPr>
                        <a:t>n</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chor="t">
                      <a:noAutofit/>
                    </a:bodyPr>
                    <a:p>
                      <a:pPr>
                        <a:lnSpc>
                          <a:spcPct val="100000"/>
                        </a:lnSpc>
                        <a:buNone/>
                      </a:pPr>
                      <a:r>
                        <a:rPr b="1" lang="de-DE" sz="1800" spc="-1" strike="noStrike">
                          <a:solidFill>
                            <a:srgbClr val="ffffff"/>
                          </a:solidFill>
                          <a:latin typeface="Calibri"/>
                        </a:rPr>
                        <a:t>Bedeutung als lokale Anlaufstellen</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010320">
                <a:tc>
                  <a:txBody>
                    <a:bodyPr anchor="t">
                      <a:noAutofit/>
                    </a:bodyPr>
                    <a:p>
                      <a:pPr>
                        <a:lnSpc>
                          <a:spcPct val="100000"/>
                        </a:lnSpc>
                        <a:buNone/>
                      </a:pPr>
                      <a:r>
                        <a:rPr b="0" lang="de-DE" sz="1800" spc="-1" strike="noStrike">
                          <a:solidFill>
                            <a:srgbClr val="000000"/>
                          </a:solidFill>
                          <a:latin typeface="Calibri"/>
                        </a:rPr>
                        <a:t>Level I</a:t>
                      </a:r>
                      <a:r>
                        <a:rPr b="0" i="1" lang="de-DE" sz="1800" spc="-1" strike="noStrike">
                          <a:solidFill>
                            <a:srgbClr val="000000"/>
                          </a:solidFill>
                          <a:latin typeface="Calibri"/>
                        </a:rPr>
                        <a:t>i</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t">
                      <a:noAutofit/>
                    </a:bodyPr>
                    <a:p>
                      <a:pPr marL="285840" indent="-285840">
                        <a:lnSpc>
                          <a:spcPct val="100000"/>
                        </a:lnSpc>
                        <a:buClr>
                          <a:srgbClr val="000000"/>
                        </a:buClr>
                        <a:buFont typeface="Arial"/>
                        <a:buChar char="•"/>
                      </a:pPr>
                      <a:r>
                        <a:rPr b="0" lang="de-DE" sz="1800" spc="-1" strike="noStrike">
                          <a:solidFill>
                            <a:srgbClr val="000000"/>
                          </a:solidFill>
                          <a:latin typeface="Calibri"/>
                        </a:rPr>
                        <a:t>verbinden </a:t>
                      </a:r>
                      <a:r>
                        <a:rPr b="1" lang="de-DE" sz="1800" spc="-1" strike="noStrike">
                          <a:solidFill>
                            <a:srgbClr val="000000"/>
                          </a:solidFill>
                          <a:latin typeface="Calibri"/>
                        </a:rPr>
                        <a:t>stationäre Leistungen </a:t>
                      </a:r>
                      <a:r>
                        <a:rPr b="0" lang="de-DE" sz="1800" spc="-1" strike="noStrike">
                          <a:solidFill>
                            <a:srgbClr val="000000"/>
                          </a:solidFill>
                          <a:latin typeface="Calibri"/>
                        </a:rPr>
                        <a:t>der interdisziplinären Grundversorgung wohnortnah sowohl mit </a:t>
                      </a:r>
                      <a:r>
                        <a:rPr b="1" lang="de-DE" sz="1800" spc="-1" strike="noStrike">
                          <a:solidFill>
                            <a:srgbClr val="000000"/>
                          </a:solidFill>
                          <a:latin typeface="Calibri"/>
                        </a:rPr>
                        <a:t>ambulanten fachärztlichen Leistungen </a:t>
                      </a:r>
                      <a:r>
                        <a:rPr b="0" lang="de-DE" sz="1800" spc="-1" strike="noStrike">
                          <a:solidFill>
                            <a:srgbClr val="000000"/>
                          </a:solidFill>
                          <a:latin typeface="Calibri"/>
                        </a:rPr>
                        <a:t>als auch mit </a:t>
                      </a:r>
                      <a:r>
                        <a:rPr b="1" lang="de-DE" sz="1800" spc="-1" strike="noStrike">
                          <a:solidFill>
                            <a:srgbClr val="000000"/>
                          </a:solidFill>
                          <a:latin typeface="Calibri"/>
                        </a:rPr>
                        <a:t>medizinisch-pflegerischen</a:t>
                      </a:r>
                      <a:r>
                        <a:rPr b="0" lang="de-DE" sz="1800" spc="-1" strike="noStrike">
                          <a:solidFill>
                            <a:srgbClr val="000000"/>
                          </a:solidFill>
                          <a:latin typeface="Calibri"/>
                        </a:rPr>
                        <a:t> </a:t>
                      </a:r>
                      <a:r>
                        <a:rPr b="1" lang="de-DE" sz="1800" spc="-1" strike="noStrike">
                          <a:solidFill>
                            <a:srgbClr val="000000"/>
                          </a:solidFill>
                          <a:latin typeface="Calibri"/>
                        </a:rPr>
                        <a:t>Leistungen</a:t>
                      </a:r>
                      <a:r>
                        <a:rPr b="0" lang="de-DE" sz="1800" spc="-1" strike="noStrike">
                          <a:solidFill>
                            <a:srgbClr val="000000"/>
                          </a:solidFill>
                          <a:latin typeface="Calibri"/>
                        </a:rPr>
                        <a:t> </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enge Zusammenarbeit mit anderen weiteren Leistungserbringern im Bereich der gesundheitlichen Versorgung</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Im Verbund mit anderen Kliniken sollen sie eine zentrale Rolle in der Weiterbildung von Ärztinnen und Ärzten sowie Pflegepersonal übernehmen</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weitgehende Entbürokratisierung der Versorgung in dieser Stufe</a:t>
                      </a:r>
                      <a:endParaRPr b="0" lang="de-DE" sz="1800" spc="-1" strike="noStrike">
                        <a:latin typeface="Arial"/>
                      </a:endParaRPr>
                    </a:p>
                    <a:p>
                      <a:pPr marL="285840" indent="-285840">
                        <a:lnSpc>
                          <a:spcPct val="100000"/>
                        </a:lnSpc>
                        <a:buClr>
                          <a:srgbClr val="000000"/>
                        </a:buClr>
                        <a:buFont typeface="Arial"/>
                        <a:buChar char="•"/>
                      </a:pPr>
                      <a:r>
                        <a:rPr b="0" lang="de-DE" sz="1800" spc="-1" strike="noStrike">
                          <a:solidFill>
                            <a:srgbClr val="000000"/>
                          </a:solidFill>
                          <a:latin typeface="Calibri"/>
                        </a:rPr>
                        <a:t>Medizinisch stehen Level Ii-Krankenhäuser weiterhin unter ständiger ärztlicher Leitung; seitens der pflegerischen Leitung besteht keinerlei fachliche Weisungsbefugnis gegenüber dem ärztlichen Personal.</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622440">
                <a:tc>
                  <a:txBody>
                    <a:bodyPr anchor="t">
                      <a:noAutofit/>
                    </a:bodyPr>
                    <a:p>
                      <a:pPr>
                        <a:lnSpc>
                          <a:spcPct val="100000"/>
                        </a:lnSpc>
                        <a:buNone/>
                      </a:pPr>
                      <a:r>
                        <a:rPr b="0" lang="de-DE" sz="1800" spc="-1" strike="noStrike">
                          <a:solidFill>
                            <a:srgbClr val="000000"/>
                          </a:solidFill>
                          <a:latin typeface="Calibri"/>
                        </a:rPr>
                        <a:t>Level II</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t">
                      <a:noAutofit/>
                    </a:bodyPr>
                    <a:p>
                      <a:pPr>
                        <a:lnSpc>
                          <a:spcPct val="100000"/>
                        </a:lnSpc>
                        <a:buNone/>
                      </a:pPr>
                      <a:r>
                        <a:rPr b="0" lang="de-DE" sz="1800" spc="-1" strike="noStrike">
                          <a:solidFill>
                            <a:srgbClr val="000000"/>
                          </a:solidFill>
                          <a:latin typeface="Calibri"/>
                        </a:rPr>
                        <a:t>bilden durch die Kombination bestimmter Leistungsgruppen das fachlich umfassende Rückgrat der allgemeinen Versorgung und der Notfallversorgung</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22440">
                <a:tc>
                  <a:txBody>
                    <a:bodyPr anchor="t">
                      <a:noAutofit/>
                    </a:bodyPr>
                    <a:p>
                      <a:pPr>
                        <a:lnSpc>
                          <a:spcPct val="100000"/>
                        </a:lnSpc>
                        <a:buNone/>
                      </a:pPr>
                      <a:r>
                        <a:rPr b="0" lang="de-DE" sz="1800" spc="-1" strike="noStrike">
                          <a:solidFill>
                            <a:srgbClr val="000000"/>
                          </a:solidFill>
                          <a:latin typeface="Calibri"/>
                        </a:rPr>
                        <a:t>Level III</a:t>
                      </a:r>
                      <a:endParaRPr b="0" lang="de-DE" sz="1800" spc="-1" strike="noStrike">
                        <a:latin typeface="Arial"/>
                      </a:endParaRPr>
                    </a:p>
                    <a:p>
                      <a:pPr>
                        <a:lnSpc>
                          <a:spcPct val="100000"/>
                        </a:lnSpc>
                        <a:buNone/>
                      </a:pPr>
                      <a:r>
                        <a:rPr b="0" lang="de-DE" sz="1800" spc="-1" strike="noStrike">
                          <a:solidFill>
                            <a:srgbClr val="000000"/>
                          </a:solidFill>
                          <a:latin typeface="Calibri"/>
                        </a:rPr>
                        <a:t>Level III</a:t>
                      </a:r>
                      <a:r>
                        <a:rPr b="0" i="1" lang="de-DE" sz="1800" spc="-1" strike="noStrike">
                          <a:solidFill>
                            <a:srgbClr val="000000"/>
                          </a:solidFill>
                          <a:latin typeface="Calibri"/>
                        </a:rPr>
                        <a:t>U</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t">
                      <a:noAutofit/>
                    </a:bodyPr>
                    <a:p>
                      <a:pPr>
                        <a:lnSpc>
                          <a:spcPct val="100000"/>
                        </a:lnSpc>
                        <a:buNone/>
                      </a:pPr>
                      <a:r>
                        <a:rPr b="0" lang="de-DE" sz="1800" spc="-1" strike="noStrike">
                          <a:solidFill>
                            <a:srgbClr val="000000"/>
                          </a:solidFill>
                          <a:latin typeface="Calibri"/>
                        </a:rPr>
                        <a:t>bieten das breiteste und tiefste Spektrum für komplexe Versorgungsnotwendigkeiten und können spezifische Koordinationsaufgaben übernehmen.</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153080">
                <a:tc>
                  <a:txBody>
                    <a:bodyPr anchor="t">
                      <a:noAutofit/>
                    </a:bodyPr>
                    <a:p>
                      <a:pPr>
                        <a:lnSpc>
                          <a:spcPct val="100000"/>
                        </a:lnSpc>
                        <a:buNone/>
                      </a:pPr>
                      <a:r>
                        <a:rPr b="0" lang="de-DE" sz="1800" spc="-1" strike="noStrike">
                          <a:solidFill>
                            <a:srgbClr val="000000"/>
                          </a:solidFill>
                          <a:latin typeface="Calibri"/>
                        </a:rPr>
                        <a:t>Level F</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t">
                      <a:noAutofit/>
                    </a:bodyPr>
                    <a:p>
                      <a:pPr>
                        <a:lnSpc>
                          <a:spcPct val="100000"/>
                        </a:lnSpc>
                        <a:buNone/>
                      </a:pPr>
                      <a:r>
                        <a:rPr b="0" lang="de-DE" sz="1800" spc="-1" strike="noStrike">
                          <a:solidFill>
                            <a:srgbClr val="000000"/>
                          </a:solidFill>
                          <a:latin typeface="Calibri"/>
                        </a:rPr>
                        <a:t>Fachkliniken sind in den Landeskrankenhausplänen ausgewiesene Krankenhäuser, die sich auf die Behandlung einer bestimmten Erkrankung oder Krankheitsgruppe spezialisiert haben und die in relevantem Umfang zur Behandlung in ihrem Spezialisierungsbereich beitragen</a:t>
                      </a:r>
                      <a:endParaRPr b="0" lang="de-D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
        <p:nvSpPr>
          <p:cNvPr id="196" name="Textfeld 3"/>
          <p:cNvSpPr/>
          <p:nvPr/>
        </p:nvSpPr>
        <p:spPr>
          <a:xfrm>
            <a:off x="1801440" y="92520"/>
            <a:ext cx="858888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Aussagen über Rolle der Krankenhauslevel im Eckpunktepapier</a:t>
            </a:r>
            <a:endParaRPr b="0" lang="de-DE" sz="2400" spc="-1" strike="noStrike">
              <a:latin typeface="Arial"/>
            </a:endParaRPr>
          </a:p>
        </p:txBody>
      </p:sp>
      <p:pic>
        <p:nvPicPr>
          <p:cNvPr id="197" name="Grafik 1"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feld 1"/>
          <p:cNvSpPr/>
          <p:nvPr/>
        </p:nvSpPr>
        <p:spPr>
          <a:xfrm>
            <a:off x="2834640" y="315000"/>
            <a:ext cx="652248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de-DE" sz="2400" spc="-1" strike="noStrike">
                <a:solidFill>
                  <a:srgbClr val="000000"/>
                </a:solidFill>
                <a:latin typeface="Calibri"/>
              </a:rPr>
              <a:t>Leistungsumfang der Level I</a:t>
            </a:r>
            <a:r>
              <a:rPr b="1" i="1" lang="de-DE" sz="2400" spc="-1" strike="noStrike">
                <a:solidFill>
                  <a:srgbClr val="000000"/>
                </a:solidFill>
                <a:latin typeface="Calibri"/>
              </a:rPr>
              <a:t>i - </a:t>
            </a:r>
            <a:r>
              <a:rPr b="1" lang="de-DE" sz="2400" spc="-1" strike="noStrike">
                <a:solidFill>
                  <a:srgbClr val="000000"/>
                </a:solidFill>
                <a:latin typeface="Calibri"/>
              </a:rPr>
              <a:t>Krankenhäuser</a:t>
            </a:r>
            <a:endParaRPr b="0" lang="de-DE" sz="2400" spc="-1" strike="noStrike">
              <a:latin typeface="Arial"/>
            </a:endParaRPr>
          </a:p>
        </p:txBody>
      </p:sp>
      <p:sp>
        <p:nvSpPr>
          <p:cNvPr id="199" name="Textfeld 2"/>
          <p:cNvSpPr/>
          <p:nvPr/>
        </p:nvSpPr>
        <p:spPr>
          <a:xfrm>
            <a:off x="1239480" y="1432440"/>
            <a:ext cx="9712440" cy="37486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de-DE" sz="2000" spc="-1" strike="noStrike">
                <a:solidFill>
                  <a:srgbClr val="000000"/>
                </a:solidFill>
                <a:latin typeface="Calibri"/>
              </a:rPr>
              <a:t>nehmen nicht an der Notfallversorgung im Sinne des G-BA Notfallstufenkonzepts teil und werden damit grundsätzlich nicht vom Rettungsdienst angefahren</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allgemeinen stationären Behandlung (mindestens Innere Medizin, Chirurgie oder Allgemeinmedizin) </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ambulante Leistungen aufgrund einer vertragsärztlichen Ermächtigung, </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Leistungen des AOP-Katalogs nach § 115b SGB V, </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Leistungen nach 115f SGB V (Hybrid-DRGs), </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belegärztliche Leistungen</a:t>
            </a:r>
            <a:endParaRPr b="0" lang="de-DE" sz="2000" spc="-1" strike="noStrike">
              <a:latin typeface="Arial"/>
            </a:endParaRPr>
          </a:p>
          <a:p>
            <a:pPr marL="285840" indent="-285840">
              <a:lnSpc>
                <a:spcPct val="100000"/>
              </a:lnSpc>
              <a:buClr>
                <a:srgbClr val="000000"/>
              </a:buClr>
              <a:buFont typeface="Arial"/>
              <a:buChar char="•"/>
            </a:pPr>
            <a:r>
              <a:rPr b="0" lang="de-DE" sz="2000" spc="-1" strike="noStrike">
                <a:solidFill>
                  <a:srgbClr val="000000"/>
                </a:solidFill>
                <a:latin typeface="Calibri"/>
              </a:rPr>
              <a:t>Leistungen der Pflege nach SGB V oder SGB XI (mit Ausnahme der stationären Langzeitpflege), insbesondere Übergangspflege nach § 39e SGB V und Kurzzeitpflege</a:t>
            </a:r>
            <a:endParaRPr b="0" lang="de-DE" sz="2000" spc="-1" strike="noStrike">
              <a:latin typeface="Arial"/>
            </a:endParaRPr>
          </a:p>
        </p:txBody>
      </p:sp>
      <p:sp>
        <p:nvSpPr>
          <p:cNvPr id="200" name="Textfeld 3"/>
          <p:cNvSpPr/>
          <p:nvPr/>
        </p:nvSpPr>
        <p:spPr>
          <a:xfrm>
            <a:off x="873720" y="5374800"/>
            <a:ext cx="10443960" cy="638280"/>
          </a:xfrm>
          <a:prstGeom prst="rect">
            <a:avLst/>
          </a:prstGeom>
          <a:solidFill>
            <a:srgbClr val="ffff00"/>
          </a:solidFill>
          <a:ln w="0">
            <a:noFill/>
          </a:ln>
        </p:spPr>
        <p:style>
          <a:lnRef idx="0"/>
          <a:fillRef idx="0"/>
          <a:effectRef idx="0"/>
          <a:fontRef idx="minor"/>
        </p:style>
        <p:txBody>
          <a:bodyPr lIns="90000" rIns="90000" tIns="45000" bIns="45000" anchor="t">
            <a:spAutoFit/>
          </a:bodyPr>
          <a:p>
            <a:pPr>
              <a:lnSpc>
                <a:spcPct val="100000"/>
              </a:lnSpc>
              <a:buNone/>
            </a:pPr>
            <a:r>
              <a:rPr b="1" lang="de-DE" sz="1800" spc="-1" strike="noStrike">
                <a:solidFill>
                  <a:srgbClr val="000000"/>
                </a:solidFill>
                <a:latin typeface="Calibri"/>
              </a:rPr>
              <a:t>Leistungen der für die anderen Krankenhauslevel geltenden Leistungsgruppen dürfen nicht erbracht werden.</a:t>
            </a:r>
            <a:endParaRPr b="0" lang="de-DE" sz="1800" spc="-1" strike="noStrike">
              <a:latin typeface="Arial"/>
            </a:endParaRPr>
          </a:p>
        </p:txBody>
      </p:sp>
      <p:pic>
        <p:nvPicPr>
          <p:cNvPr id="201" name="Grafik 4" descr=""/>
          <p:cNvPicPr/>
          <p:nvPr/>
        </p:nvPicPr>
        <p:blipFill>
          <a:blip r:embed="rId1"/>
          <a:srcRect l="0" t="0" r="15729" b="0"/>
          <a:stretch/>
        </p:blipFill>
        <p:spPr>
          <a:xfrm>
            <a:off x="10627200" y="5814720"/>
            <a:ext cx="1564200" cy="1042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LibreOffice/7.3.7.2$Linux_X86_64 LibreOffice_project/30$Build-2</Application>
  <AppVersion>15.0000</AppVersion>
  <Words>1914</Words>
  <Paragraphs>194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2023-06-02T15:56:56Z</dcterms:created>
  <dc:creator>Arndt Dohmen</dc:creator>
  <dc:description/>
  <dc:language>de-DE</dc:language>
  <cp:lastModifiedBy>Arndt Dohmen</cp:lastModifiedBy>
  <dcterms:modified xsi:type="dcterms:W3CDTF">2023-06-03T19:50:42Z</dcterms:modified>
  <cp:revision>33</cp:revision>
  <dc:subject/>
  <dc:title>Die „revolutionäre“ Krankenhausreform der Ampel Welche Probleme werden gelöst, welche bleiben?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Breitbild</vt:lpwstr>
  </property>
  <property fmtid="{D5CDD505-2E9C-101B-9397-08002B2CF9AE}" pid="4" name="Slides">
    <vt:i4>22</vt:i4>
  </property>
</Properties>
</file>