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6.xml" ContentType="application/vnd.openxmlformats-officedocument.presentationml.notes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23.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55.xml" ContentType="application/vnd.openxmlformats-officedocument.presentationml.notesSlide+xml"/>
  <Override PartName="/ppt/notesSlides/notesSlide17.xml" ContentType="application/vnd.openxmlformats-officedocument.presentationml.notesSlide+xml"/>
  <Override PartName="/ppt/notesSlides/notesSlide8.xml" ContentType="application/vnd.openxmlformats-officedocument.presentationml.notesSlide+xml"/>
  <Override PartName="/ppt/notesSlides/notesSlide54.xml" ContentType="application/vnd.openxmlformats-officedocument.presentationml.notesSlide+xml"/>
  <Override PartName="/ppt/notesSlides/notesSlide78.xml" ContentType="application/vnd.openxmlformats-officedocument.presentationml.notesSlide+xml"/>
  <Override PartName="/ppt/notesSlides/notesSlide16.xml" ContentType="application/vnd.openxmlformats-officedocument.presentationml.notesSlide+xml"/>
  <Override PartName="/ppt/notesSlides/notesSlide77.xml" ContentType="application/vnd.openxmlformats-officedocument.presentationml.notesSlide+xml"/>
  <Override PartName="/ppt/notesSlides/notesSlide15.xml" ContentType="application/vnd.openxmlformats-officedocument.presentationml.notesSlide+xml"/>
  <Override PartName="/ppt/notesSlides/_rels/notesSlide22.xml.rels" ContentType="application/vnd.openxmlformats-package.relationships+xml"/>
  <Override PartName="/ppt/notesSlides/_rels/notesSlide10.xml.rels" ContentType="application/vnd.openxmlformats-package.relationships+xml"/>
  <Override PartName="/ppt/notesSlides/_rels/notesSlide71.xml.rels" ContentType="application/vnd.openxmlformats-package.relationships+xml"/>
  <Override PartName="/ppt/notesSlides/_rels/notesSlide8.xml.rels" ContentType="application/vnd.openxmlformats-package.relationships+xml"/>
  <Override PartName="/ppt/notesSlides/_rels/notesSlide17.xml.rels" ContentType="application/vnd.openxmlformats-package.relationships+xml"/>
  <Override PartName="/ppt/notesSlides/_rels/notesSlide69.xml.rels" ContentType="application/vnd.openxmlformats-package.relationships+xml"/>
  <Override PartName="/ppt/notesSlides/_rels/notesSlide70.xml.rels" ContentType="application/vnd.openxmlformats-package.relationships+xml"/>
  <Override PartName="/ppt/notesSlides/_rels/notesSlide54.xml.rels" ContentType="application/vnd.openxmlformats-package.relationships+xml"/>
  <Override PartName="/ppt/notesSlides/_rels/notesSlide50.xml.rels" ContentType="application/vnd.openxmlformats-package.relationships+xml"/>
  <Override PartName="/ppt/notesSlides/_rels/notesSlide34.xml.rels" ContentType="application/vnd.openxmlformats-package.relationships+xml"/>
  <Override PartName="/ppt/notesSlides/_rels/notesSlide41.xml.rels" ContentType="application/vnd.openxmlformats-package.relationships+xml"/>
  <Override PartName="/ppt/notesSlides/_rels/notesSlide74.xml.rels" ContentType="application/vnd.openxmlformats-package.relationships+xml"/>
  <Override PartName="/ppt/notesSlides/_rels/notesSlide67.xml.rels" ContentType="application/vnd.openxmlformats-package.relationships+xml"/>
  <Override PartName="/ppt/notesSlides/_rels/notesSlide68.xml.rels" ContentType="application/vnd.openxmlformats-package.relationships+xml"/>
  <Override PartName="/ppt/notesSlides/_rels/notesSlide35.xml.rels" ContentType="application/vnd.openxmlformats-package.relationships+xml"/>
  <Override PartName="/ppt/notesSlides/_rels/notesSlide15.xml.rels" ContentType="application/vnd.openxmlformats-package.relationships+xml"/>
  <Override PartName="/ppt/notesSlides/_rels/notesSlide23.xml.rels" ContentType="application/vnd.openxmlformats-package.relationships+xml"/>
  <Override PartName="/ppt/notesSlides/_rels/notesSlide16.xml.rels" ContentType="application/vnd.openxmlformats-package.relationships+xml"/>
  <Override PartName="/ppt/notesSlides/_rels/notesSlide36.xml.rels" ContentType="application/vnd.openxmlformats-package.relationships+xml"/>
  <Override PartName="/ppt/notesSlides/_rels/notesSlide21.xml.rels" ContentType="application/vnd.openxmlformats-package.relationships+xml"/>
  <Override PartName="/ppt/notesSlides/_rels/notesSlide77.xml.rels" ContentType="application/vnd.openxmlformats-package.relationships+xml"/>
  <Override PartName="/ppt/notesSlides/_rels/notesSlide24.xml.rels" ContentType="application/vnd.openxmlformats-package.relationships+xml"/>
  <Override PartName="/ppt/notesSlides/_rels/notesSlide78.xml.rels" ContentType="application/vnd.openxmlformats-package.relationships+xml"/>
  <Override PartName="/ppt/notesSlides/_rels/notesSlide20.xml.rels" ContentType="application/vnd.openxmlformats-package.relationships+xml"/>
  <Override PartName="/ppt/notesSlides/_rels/notesSlide73.xml.rels" ContentType="application/vnd.openxmlformats-package.relationships+xml"/>
  <Override PartName="/ppt/notesSlides/_rels/notesSlide66.xml.rels" ContentType="application/vnd.openxmlformats-package.relationships+xml"/>
  <Override PartName="/ppt/notesSlides/_rels/notesSlide40.xml.rels" ContentType="application/vnd.openxmlformats-package.relationships+xml"/>
  <Override PartName="/ppt/notesSlides/_rels/notesSlide55.xml.rels" ContentType="application/vnd.openxmlformats-package.relationships+xml"/>
  <Override PartName="/ppt/notesSlides/notesSlide34.xml" ContentType="application/vnd.openxmlformats-officedocument.presentationml.notesSlide+xml"/>
  <Override PartName="/ppt/notesSlides/notesSlide73.xml" ContentType="application/vnd.openxmlformats-officedocument.presentationml.notesSlide+xml"/>
  <Override PartName="/ppt/notesSlides/notesSlide22.xml" ContentType="application/vnd.openxmlformats-officedocument.presentationml.notesSlide+xml"/>
  <Override PartName="/ppt/notesSlides/notesSlide70.xml" ContentType="application/vnd.openxmlformats-officedocument.presentationml.notesSlide+xml"/>
  <Override PartName="/ppt/notesSlides/notesSlide68.xml" ContentType="application/vnd.openxmlformats-officedocument.presentationml.notesSlide+xml"/>
  <Override PartName="/ppt/notesSlides/notesSlide67.xml" ContentType="application/vnd.openxmlformats-officedocument.presentationml.notesSlide+xml"/>
  <Override PartName="/ppt/notesSlides/notesSlide66.xml" ContentType="application/vnd.openxmlformats-officedocument.presentationml.notesSlide+xml"/>
  <Override PartName="/ppt/notesSlides/notesSlide41.xml" ContentType="application/vnd.openxmlformats-officedocument.presentationml.notesSlide+xml"/>
  <Override PartName="/ppt/notesSlides/notesSlide74.xml" ContentType="application/vnd.openxmlformats-officedocument.presentationml.notesSlide+xml"/>
  <Override PartName="/ppt/notesSlides/notesSlide50.xml" ContentType="application/vnd.openxmlformats-officedocument.presentationml.notesSlide+xml"/>
  <Override PartName="/ppt/notesSlides/notesSlide40.xml" ContentType="application/vnd.openxmlformats-officedocument.presentationml.notesSlide+xml"/>
  <Override PartName="/ppt/notesSlides/notesSlide10.xml" ContentType="application/vnd.openxmlformats-officedocument.presentationml.notesSlide+xml"/>
  <Override PartName="/ppt/notesSlides/notesSlide71.xml" ContentType="application/vnd.openxmlformats-officedocument.presentationml.notesSlide+xml"/>
  <Override PartName="/ppt/notesSlides/notesSlide69.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png" ContentType="image/png"/>
  <Override PartName="/ppt/media/image2.png" ContentType="image/png"/>
  <Override PartName="/ppt/media/image3.wmf" ContentType="image/x-wmf"/>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56.xml" ContentType="application/vnd.openxmlformats-officedocument.presentationml.slide+xml"/>
  <Override PartName="/ppt/slides/slide55.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_rels/slide41.xml.rels" ContentType="application/vnd.openxmlformats-package.relationships+xml"/>
  <Override PartName="/ppt/slides/_rels/slide6.xml.rels" ContentType="application/vnd.openxmlformats-package.relationships+xml"/>
  <Override PartName="/ppt/slides/_rels/slide18.xml.rels" ContentType="application/vnd.openxmlformats-package.relationships+xml"/>
  <Override PartName="/ppt/slides/_rels/slide22.xml.rels" ContentType="application/vnd.openxmlformats-package.relationships+xml"/>
  <Override PartName="/ppt/slides/_rels/slide42.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5.xml.rels" ContentType="application/vnd.openxmlformats-package.relationships+xml"/>
  <Override PartName="/ppt/slides/_rels/slide32.xml.rels" ContentType="application/vnd.openxmlformats-package.relationships+xml"/>
  <Override PartName="/ppt/slides/_rels/slide57.xml.rels" ContentType="application/vnd.openxmlformats-package.relationships+xml"/>
  <Override PartName="/ppt/slides/_rels/slide61.xml.rels" ContentType="application/vnd.openxmlformats-package.relationships+xml"/>
  <Override PartName="/ppt/slides/_rels/slide20.xml.rels" ContentType="application/vnd.openxmlformats-package.relationships+xml"/>
  <Override PartName="/ppt/slides/_rels/slide16.xml.rels" ContentType="application/vnd.openxmlformats-package.relationships+xml"/>
  <Override PartName="/ppt/slides/_rels/slide19.xml.rels" ContentType="application/vnd.openxmlformats-package.relationships+xml"/>
  <Override PartName="/ppt/slides/_rels/slide23.xml.rels" ContentType="application/vnd.openxmlformats-package.relationships+xml"/>
  <Override PartName="/ppt/slides/_rels/slide15.xml.rels" ContentType="application/vnd.openxmlformats-package.relationships+xml"/>
  <Override PartName="/ppt/slides/_rels/slide24.xml.rels" ContentType="application/vnd.openxmlformats-package.relationships+xml"/>
  <Override PartName="/ppt/slides/_rels/slide10.xml.rels" ContentType="application/vnd.openxmlformats-package.relationships+xml"/>
  <Override PartName="/ppt/slides/_rels/slide59.xml.rels" ContentType="application/vnd.openxmlformats-package.relationships+xml"/>
  <Override PartName="/ppt/slides/_rels/slide25.xml.rels" ContentType="application/vnd.openxmlformats-package.relationships+xml"/>
  <Override PartName="/ppt/slides/_rels/slide83.xml.rels" ContentType="application/vnd.openxmlformats-package.relationships+xml"/>
  <Override PartName="/ppt/slides/_rels/slide79.xml.rels" ContentType="application/vnd.openxmlformats-package.relationships+xml"/>
  <Override PartName="/ppt/slides/_rels/slide30.xml.rels" ContentType="application/vnd.openxmlformats-package.relationships+xml"/>
  <Override PartName="/ppt/slides/_rels/slide90.xml.rels" ContentType="application/vnd.openxmlformats-package.relationships+xml"/>
  <Override PartName="/ppt/slides/_rels/slide17.xml.rels" ContentType="application/vnd.openxmlformats-package.relationships+xml"/>
  <Override PartName="/ppt/slides/_rels/slide21.xml.rels" ContentType="application/vnd.openxmlformats-package.relationships+xml"/>
  <Override PartName="/ppt/slides/_rels/slide26.xml.rels" ContentType="application/vnd.openxmlformats-package.relationships+xml"/>
  <Override PartName="/ppt/slides/_rels/slide86.xml.rels" ContentType="application/vnd.openxmlformats-package.relationships+xml"/>
  <Override PartName="/ppt/slides/_rels/slide2.xml.rels" ContentType="application/vnd.openxmlformats-package.relationships+xml"/>
  <Override PartName="/ppt/slides/_rels/slide71.xml.rels" ContentType="application/vnd.openxmlformats-package.relationships+xml"/>
  <Override PartName="/ppt/slides/_rels/slide67.xml.rels" ContentType="application/vnd.openxmlformats-package.relationships+xml"/>
  <Override PartName="/ppt/slides/_rels/slide77.xml.rels" ContentType="application/vnd.openxmlformats-package.relationships+xml"/>
  <Override PartName="/ppt/slides/_rels/slide8.xml.rels" ContentType="application/vnd.openxmlformats-package.relationships+xml"/>
  <Override PartName="/ppt/slides/_rels/slide43.xml.rels" ContentType="application/vnd.openxmlformats-package.relationships+xml"/>
  <Override PartName="/ppt/slides/_rels/slide27.xml.rels" ContentType="application/vnd.openxmlformats-package.relationships+xml"/>
  <Override PartName="/ppt/slides/_rels/slide36.xml.rels" ContentType="application/vnd.openxmlformats-package.relationships+xml"/>
  <Override PartName="/ppt/slides/_rels/slide39.xml.rels" ContentType="application/vnd.openxmlformats-package.relationships+xml"/>
  <Override PartName="/ppt/slides/_rels/slide11.xml.rels" ContentType="application/vnd.openxmlformats-package.relationships+xml"/>
  <Override PartName="/ppt/slides/_rels/slide48.xml.rels" ContentType="application/vnd.openxmlformats-package.relationships+xml"/>
  <Override PartName="/ppt/slides/_rels/slide55.xml.rels" ContentType="application/vnd.openxmlformats-package.relationships+xml"/>
  <Override PartName="/ppt/slides/_rels/slide64.xml.rels" ContentType="application/vnd.openxmlformats-package.relationships+xml"/>
  <Override PartName="/ppt/slides/_rels/slide5.xml.rels" ContentType="application/vnd.openxmlformats-package.relationships+xml"/>
  <Override PartName="/ppt/slides/_rels/slide40.xml.rels" ContentType="application/vnd.openxmlformats-package.relationships+xml"/>
  <Override PartName="/ppt/slides/_rels/slide9.xml.rels" ContentType="application/vnd.openxmlformats-package.relationships+xml"/>
  <Override PartName="/ppt/slides/_rels/slide44.xml.rels" ContentType="application/vnd.openxmlformats-package.relationships+xml"/>
  <Override PartName="/ppt/slides/_rels/slide37.xml.rels" ContentType="application/vnd.openxmlformats-package.relationships+xml"/>
  <Override PartName="/ppt/slides/_rels/slide28.xml.rels" ContentType="application/vnd.openxmlformats-package.relationships+xml"/>
  <Override PartName="/ppt/slides/_rels/slide81.xml.rels" ContentType="application/vnd.openxmlformats-package.relationships+xml"/>
  <Override PartName="/ppt/slides/_rels/slide65.xml.rels" ContentType="application/vnd.openxmlformats-package.relationships+xml"/>
  <Override PartName="/ppt/slides/_rels/slide74.xml.rels" ContentType="application/vnd.openxmlformats-package.relationships+xml"/>
  <Override PartName="/ppt/slides/_rels/slide58.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54.xml.rels" ContentType="application/vnd.openxmlformats-package.relationships+xml"/>
  <Override PartName="/ppt/slides/_rels/slide4.xml.rels" ContentType="application/vnd.openxmlformats-package.relationships+xml"/>
  <Override PartName="/ppt/slides/_rels/slide63.xml.rels" ContentType="application/vnd.openxmlformats-package.relationships+xml"/>
  <Override PartName="/ppt/slides/_rels/slide70.xml.rels" ContentType="application/vnd.openxmlformats-package.relationships+xml"/>
  <Override PartName="/ppt/slides/_rels/slide47.xml.rels" ContentType="application/vnd.openxmlformats-package.relationships+xml"/>
  <Override PartName="/ppt/slides/_rels/slide35.xml.rels" ContentType="application/vnd.openxmlformats-package.relationships+xml"/>
  <Override PartName="/ppt/slides/_rels/slide51.xml.rels" ContentType="application/vnd.openxmlformats-package.relationships+xml"/>
  <Override PartName="/ppt/slides/_rels/slide53.xml.rels" ContentType="application/vnd.openxmlformats-package.relationships+xml"/>
  <Override PartName="/ppt/slides/_rels/slide46.xml.rels" ContentType="application/vnd.openxmlformats-package.relationships+xml"/>
  <Override PartName="/ppt/slides/_rels/slide62.xml.rels" ContentType="application/vnd.openxmlformats-package.relationships+xml"/>
  <Override PartName="/ppt/slides/_rels/slide49.xml.rels" ContentType="application/vnd.openxmlformats-package.relationships+xml"/>
  <Override PartName="/ppt/slides/_rels/slide34.xml.rels" ContentType="application/vnd.openxmlformats-package.relationships+xml"/>
  <Override PartName="/ppt/slides/_rels/slide50.xml.rels" ContentType="application/vnd.openxmlformats-package.relationships+xml"/>
  <Override PartName="/ppt/slides/_rels/slide52.xml.rels" ContentType="application/vnd.openxmlformats-package.relationships+xml"/>
  <Override PartName="/ppt/slides/_rels/slide76.xml.rels" ContentType="application/vnd.openxmlformats-package.relationships+xml"/>
  <Override PartName="/ppt/slides/_rels/slide31.xml.rels" ContentType="application/vnd.openxmlformats-package.relationships+xml"/>
  <Override PartName="/ppt/slides/_rels/slide84.xml.rels" ContentType="application/vnd.openxmlformats-package.relationships+xml"/>
  <Override PartName="/ppt/slides/_rels/slide91.xml.rels" ContentType="application/vnd.openxmlformats-package.relationships+xml"/>
  <Override PartName="/ppt/slides/_rels/slide45.xml.rels" ContentType="application/vnd.openxmlformats-package.relationships+xml"/>
  <Override PartName="/ppt/slides/_rels/slide38.xml.rels" ContentType="application/vnd.openxmlformats-package.relationships+xml"/>
  <Override PartName="/ppt/slides/_rels/slide33.xml.rels" ContentType="application/vnd.openxmlformats-package.relationships+xml"/>
  <Override PartName="/ppt/slides/_rels/slide29.xml.rels" ContentType="application/vnd.openxmlformats-package.relationships+xml"/>
  <Override PartName="/ppt/slides/_rels/slide89.xml.rels" ContentType="application/vnd.openxmlformats-package.relationships+xml"/>
  <Override PartName="/ppt/slides/_rels/slide14.xml.rels" ContentType="application/vnd.openxmlformats-package.relationships+xml"/>
  <Override PartName="/ppt/slides/_rels/slide66.xml.rels" ContentType="application/vnd.openxmlformats-package.relationships+xml"/>
  <Override PartName="/ppt/slides/_rels/slide56.xml.rels" ContentType="application/vnd.openxmlformats-package.relationships+xml"/>
  <Override PartName="/ppt/slides/_rels/slide60.xml.rels" ContentType="application/vnd.openxmlformats-package.relationships+xml"/>
  <Override PartName="/ppt/slides/_rels/slide75.xml.rels" ContentType="application/vnd.openxmlformats-package.relationships+xml"/>
  <Override PartName="/ppt/slides/_rels/slide82.xml.rels" ContentType="application/vnd.openxmlformats-package.relationships+xml"/>
  <Override PartName="/ppt/slides/_rels/slide88.xml.rels" ContentType="application/vnd.openxmlformats-package.relationships+xml"/>
  <Override PartName="/ppt/slides/_rels/slide69.xml.rels" ContentType="application/vnd.openxmlformats-package.relationships+xml"/>
  <Override PartName="/ppt/slides/_rels/slide73.xml.rels" ContentType="application/vnd.openxmlformats-package.relationships+xml"/>
  <Override PartName="/ppt/slides/_rels/slide80.xml.rels" ContentType="application/vnd.openxmlformats-package.relationships+xml"/>
  <Override PartName="/ppt/slides/_rels/slide78.xml.rels" ContentType="application/vnd.openxmlformats-package.relationships+xml"/>
  <Override PartName="/ppt/slides/_rels/slide3.xml.rels" ContentType="application/vnd.openxmlformats-package.relationships+xml"/>
  <Override PartName="/ppt/slides/_rels/slide87.xml.rels" ContentType="application/vnd.openxmlformats-package.relationships+xml"/>
  <Override PartName="/ppt/slides/_rels/slide68.xml.rels" ContentType="application/vnd.openxmlformats-package.relationships+xml"/>
  <Override PartName="/ppt/slides/_rels/slide72.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49.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4.xml" ContentType="application/vnd.openxmlformats-officedocument.presentationml.slide+xml"/>
  <Override PartName="/ppt/slides/slide9.xml" ContentType="application/vnd.openxmlformats-officedocument.presentationml.slide+xml"/>
  <Override PartName="/ppt/slides/slide16.xml" ContentType="application/vnd.openxmlformats-officedocument.presentationml.slide+xml"/>
  <Override PartName="/ppt/slides/slide81.xml" ContentType="application/vnd.openxmlformats-officedocument.presentationml.slide+xml"/>
  <Override PartName="/ppt/slides/slide4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43.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27.xml" ContentType="application/vnd.openxmlformats-officedocument.presentationml.slide+xml"/>
  <Override PartName="/ppt/slides/slide64.xml" ContentType="application/vnd.openxmlformats-officedocument.presentationml.slide+xml"/>
  <Override PartName="/ppt/slides/slide28.xml" ContentType="application/vnd.openxmlformats-officedocument.presentationml.slide+xml"/>
  <Override PartName="/ppt/slides/slide70.xml" ContentType="application/vnd.openxmlformats-officedocument.presentationml.slide+xml"/>
  <Override PartName="/ppt/slides/slide65.xml" ContentType="application/vnd.openxmlformats-officedocument.presentationml.slide+xml"/>
  <Override PartName="/ppt/slides/slide29.xml" ContentType="application/vnd.openxmlformats-officedocument.presentationml.slide+xml"/>
  <Override PartName="/ppt/slides/slide71.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89.xml" ContentType="application/vnd.openxmlformats-officedocument.presentationml.slide+xml"/>
  <Override PartName="/ppt/slides/slide77.xml" ContentType="application/vnd.openxmlformats-officedocument.presentationml.slide+xml"/>
  <Override PartName="/ppt/slides/slide40.xml" ContentType="application/vnd.openxmlformats-officedocument.presentationml.slide+xml"/>
  <Override PartName="/ppt/slides/slide88.xml" ContentType="application/vnd.openxmlformats-officedocument.presentationml.slide+xml"/>
  <Override PartName="/ppt/slides/slide76.xml" ContentType="application/vnd.openxmlformats-officedocument.presentationml.slide+xml"/>
  <Override PartName="/ppt/slides/slide8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74.xml" ContentType="application/vnd.openxmlformats-officedocument.presentationml.slide+xml"/>
  <Override PartName="/ppt/slides/slide2.xml" ContentType="application/vnd.openxmlformats-officedocument.presentationml.slide+xml"/>
  <Override PartName="/ppt/slides/slide85.xml" ContentType="application/vnd.openxmlformats-officedocument.presentationml.slide+xml"/>
  <Override PartName="/ppt/slides/slide73.xml" ContentType="application/vnd.openxmlformats-officedocument.presentationml.slide+xml"/>
  <Override PartName="/ppt/slides/slide1.xml" ContentType="application/vnd.openxmlformats-officedocument.presentationml.slide+xml"/>
  <Override PartName="/ppt/slides/slide79.xml" ContentType="application/vnd.openxmlformats-officedocument.presentationml.slide+xml"/>
  <Override PartName="/ppt/slides/slide42.xml" ContentType="application/vnd.openxmlformats-officedocument.presentationml.slide+xml"/>
  <Override PartName="/ppt/slides/slide78.xml" ContentType="application/vnd.openxmlformats-officedocument.presentationml.slide+xml"/>
  <Override PartName="/ppt/slides/slide41.xml" ContentType="application/vnd.openxmlformats-officedocument.presentationml.slide+xml"/>
  <Override PartName="/ppt/slides/slide72.xml" ContentType="application/vnd.openxmlformats-officedocument.presentationml.slide+xml"/>
  <Override PartName="/ppt/slides/slide91.xml" ContentType="application/vnd.openxmlformats-officedocument.presentationml.slide+xml"/>
  <Override PartName="/ppt/slides/slide26.xml" ContentType="application/vnd.openxmlformats-officedocument.presentationml.slide+xml"/>
  <Override PartName="/ppt/slides/slide90.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59.xml" ContentType="application/vnd.openxmlformats-officedocument.presentationml.slide+xml"/>
  <Override PartName="/ppt/slides/slide21.xml" ContentType="application/vnd.openxmlformats-officedocument.presentationml.slide+xml"/>
  <Override PartName="/ppt/slides/slide58.xml" ContentType="application/vnd.openxmlformats-officedocument.presentationml.slide+xml"/>
  <Override PartName="/ppt/slides/slide19.xml" ContentType="application/vnd.openxmlformats-officedocument.presentationml.slide+xml"/>
  <Override PartName="/ppt/slides/slide84.xml" ContentType="application/vnd.openxmlformats-officedocument.presentationml.slide+xml"/>
  <Override PartName="/ppt/slides/slide20.xml" ContentType="application/vnd.openxmlformats-officedocument.presentationml.slide+xml"/>
  <Override PartName="/ppt/slides/slide57.xml" ContentType="application/vnd.openxmlformats-officedocument.presentationml.slide+xml"/>
  <Override PartName="/ppt/slides/slide18.xml" ContentType="application/vnd.openxmlformats-officedocument.presentationml.slide+xml"/>
  <Override PartName="/ppt/slides/slide83.xml" ContentType="application/vnd.openxmlformats-officedocument.presentationml.slide+xml"/>
  <Override PartName="/ppt/slides/slide82.xml" ContentType="application/vnd.openxmlformats-officedocument.presentationml.slide+xml"/>
  <Override PartName="/ppt/slides/slide17.xml" ContentType="application/vnd.openxmlformats-officedocument.presentationml.slide+xml"/>
  <Override PartName="/ppt/slides/slide7.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47.xml" ContentType="application/vnd.openxmlformats-officedocument.presentationml.slide+xml"/>
  <Override PartName="/ppt/slides/slide80.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 id="337" r:id="rId86"/>
    <p:sldId id="338" r:id="rId87"/>
    <p:sldId id="339" r:id="rId88"/>
    <p:sldId id="340" r:id="rId89"/>
    <p:sldId id="341" r:id="rId90"/>
    <p:sldId id="342" r:id="rId91"/>
    <p:sldId id="343" r:id="rId92"/>
    <p:sldId id="344" r:id="rId93"/>
    <p:sldId id="345" r:id="rId94"/>
    <p:sldId id="346" r:id="rId95"/>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60" Type="http://schemas.openxmlformats.org/officeDocument/2006/relationships/slide" Target="slides/slide56.xml"/><Relationship Id="rId61" Type="http://schemas.openxmlformats.org/officeDocument/2006/relationships/slide" Target="slides/slide57.xml"/><Relationship Id="rId62" Type="http://schemas.openxmlformats.org/officeDocument/2006/relationships/slide" Target="slides/slide58.xml"/><Relationship Id="rId63" Type="http://schemas.openxmlformats.org/officeDocument/2006/relationships/slide" Target="slides/slide59.xml"/><Relationship Id="rId64" Type="http://schemas.openxmlformats.org/officeDocument/2006/relationships/slide" Target="slides/slide60.xml"/><Relationship Id="rId65" Type="http://schemas.openxmlformats.org/officeDocument/2006/relationships/slide" Target="slides/slide61.xml"/><Relationship Id="rId66" Type="http://schemas.openxmlformats.org/officeDocument/2006/relationships/slide" Target="slides/slide62.xml"/><Relationship Id="rId67" Type="http://schemas.openxmlformats.org/officeDocument/2006/relationships/slide" Target="slides/slide63.xml"/><Relationship Id="rId68" Type="http://schemas.openxmlformats.org/officeDocument/2006/relationships/slide" Target="slides/slide64.xml"/><Relationship Id="rId69" Type="http://schemas.openxmlformats.org/officeDocument/2006/relationships/slide" Target="slides/slide65.xml"/><Relationship Id="rId70" Type="http://schemas.openxmlformats.org/officeDocument/2006/relationships/slide" Target="slides/slide66.xml"/><Relationship Id="rId71" Type="http://schemas.openxmlformats.org/officeDocument/2006/relationships/slide" Target="slides/slide67.xml"/><Relationship Id="rId72" Type="http://schemas.openxmlformats.org/officeDocument/2006/relationships/slide" Target="slides/slide68.xml"/><Relationship Id="rId73" Type="http://schemas.openxmlformats.org/officeDocument/2006/relationships/slide" Target="slides/slide69.xml"/><Relationship Id="rId74" Type="http://schemas.openxmlformats.org/officeDocument/2006/relationships/slide" Target="slides/slide70.xml"/><Relationship Id="rId75" Type="http://schemas.openxmlformats.org/officeDocument/2006/relationships/slide" Target="slides/slide71.xml"/><Relationship Id="rId76" Type="http://schemas.openxmlformats.org/officeDocument/2006/relationships/slide" Target="slides/slide72.xml"/><Relationship Id="rId77" Type="http://schemas.openxmlformats.org/officeDocument/2006/relationships/slide" Target="slides/slide73.xml"/><Relationship Id="rId78" Type="http://schemas.openxmlformats.org/officeDocument/2006/relationships/slide" Target="slides/slide74.xml"/><Relationship Id="rId79" Type="http://schemas.openxmlformats.org/officeDocument/2006/relationships/slide" Target="slides/slide75.xml"/><Relationship Id="rId80" Type="http://schemas.openxmlformats.org/officeDocument/2006/relationships/slide" Target="slides/slide76.xml"/><Relationship Id="rId81" Type="http://schemas.openxmlformats.org/officeDocument/2006/relationships/slide" Target="slides/slide77.xml"/><Relationship Id="rId82" Type="http://schemas.openxmlformats.org/officeDocument/2006/relationships/slide" Target="slides/slide78.xml"/><Relationship Id="rId83" Type="http://schemas.openxmlformats.org/officeDocument/2006/relationships/slide" Target="slides/slide79.xml"/><Relationship Id="rId84" Type="http://schemas.openxmlformats.org/officeDocument/2006/relationships/slide" Target="slides/slide80.xml"/><Relationship Id="rId85" Type="http://schemas.openxmlformats.org/officeDocument/2006/relationships/slide" Target="slides/slide81.xml"/><Relationship Id="rId86" Type="http://schemas.openxmlformats.org/officeDocument/2006/relationships/slide" Target="slides/slide82.xml"/><Relationship Id="rId87" Type="http://schemas.openxmlformats.org/officeDocument/2006/relationships/slide" Target="slides/slide83.xml"/><Relationship Id="rId88" Type="http://schemas.openxmlformats.org/officeDocument/2006/relationships/slide" Target="slides/slide84.xml"/><Relationship Id="rId89" Type="http://schemas.openxmlformats.org/officeDocument/2006/relationships/slide" Target="slides/slide85.xml"/><Relationship Id="rId90" Type="http://schemas.openxmlformats.org/officeDocument/2006/relationships/slide" Target="slides/slide86.xml"/><Relationship Id="rId91" Type="http://schemas.openxmlformats.org/officeDocument/2006/relationships/slide" Target="slides/slide87.xml"/><Relationship Id="rId92" Type="http://schemas.openxmlformats.org/officeDocument/2006/relationships/slide" Target="slides/slide88.xml"/><Relationship Id="rId93" Type="http://schemas.openxmlformats.org/officeDocument/2006/relationships/slide" Target="slides/slide89.xml"/><Relationship Id="rId94" Type="http://schemas.openxmlformats.org/officeDocument/2006/relationships/slide" Target="slides/slide90.xml"/><Relationship Id="rId95" Type="http://schemas.openxmlformats.org/officeDocument/2006/relationships/slide" Target="slides/slide91.xml"/><Relationship Id="rId96" Type="http://schemas.openxmlformats.org/officeDocument/2006/relationships/presProps" Target="presProps.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BFDB74-B633-47C5-AEF0-08F5FF9C67CD}" type="doc">
      <dgm:prSet loTypeId="urn:microsoft.com/office/officeart/2005/8/layout/hProcess3" loCatId="process" qsTypeId="urn:microsoft.com/office/officeart/2005/8/quickstyle/simple1" qsCatId="simple" csTypeId="urn:microsoft.com/office/officeart/2005/8/colors/accent1_2" csCatId="accent1" phldr="1"/>
      <dgm:spPr/>
    </dgm:pt>
    <dgm:pt modelId="{71A00B3C-B6E1-4CD4-A31D-3690E6CCA1D4}" type="pres">
      <dgm:prSet presAssocID="{FDBFDB74-B633-47C5-AEF0-08F5FF9C67CD}" presName="Name0" presStyleCnt="0">
        <dgm:presLayoutVars>
          <dgm:dir/>
          <dgm:animLvl val="lvl"/>
          <dgm:resizeHandles val="exact"/>
        </dgm:presLayoutVars>
      </dgm:prSet>
      <dgm:spPr/>
    </dgm:pt>
    <dgm:pt modelId="{60CD7CBE-CCDC-48B2-A67F-A5A8A039F465}" type="pres">
      <dgm:prSet presAssocID="{FDBFDB74-B633-47C5-AEF0-08F5FF9C67CD}" presName="dummy" presStyleCnt="0"/>
      <dgm:spPr/>
    </dgm:pt>
    <dgm:pt modelId="{ADB75F8D-42CE-4D7F-B094-101A147A35FE}" type="pres">
      <dgm:prSet presAssocID="{FDBFDB74-B633-47C5-AEF0-08F5FF9C67CD}" presName="linH" presStyleCnt="0"/>
      <dgm:spPr/>
    </dgm:pt>
    <dgm:pt modelId="{52D31196-9617-4DD6-82DC-80C041D50841}" type="pres">
      <dgm:prSet presAssocID="{FDBFDB74-B633-47C5-AEF0-08F5FF9C67CD}" presName="padding1" presStyleCnt="0"/>
      <dgm:spPr/>
    </dgm:pt>
    <dgm:pt modelId="{AA534ED7-5748-4406-944C-832A6F29AD14}" type="pres">
      <dgm:prSet presAssocID="{FDBFDB74-B633-47C5-AEF0-08F5FF9C67CD}" presName="padding2" presStyleCnt="0"/>
      <dgm:spPr/>
    </dgm:pt>
    <dgm:pt modelId="{493FDEDB-C8DD-4DF9-84E2-30146EA156A3}" type="pres">
      <dgm:prSet presAssocID="{FDBFDB74-B633-47C5-AEF0-08F5FF9C67CD}" presName="negArrow" presStyleCnt="0"/>
      <dgm:spPr/>
    </dgm:pt>
    <dgm:pt modelId="{522FBA6B-84DF-442F-8C29-2D0D9ED0E735}" type="pres">
      <dgm:prSet presAssocID="{FDBFDB74-B633-47C5-AEF0-08F5FF9C67CD}" presName="backgroundArrow" presStyleLbl="node1" presStyleIdx="0" presStyleCnt="1" custLinFactX="1000000" custLinFactY="-100000" custLinFactNeighborX="1022340" custLinFactNeighborY="-187830"/>
      <dgm:spPr>
        <a:prstGeom prst="rect">
          <a:avLst/>
        </a:prstGeom>
        <a:noFill/>
        <a:ln>
          <a:noFill/>
        </a:ln>
      </dgm:spPr>
    </dgm:pt>
  </dgm:ptLst>
  <dgm:cxnLst>
    <dgm:cxn modelId="{A34A2A30-B411-4855-AB94-BBF3E667460D}" type="presOf" srcId="{FDBFDB74-B633-47C5-AEF0-08F5FF9C67CD}" destId="{71A00B3C-B6E1-4CD4-A31D-3690E6CCA1D4}" srcOrd="0" destOrd="0" presId="urn:microsoft.com/office/officeart/2005/8/layout/hProcess3"/>
    <dgm:cxn modelId="{B1DEE32A-F5AB-480B-BAB6-F61474FEB42B}" type="presParOf" srcId="{71A00B3C-B6E1-4CD4-A31D-3690E6CCA1D4}" destId="{60CD7CBE-CCDC-48B2-A67F-A5A8A039F465}" srcOrd="0" destOrd="0" presId="urn:microsoft.com/office/officeart/2005/8/layout/hProcess3"/>
    <dgm:cxn modelId="{87F7E970-91E4-4644-A6D0-716AE9E35F1E}" type="presParOf" srcId="{71A00B3C-B6E1-4CD4-A31D-3690E6CCA1D4}" destId="{ADB75F8D-42CE-4D7F-B094-101A147A35FE}" srcOrd="1" destOrd="0" presId="urn:microsoft.com/office/officeart/2005/8/layout/hProcess3"/>
    <dgm:cxn modelId="{07D6680A-72A5-4ED4-B7A7-83D9D256AD05}" type="presParOf" srcId="{ADB75F8D-42CE-4D7F-B094-101A147A35FE}" destId="{52D31196-9617-4DD6-82DC-80C041D50841}" srcOrd="0" destOrd="0" presId="urn:microsoft.com/office/officeart/2005/8/layout/hProcess3"/>
    <dgm:cxn modelId="{DD04DB61-1FB5-42FC-BC23-D376E36C8440}" type="presParOf" srcId="{ADB75F8D-42CE-4D7F-B094-101A147A35FE}" destId="{AA534ED7-5748-4406-944C-832A6F29AD14}" srcOrd="1" destOrd="0" presId="urn:microsoft.com/office/officeart/2005/8/layout/hProcess3"/>
    <dgm:cxn modelId="{2790B5BF-76EF-4C42-B0FE-4D032BFCBB19}" type="presParOf" srcId="{ADB75F8D-42CE-4D7F-B094-101A147A35FE}" destId="{493FDEDB-C8DD-4DF9-84E2-30146EA156A3}" srcOrd="2" destOrd="0" presId="urn:microsoft.com/office/officeart/2005/8/layout/hProcess3"/>
    <dgm:cxn modelId="{9ED60713-33F3-482A-A2CA-5F4B3AE124B9}" type="presParOf" srcId="{ADB75F8D-42CE-4D7F-B094-101A147A35FE}" destId="{522FBA6B-84DF-442F-8C29-2D0D9ED0E735}" srcOrd="3" destOrd="0" presId="urn:microsoft.com/office/officeart/2005/8/layout/hProcess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2FBA6B-84DF-442F-8C29-2D0D9ED0E735}">
      <dsp:nvSpPr>
        <dsp:cNvPr id="0" name=""/>
        <dsp:cNvSpPr/>
      </dsp:nvSpPr>
      <dsp:spPr>
        <a:xfrm>
          <a:off x="300" y="0"/>
          <a:ext cx="307683" cy="302342"/>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de-DE" sz="1800" spc="-1" strike="noStrike">
                <a:solidFill>
                  <a:srgbClr val="000000"/>
                </a:solidFill>
                <a:latin typeface="Calibri"/>
              </a:rPr>
              <a:t>Folie mittels Klicken verschieben</a:t>
            </a:r>
            <a:endParaRPr b="0" lang="de-DE" sz="1800" spc="-1" strike="noStrike">
              <a:solidFill>
                <a:srgbClr val="000000"/>
              </a:solidFill>
              <a:latin typeface="Calibri"/>
            </a:endParaRPr>
          </a:p>
        </p:txBody>
      </p:sp>
      <p:sp>
        <p:nvSpPr>
          <p:cNvPr id="84"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de-DE" sz="2000" spc="-1" strike="noStrike">
                <a:latin typeface="Arial"/>
              </a:rPr>
              <a:t>Format der Notizen mittels Klicken bearbeiten</a:t>
            </a:r>
            <a:endParaRPr b="0" lang="de-DE" sz="2000" spc="-1" strike="noStrike">
              <a:latin typeface="Arial"/>
            </a:endParaRPr>
          </a:p>
        </p:txBody>
      </p:sp>
      <p:sp>
        <p:nvSpPr>
          <p:cNvPr id="85"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de-DE" sz="1400" spc="-1" strike="noStrike">
                <a:latin typeface="Times New Roman"/>
              </a:rPr>
              <a:t>&lt;Kopfzeile&gt;</a:t>
            </a:r>
            <a:endParaRPr b="0" lang="de-DE" sz="1400" spc="-1" strike="noStrike">
              <a:latin typeface="Times New Roman"/>
            </a:endParaRPr>
          </a:p>
        </p:txBody>
      </p:sp>
      <p:sp>
        <p:nvSpPr>
          <p:cNvPr id="86" name="PlaceHolder 4"/>
          <p:cNvSpPr>
            <a:spLocks noGrp="1"/>
          </p:cNvSpPr>
          <p:nvPr>
            <p:ph type="dt" idx="7"/>
          </p:nvPr>
        </p:nvSpPr>
        <p:spPr>
          <a:xfrm>
            <a:off x="4278960" y="0"/>
            <a:ext cx="3280680" cy="534240"/>
          </a:xfrm>
          <a:prstGeom prst="rect">
            <a:avLst/>
          </a:prstGeom>
          <a:noFill/>
          <a:ln w="0">
            <a:noFill/>
          </a:ln>
        </p:spPr>
        <p:txBody>
          <a:bodyPr lIns="0" rIns="0" tIns="0" bIns="0" anchor="t">
            <a:noAutofit/>
          </a:bodyPr>
          <a:lstStyle>
            <a:lvl1pPr algn="r">
              <a:buNone/>
              <a:defRPr b="0" lang="de-DE" sz="1400" spc="-1" strike="noStrike">
                <a:latin typeface="Times New Roman"/>
              </a:defRPr>
            </a:lvl1pPr>
          </a:lstStyle>
          <a:p>
            <a:pPr algn="r">
              <a:buNone/>
            </a:pPr>
            <a:r>
              <a:rPr b="0" lang="de-DE" sz="1400" spc="-1" strike="noStrike">
                <a:latin typeface="Times New Roman"/>
              </a:rPr>
              <a:t>&lt;Datum/Uhrzeit&gt;</a:t>
            </a:r>
            <a:endParaRPr b="0" lang="de-DE" sz="1400" spc="-1" strike="noStrike">
              <a:latin typeface="Times New Roman"/>
            </a:endParaRPr>
          </a:p>
        </p:txBody>
      </p:sp>
      <p:sp>
        <p:nvSpPr>
          <p:cNvPr id="87" name="PlaceHolder 5"/>
          <p:cNvSpPr>
            <a:spLocks noGrp="1"/>
          </p:cNvSpPr>
          <p:nvPr>
            <p:ph type="ftr" idx="8"/>
          </p:nvPr>
        </p:nvSpPr>
        <p:spPr>
          <a:xfrm>
            <a:off x="0" y="10157400"/>
            <a:ext cx="3280680" cy="534240"/>
          </a:xfrm>
          <a:prstGeom prst="rect">
            <a:avLst/>
          </a:prstGeom>
          <a:noFill/>
          <a:ln w="0">
            <a:noFill/>
          </a:ln>
        </p:spPr>
        <p:txBody>
          <a:bodyPr lIns="0" rIns="0" tIns="0" bIns="0" anchor="b">
            <a:noAutofit/>
          </a:bodyPr>
          <a:lstStyle>
            <a:lvl1pPr>
              <a:defRPr b="0" lang="de-DE" sz="1400" spc="-1" strike="noStrike">
                <a:latin typeface="Times New Roman"/>
              </a:defRPr>
            </a:lvl1pPr>
          </a:lstStyle>
          <a:p>
            <a:r>
              <a:rPr b="0" lang="de-DE" sz="1400" spc="-1" strike="noStrike">
                <a:latin typeface="Times New Roman"/>
              </a:rPr>
              <a:t>&lt;Fußzeile&gt;</a:t>
            </a:r>
            <a:endParaRPr b="0" lang="de-DE" sz="1400" spc="-1" strike="noStrike">
              <a:latin typeface="Times New Roman"/>
            </a:endParaRPr>
          </a:p>
        </p:txBody>
      </p:sp>
      <p:sp>
        <p:nvSpPr>
          <p:cNvPr id="88" name="PlaceHolder 6"/>
          <p:cNvSpPr>
            <a:spLocks noGrp="1"/>
          </p:cNvSpPr>
          <p:nvPr>
            <p:ph type="sldNum" idx="9"/>
          </p:nvPr>
        </p:nvSpPr>
        <p:spPr>
          <a:xfrm>
            <a:off x="4278960" y="10157400"/>
            <a:ext cx="3280680" cy="534240"/>
          </a:xfrm>
          <a:prstGeom prst="rect">
            <a:avLst/>
          </a:prstGeom>
          <a:noFill/>
          <a:ln w="0">
            <a:noFill/>
          </a:ln>
        </p:spPr>
        <p:txBody>
          <a:bodyPr lIns="0" rIns="0" tIns="0" bIns="0" anchor="b">
            <a:noAutofit/>
          </a:bodyPr>
          <a:lstStyle>
            <a:lvl1pPr algn="r">
              <a:buNone/>
              <a:defRPr b="0" lang="de-DE" sz="1400" spc="-1" strike="noStrike">
                <a:latin typeface="Times New Roman"/>
              </a:defRPr>
            </a:lvl1pPr>
          </a:lstStyle>
          <a:p>
            <a:pPr algn="r">
              <a:buNone/>
            </a:pPr>
            <a:fld id="{B01AAA34-D9D7-47A2-99F4-7CD30D354922}" type="slidenum">
              <a:rPr b="0" lang="de-DE" sz="1400" spc="-1" strike="noStrike">
                <a:latin typeface="Times New Roman"/>
              </a:rPr>
              <a:t>&lt;Foliennummer&gt;</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24.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
</Relationships>
</file>

<file path=ppt/notesSlides/_rels/notesSlide34.xml.rels><?xml version="1.0" encoding="UTF-8"?>
<Relationships xmlns="http://schemas.openxmlformats.org/package/2006/relationships"><Relationship Id="rId1" Type="http://schemas.openxmlformats.org/officeDocument/2006/relationships/slide" Target="../slides/slide34.xml"/><Relationship Id="rId2" Type="http://schemas.openxmlformats.org/officeDocument/2006/relationships/notesMaster" Target="../notesMasters/notesMaster1.xml"/>
</Relationships>
</file>

<file path=ppt/notesSlides/_rels/notesSlide35.xml.rels><?xml version="1.0" encoding="UTF-8"?>
<Relationships xmlns="http://schemas.openxmlformats.org/package/2006/relationships"><Relationship Id="rId1" Type="http://schemas.openxmlformats.org/officeDocument/2006/relationships/slide" Target="../slides/slide35.xml"/><Relationship Id="rId2" Type="http://schemas.openxmlformats.org/officeDocument/2006/relationships/notesMaster" Target="../notesMasters/notesMaster1.xml"/>
</Relationships>
</file>

<file path=ppt/notesSlides/_rels/notesSlide36.xml.rels><?xml version="1.0" encoding="UTF-8"?>
<Relationships xmlns="http://schemas.openxmlformats.org/package/2006/relationships"><Relationship Id="rId1" Type="http://schemas.openxmlformats.org/officeDocument/2006/relationships/slide" Target="../slides/slide36.xml"/><Relationship Id="rId2" Type="http://schemas.openxmlformats.org/officeDocument/2006/relationships/notesMaster" Target="../notesMasters/notesMaster1.xml"/>
</Relationships>
</file>

<file path=ppt/notesSlides/_rels/notesSlide40.xml.rels><?xml version="1.0" encoding="UTF-8"?>
<Relationships xmlns="http://schemas.openxmlformats.org/package/2006/relationships"><Relationship Id="rId1" Type="http://schemas.openxmlformats.org/officeDocument/2006/relationships/slide" Target="../slides/slide40.xml"/><Relationship Id="rId2" Type="http://schemas.openxmlformats.org/officeDocument/2006/relationships/notesMaster" Target="../notesMasters/notesMaster1.xml"/>
</Relationships>
</file>

<file path=ppt/notesSlides/_rels/notesSlide41.xml.rels><?xml version="1.0" encoding="UTF-8"?>
<Relationships xmlns="http://schemas.openxmlformats.org/package/2006/relationships"><Relationship Id="rId1" Type="http://schemas.openxmlformats.org/officeDocument/2006/relationships/slide" Target="../slides/slide41.xml"/><Relationship Id="rId2" Type="http://schemas.openxmlformats.org/officeDocument/2006/relationships/notesMaster" Target="../notesMasters/notesMaster1.xml"/>
</Relationships>
</file>

<file path=ppt/notesSlides/_rels/notesSlide50.xml.rels><?xml version="1.0" encoding="UTF-8"?>
<Relationships xmlns="http://schemas.openxmlformats.org/package/2006/relationships"><Relationship Id="rId1" Type="http://schemas.openxmlformats.org/officeDocument/2006/relationships/slide" Target="../slides/slide50.xml"/><Relationship Id="rId2" Type="http://schemas.openxmlformats.org/officeDocument/2006/relationships/notesMaster" Target="../notesMasters/notesMaster1.xml"/>
</Relationships>
</file>

<file path=ppt/notesSlides/_rels/notesSlide54.xml.rels><?xml version="1.0" encoding="UTF-8"?>
<Relationships xmlns="http://schemas.openxmlformats.org/package/2006/relationships"><Relationship Id="rId1" Type="http://schemas.openxmlformats.org/officeDocument/2006/relationships/slide" Target="../slides/slide54.xml"/><Relationship Id="rId2" Type="http://schemas.openxmlformats.org/officeDocument/2006/relationships/notesMaster" Target="../notesMasters/notesMaster1.xml"/>
</Relationships>
</file>

<file path=ppt/notesSlides/_rels/notesSlide55.xml.rels><?xml version="1.0" encoding="UTF-8"?>
<Relationships xmlns="http://schemas.openxmlformats.org/package/2006/relationships"><Relationship Id="rId1" Type="http://schemas.openxmlformats.org/officeDocument/2006/relationships/slide" Target="../slides/slide55.xml"/><Relationship Id="rId2" Type="http://schemas.openxmlformats.org/officeDocument/2006/relationships/notesMaster" Target="../notesMasters/notesMaster1.xml"/>
</Relationships>
</file>

<file path=ppt/notesSlides/_rels/notesSlide66.xml.rels><?xml version="1.0" encoding="UTF-8"?>
<Relationships xmlns="http://schemas.openxmlformats.org/package/2006/relationships"><Relationship Id="rId1" Type="http://schemas.openxmlformats.org/officeDocument/2006/relationships/slide" Target="../slides/slide66.xml"/><Relationship Id="rId2" Type="http://schemas.openxmlformats.org/officeDocument/2006/relationships/notesMaster" Target="../notesMasters/notesMaster1.xml"/>
</Relationships>
</file>

<file path=ppt/notesSlides/_rels/notesSlide67.xml.rels><?xml version="1.0" encoding="UTF-8"?>
<Relationships xmlns="http://schemas.openxmlformats.org/package/2006/relationships"><Relationship Id="rId1" Type="http://schemas.openxmlformats.org/officeDocument/2006/relationships/slide" Target="../slides/slide67.xml"/><Relationship Id="rId2" Type="http://schemas.openxmlformats.org/officeDocument/2006/relationships/notesMaster" Target="../notesMasters/notesMaster1.xml"/>
</Relationships>
</file>

<file path=ppt/notesSlides/_rels/notesSlide68.xml.rels><?xml version="1.0" encoding="UTF-8"?>
<Relationships xmlns="http://schemas.openxmlformats.org/package/2006/relationships"><Relationship Id="rId1" Type="http://schemas.openxmlformats.org/officeDocument/2006/relationships/slide" Target="../slides/slide68.xml"/><Relationship Id="rId2" Type="http://schemas.openxmlformats.org/officeDocument/2006/relationships/notesMaster" Target="../notesMasters/notesMaster1.xml"/>
</Relationships>
</file>

<file path=ppt/notesSlides/_rels/notesSlide69.xml.rels><?xml version="1.0" encoding="UTF-8"?>
<Relationships xmlns="http://schemas.openxmlformats.org/package/2006/relationships"><Relationship Id="rId1" Type="http://schemas.openxmlformats.org/officeDocument/2006/relationships/slide" Target="../slides/slide69.xml"/><Relationship Id="rId2" Type="http://schemas.openxmlformats.org/officeDocument/2006/relationships/notesMaster" Target="../notesMasters/notesMaster1.xml"/>
</Relationships>
</file>

<file path=ppt/notesSlides/_rels/notesSlide70.xml.rels><?xml version="1.0" encoding="UTF-8"?>
<Relationships xmlns="http://schemas.openxmlformats.org/package/2006/relationships"><Relationship Id="rId1" Type="http://schemas.openxmlformats.org/officeDocument/2006/relationships/slide" Target="../slides/slide70.xml"/><Relationship Id="rId2" Type="http://schemas.openxmlformats.org/officeDocument/2006/relationships/notesMaster" Target="../notesMasters/notesMaster1.xml"/>
</Relationships>
</file>

<file path=ppt/notesSlides/_rels/notesSlide71.xml.rels><?xml version="1.0" encoding="UTF-8"?>
<Relationships xmlns="http://schemas.openxmlformats.org/package/2006/relationships"><Relationship Id="rId1" Type="http://schemas.openxmlformats.org/officeDocument/2006/relationships/slide" Target="../slides/slide71.xml"/><Relationship Id="rId2" Type="http://schemas.openxmlformats.org/officeDocument/2006/relationships/notesMaster" Target="../notesMasters/notesMaster1.xml"/>
</Relationships>
</file>

<file path=ppt/notesSlides/_rels/notesSlide73.xml.rels><?xml version="1.0" encoding="UTF-8"?>
<Relationships xmlns="http://schemas.openxmlformats.org/package/2006/relationships"><Relationship Id="rId1" Type="http://schemas.openxmlformats.org/officeDocument/2006/relationships/slide" Target="../slides/slide73.xml"/><Relationship Id="rId2" Type="http://schemas.openxmlformats.org/officeDocument/2006/relationships/notesMaster" Target="../notesMasters/notesMaster1.xml"/>
</Relationships>
</file>

<file path=ppt/notesSlides/_rels/notesSlide74.xml.rels><?xml version="1.0" encoding="UTF-8"?>
<Relationships xmlns="http://schemas.openxmlformats.org/package/2006/relationships"><Relationship Id="rId1" Type="http://schemas.openxmlformats.org/officeDocument/2006/relationships/slide" Target="../slides/slide74.xml"/><Relationship Id="rId2" Type="http://schemas.openxmlformats.org/officeDocument/2006/relationships/notesMaster" Target="../notesMasters/notesMaster1.xml"/>
</Relationships>
</file>

<file path=ppt/notesSlides/_rels/notesSlide77.xml.rels><?xml version="1.0" encoding="UTF-8"?>
<Relationships xmlns="http://schemas.openxmlformats.org/package/2006/relationships"><Relationship Id="rId1" Type="http://schemas.openxmlformats.org/officeDocument/2006/relationships/slide" Target="../slides/slide77.xml"/><Relationship Id="rId2" Type="http://schemas.openxmlformats.org/officeDocument/2006/relationships/notesMaster" Target="../notesMasters/notesMaster1.xml"/>
</Relationships>
</file>

<file path=ppt/notesSlides/_rels/notesSlide78.xml.rels><?xml version="1.0" encoding="UTF-8"?>
<Relationships xmlns="http://schemas.openxmlformats.org/package/2006/relationships"><Relationship Id="rId1" Type="http://schemas.openxmlformats.org/officeDocument/2006/relationships/slide" Target="../slides/slide78.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PlaceHolder 1"/>
          <p:cNvSpPr>
            <a:spLocks noGrp="1"/>
          </p:cNvSpPr>
          <p:nvPr>
            <p:ph type="sldImg"/>
          </p:nvPr>
        </p:nvSpPr>
        <p:spPr>
          <a:xfrm>
            <a:off x="685800" y="1143000"/>
            <a:ext cx="5486040" cy="3085920"/>
          </a:xfrm>
          <a:prstGeom prst="rect">
            <a:avLst/>
          </a:prstGeom>
          <a:ln w="0">
            <a:noFill/>
          </a:ln>
        </p:spPr>
      </p:sp>
      <p:sp>
        <p:nvSpPr>
          <p:cNvPr id="280"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81" name="PlaceHolder 3"/>
          <p:cNvSpPr>
            <a:spLocks noGrp="1"/>
          </p:cNvSpPr>
          <p:nvPr>
            <p:ph type="sldNum" idx="11"/>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0D8A44EF-2337-4C91-887B-76718DE12A78}"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2" name="PlaceHolder 1"/>
          <p:cNvSpPr>
            <a:spLocks noGrp="1"/>
          </p:cNvSpPr>
          <p:nvPr>
            <p:ph type="sldImg"/>
          </p:nvPr>
        </p:nvSpPr>
        <p:spPr>
          <a:xfrm>
            <a:off x="685800" y="1143000"/>
            <a:ext cx="5486040" cy="3085920"/>
          </a:xfrm>
          <a:prstGeom prst="rect">
            <a:avLst/>
          </a:prstGeom>
          <a:ln w="0">
            <a:noFill/>
          </a:ln>
        </p:spPr>
      </p:sp>
      <p:sp>
        <p:nvSpPr>
          <p:cNvPr id="283"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Genaues Verfahren, wenn LG schon zugewiesen und kurzfristig nicht erfüllt:</a:t>
            </a:r>
            <a:endParaRPr b="0" lang="de-DE" sz="2000" spc="-1" strike="noStrike">
              <a:latin typeface="Arial"/>
            </a:endParaRPr>
          </a:p>
          <a:p>
            <a:pPr marL="216000" indent="-216000">
              <a:lnSpc>
                <a:spcPct val="100000"/>
              </a:lnSpc>
              <a:buNone/>
            </a:pPr>
            <a:r>
              <a:rPr b="0" lang="de-DE" sz="2000" spc="-1" strike="noStrike">
                <a:latin typeface="Arial"/>
              </a:rPr>
              <a:t>- </a:t>
            </a:r>
            <a:r>
              <a:rPr b="1" lang="de-DE" sz="2000" spc="-1" strike="noStrike">
                <a:latin typeface="Arial"/>
              </a:rPr>
              <a:t>KH teilt unverzüglich mit: </a:t>
            </a:r>
            <a:r>
              <a:rPr b="0" lang="de-DE" sz="2000" spc="-1" strike="noStrike">
                <a:latin typeface="Arial"/>
              </a:rPr>
              <a:t>Land muss innerhalb von 3 Monaten Ausnahme genehmigen, dann weiter Abrechnung, nach 6 Monaten  entweder wieder erfüllt oder zwangsweiser Entzug</a:t>
            </a:r>
            <a:endParaRPr b="0" lang="de-DE" sz="2000" spc="-1" strike="noStrike">
              <a:latin typeface="Arial"/>
            </a:endParaRPr>
          </a:p>
          <a:p>
            <a:pPr marL="216000" indent="-216000">
              <a:lnSpc>
                <a:spcPct val="100000"/>
              </a:lnSpc>
              <a:buNone/>
            </a:pPr>
            <a:endParaRPr b="0" lang="de-DE" sz="2000" spc="-1" strike="noStrike">
              <a:latin typeface="Arial"/>
            </a:endParaRPr>
          </a:p>
          <a:p>
            <a:pPr marL="216000" indent="-216000">
              <a:lnSpc>
                <a:spcPct val="100000"/>
              </a:lnSpc>
              <a:buNone/>
            </a:pPr>
            <a:r>
              <a:rPr b="1" lang="de-DE" sz="2000" spc="-1" strike="noStrike">
                <a:latin typeface="Arial"/>
              </a:rPr>
              <a:t>KH teilt nicht mit. Wenn es trotzdem bekannt wird,</a:t>
            </a:r>
            <a:r>
              <a:rPr b="0" lang="de-DE" sz="2000" spc="-1" strike="noStrike">
                <a:latin typeface="Arial"/>
              </a:rPr>
              <a:t> ab Eintreten der Nichterfüllung keine Vergütung. Wenn Land nach Bekanntwerden 6 Monate gewährt, dann wieder Geld, ansonsten sofortiger Entzug.</a:t>
            </a:r>
            <a:endParaRPr b="0" lang="de-DE" sz="2000" spc="-1" strike="noStrike">
              <a:latin typeface="Arial"/>
            </a:endParaRPr>
          </a:p>
          <a:p>
            <a:pPr marL="216000" indent="-216000">
              <a:lnSpc>
                <a:spcPct val="100000"/>
              </a:lnSpc>
              <a:buNone/>
            </a:pPr>
            <a:endParaRPr b="0" lang="de-DE" sz="2000" spc="-1" strike="noStrike">
              <a:latin typeface="Arial"/>
            </a:endParaRPr>
          </a:p>
        </p:txBody>
      </p:sp>
      <p:sp>
        <p:nvSpPr>
          <p:cNvPr id="284" name="PlaceHolder 3"/>
          <p:cNvSpPr>
            <a:spLocks noGrp="1"/>
          </p:cNvSpPr>
          <p:nvPr>
            <p:ph type="sldNum" idx="12"/>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3AB00DD3-F722-458C-8F09-1F97B6C5FD79}"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PlaceHolder 1"/>
          <p:cNvSpPr>
            <a:spLocks noGrp="1"/>
          </p:cNvSpPr>
          <p:nvPr>
            <p:ph type="sldImg"/>
          </p:nvPr>
        </p:nvSpPr>
        <p:spPr>
          <a:xfrm>
            <a:off x="685800" y="1143000"/>
            <a:ext cx="5486040" cy="3085920"/>
          </a:xfrm>
          <a:prstGeom prst="rect">
            <a:avLst/>
          </a:prstGeom>
          <a:ln w="0">
            <a:noFill/>
          </a:ln>
        </p:spPr>
      </p:sp>
      <p:sp>
        <p:nvSpPr>
          <p:cNvPr id="286"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87" name="PlaceHolder 3"/>
          <p:cNvSpPr>
            <a:spLocks noGrp="1"/>
          </p:cNvSpPr>
          <p:nvPr>
            <p:ph type="sldNum" idx="13"/>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99449D78-4ACB-4617-9322-D8F0B8D8F961}"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PlaceHolder 1"/>
          <p:cNvSpPr>
            <a:spLocks noGrp="1"/>
          </p:cNvSpPr>
          <p:nvPr>
            <p:ph type="sldImg"/>
          </p:nvPr>
        </p:nvSpPr>
        <p:spPr>
          <a:xfrm>
            <a:off x="685800" y="1143000"/>
            <a:ext cx="5486040" cy="3085920"/>
          </a:xfrm>
          <a:prstGeom prst="rect">
            <a:avLst/>
          </a:prstGeom>
          <a:ln w="0">
            <a:noFill/>
          </a:ln>
        </p:spPr>
      </p:sp>
      <p:sp>
        <p:nvSpPr>
          <p:cNvPr id="289"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Ein Algorithmus ist eine eindeutige Handlungsvorschrift zur Lösung eines Problems. Algorithmen bestehen aus endlich vielen, wohldefinierten Einzelschritten. Damit können sie zur Ausführung in ein Computerprogramm implementiert, aber auch in menschlicher Sprache formuliert werden. Bei der Problemlösung wird eine bestimmte Eingabe in eine bestimmte Ausgabe überführt. (Wikipedia)</a:t>
            </a:r>
            <a:endParaRPr b="0" lang="de-DE" sz="2000" spc="-1" strike="noStrike">
              <a:latin typeface="Arial"/>
            </a:endParaRPr>
          </a:p>
        </p:txBody>
      </p:sp>
      <p:sp>
        <p:nvSpPr>
          <p:cNvPr id="290" name="PlaceHolder 3"/>
          <p:cNvSpPr>
            <a:spLocks noGrp="1"/>
          </p:cNvSpPr>
          <p:nvPr>
            <p:ph type="sldNum" idx="14"/>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250B65D8-8685-4924-A70E-169D0A5EC37E}"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PlaceHolder 1"/>
          <p:cNvSpPr>
            <a:spLocks noGrp="1"/>
          </p:cNvSpPr>
          <p:nvPr>
            <p:ph type="sldImg"/>
          </p:nvPr>
        </p:nvSpPr>
        <p:spPr>
          <a:xfrm>
            <a:off x="685800" y="1143000"/>
            <a:ext cx="5486040" cy="3085920"/>
          </a:xfrm>
          <a:prstGeom prst="rect">
            <a:avLst/>
          </a:prstGeom>
          <a:ln w="0">
            <a:noFill/>
          </a:ln>
        </p:spPr>
      </p:sp>
      <p:sp>
        <p:nvSpPr>
          <p:cNvPr id="292"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93" name="PlaceHolder 3"/>
          <p:cNvSpPr>
            <a:spLocks noGrp="1"/>
          </p:cNvSpPr>
          <p:nvPr>
            <p:ph type="sldNum" idx="15"/>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800E2B7B-3F57-4CC6-9591-3CF0856C05A8}"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PlaceHolder 1"/>
          <p:cNvSpPr>
            <a:spLocks noGrp="1"/>
          </p:cNvSpPr>
          <p:nvPr>
            <p:ph type="sldImg"/>
          </p:nvPr>
        </p:nvSpPr>
        <p:spPr>
          <a:xfrm>
            <a:off x="685800" y="1143000"/>
            <a:ext cx="5486040" cy="3085920"/>
          </a:xfrm>
          <a:prstGeom prst="rect">
            <a:avLst/>
          </a:prstGeom>
          <a:ln w="0">
            <a:noFill/>
          </a:ln>
        </p:spPr>
      </p:sp>
      <p:sp>
        <p:nvSpPr>
          <p:cNvPr id="295"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96" name="PlaceHolder 3"/>
          <p:cNvSpPr>
            <a:spLocks noGrp="1"/>
          </p:cNvSpPr>
          <p:nvPr>
            <p:ph type="sldNum" idx="16"/>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64A0A751-B060-4F95-BD0C-F95733A242B0}"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7" name="PlaceHolder 1"/>
          <p:cNvSpPr>
            <a:spLocks noGrp="1"/>
          </p:cNvSpPr>
          <p:nvPr>
            <p:ph type="sldImg"/>
          </p:nvPr>
        </p:nvSpPr>
        <p:spPr>
          <a:xfrm>
            <a:off x="685800" y="1143000"/>
            <a:ext cx="5486040" cy="3085920"/>
          </a:xfrm>
          <a:prstGeom prst="rect">
            <a:avLst/>
          </a:prstGeom>
          <a:ln w="0">
            <a:noFill/>
          </a:ln>
        </p:spPr>
      </p:sp>
      <p:sp>
        <p:nvSpPr>
          <p:cNvPr id="298"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99" name="PlaceHolder 3"/>
          <p:cNvSpPr>
            <a:spLocks noGrp="1"/>
          </p:cNvSpPr>
          <p:nvPr>
            <p:ph type="sldNum" idx="17"/>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2869A9C5-8BD2-4657-AE55-B7611AF6EEDA}"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PlaceHolder 1"/>
          <p:cNvSpPr>
            <a:spLocks noGrp="1"/>
          </p:cNvSpPr>
          <p:nvPr>
            <p:ph type="sldImg"/>
          </p:nvPr>
        </p:nvSpPr>
        <p:spPr>
          <a:xfrm>
            <a:off x="685800" y="1143000"/>
            <a:ext cx="5486040" cy="3085920"/>
          </a:xfrm>
          <a:prstGeom prst="rect">
            <a:avLst/>
          </a:prstGeom>
          <a:ln w="0">
            <a:noFill/>
          </a:ln>
        </p:spPr>
      </p:sp>
      <p:sp>
        <p:nvSpPr>
          <p:cNvPr id="301"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Zuordnung zu LG nur für Transparenzverzeichnis</a:t>
            </a:r>
            <a:endParaRPr b="0" lang="de-DE" sz="2000" spc="-1" strike="noStrike">
              <a:latin typeface="Arial"/>
            </a:endParaRPr>
          </a:p>
          <a:p>
            <a:pPr marL="216000" indent="-216000">
              <a:lnSpc>
                <a:spcPct val="100000"/>
              </a:lnSpc>
              <a:buNone/>
            </a:pPr>
            <a:endParaRPr b="0" lang="de-DE" sz="2000" spc="-1" strike="noStrike">
              <a:latin typeface="Arial"/>
            </a:endParaRPr>
          </a:p>
        </p:txBody>
      </p:sp>
      <p:sp>
        <p:nvSpPr>
          <p:cNvPr id="302" name="PlaceHolder 3"/>
          <p:cNvSpPr>
            <a:spLocks noGrp="1"/>
          </p:cNvSpPr>
          <p:nvPr>
            <p:ph type="sldNum" idx="18"/>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3D8BAE66-DCB0-4C18-978F-4119B5252031}"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3" name="PlaceHolder 1"/>
          <p:cNvSpPr>
            <a:spLocks noGrp="1"/>
          </p:cNvSpPr>
          <p:nvPr>
            <p:ph type="sldImg"/>
          </p:nvPr>
        </p:nvSpPr>
        <p:spPr>
          <a:xfrm>
            <a:off x="685800" y="1143000"/>
            <a:ext cx="5486040" cy="3085920"/>
          </a:xfrm>
          <a:prstGeom prst="rect">
            <a:avLst/>
          </a:prstGeom>
          <a:ln w="0">
            <a:noFill/>
          </a:ln>
        </p:spPr>
      </p:sp>
      <p:sp>
        <p:nvSpPr>
          <p:cNvPr id="304"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05" name="PlaceHolder 3"/>
          <p:cNvSpPr>
            <a:spLocks noGrp="1"/>
          </p:cNvSpPr>
          <p:nvPr>
            <p:ph type="sldNum" idx="19"/>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94CA5AE2-F8A5-422A-B76B-B373496A0157}"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3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PlaceHolder 1"/>
          <p:cNvSpPr>
            <a:spLocks noGrp="1"/>
          </p:cNvSpPr>
          <p:nvPr>
            <p:ph type="sldImg"/>
          </p:nvPr>
        </p:nvSpPr>
        <p:spPr>
          <a:xfrm>
            <a:off x="685800" y="1143000"/>
            <a:ext cx="5486040" cy="3085920"/>
          </a:xfrm>
          <a:prstGeom prst="rect">
            <a:avLst/>
          </a:prstGeom>
          <a:ln w="0">
            <a:noFill/>
          </a:ln>
        </p:spPr>
      </p:sp>
      <p:sp>
        <p:nvSpPr>
          <p:cNvPr id="307"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Institut für Qualitätssicherung und Transparenz im Gesundheitswesen</a:t>
            </a:r>
            <a:endParaRPr b="0" lang="de-DE" sz="2000" spc="-1" strike="noStrike">
              <a:latin typeface="Arial"/>
            </a:endParaRPr>
          </a:p>
        </p:txBody>
      </p:sp>
      <p:sp>
        <p:nvSpPr>
          <p:cNvPr id="308" name="PlaceHolder 3"/>
          <p:cNvSpPr>
            <a:spLocks noGrp="1"/>
          </p:cNvSpPr>
          <p:nvPr>
            <p:ph type="sldNum" idx="2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6C0CF157-E17D-44AA-829E-BC9936CD7742}"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3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9" name="PlaceHolder 1"/>
          <p:cNvSpPr>
            <a:spLocks noGrp="1"/>
          </p:cNvSpPr>
          <p:nvPr>
            <p:ph type="sldImg"/>
          </p:nvPr>
        </p:nvSpPr>
        <p:spPr>
          <a:xfrm>
            <a:off x="685800" y="1143000"/>
            <a:ext cx="5486040" cy="3085920"/>
          </a:xfrm>
          <a:prstGeom prst="rect">
            <a:avLst/>
          </a:prstGeom>
          <a:ln w="0">
            <a:noFill/>
          </a:ln>
        </p:spPr>
      </p:sp>
      <p:sp>
        <p:nvSpPr>
          <p:cNvPr id="310"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11" name="PlaceHolder 3"/>
          <p:cNvSpPr>
            <a:spLocks noGrp="1"/>
          </p:cNvSpPr>
          <p:nvPr>
            <p:ph type="sldNum" idx="21"/>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4AF571EE-46FF-4774-A5FD-19D3436F1575}"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3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PlaceHolder 1"/>
          <p:cNvSpPr>
            <a:spLocks noGrp="1"/>
          </p:cNvSpPr>
          <p:nvPr>
            <p:ph type="sldImg"/>
          </p:nvPr>
        </p:nvSpPr>
        <p:spPr>
          <a:xfrm>
            <a:off x="685800" y="1143000"/>
            <a:ext cx="5486040" cy="3085920"/>
          </a:xfrm>
          <a:prstGeom prst="rect">
            <a:avLst/>
          </a:prstGeom>
          <a:ln w="0">
            <a:noFill/>
          </a:ln>
        </p:spPr>
      </p:sp>
      <p:sp>
        <p:nvSpPr>
          <p:cNvPr id="313"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14" name="PlaceHolder 3"/>
          <p:cNvSpPr>
            <a:spLocks noGrp="1"/>
          </p:cNvSpPr>
          <p:nvPr>
            <p:ph type="sldNum" idx="22"/>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D0C8B5F3-8495-4840-BA56-F031A7BC0B9B}"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4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5" name="PlaceHolder 1"/>
          <p:cNvSpPr>
            <a:spLocks noGrp="1"/>
          </p:cNvSpPr>
          <p:nvPr>
            <p:ph type="sldImg"/>
          </p:nvPr>
        </p:nvSpPr>
        <p:spPr>
          <a:xfrm>
            <a:off x="685800" y="1143000"/>
            <a:ext cx="5486040" cy="3085920"/>
          </a:xfrm>
          <a:prstGeom prst="rect">
            <a:avLst/>
          </a:prstGeom>
          <a:ln w="0">
            <a:noFill/>
          </a:ln>
        </p:spPr>
      </p:sp>
      <p:sp>
        <p:nvSpPr>
          <p:cNvPr id="316"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17" name="PlaceHolder 3"/>
          <p:cNvSpPr>
            <a:spLocks noGrp="1"/>
          </p:cNvSpPr>
          <p:nvPr>
            <p:ph type="sldNum" idx="23"/>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75627E06-F71E-4095-90F9-37EC163D22FB}"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4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8" name="PlaceHolder 1"/>
          <p:cNvSpPr>
            <a:spLocks noGrp="1"/>
          </p:cNvSpPr>
          <p:nvPr>
            <p:ph type="sldImg"/>
          </p:nvPr>
        </p:nvSpPr>
        <p:spPr>
          <a:xfrm>
            <a:off x="685800" y="1143000"/>
            <a:ext cx="5486040" cy="3085920"/>
          </a:xfrm>
          <a:prstGeom prst="rect">
            <a:avLst/>
          </a:prstGeom>
          <a:ln w="0">
            <a:noFill/>
          </a:ln>
        </p:spPr>
      </p:sp>
      <p:sp>
        <p:nvSpPr>
          <p:cNvPr id="319"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20" name="PlaceHolder 3"/>
          <p:cNvSpPr>
            <a:spLocks noGrp="1"/>
          </p:cNvSpPr>
          <p:nvPr>
            <p:ph type="sldNum" idx="24"/>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661F8B5C-ED1A-4B08-A6E2-5FDA18DFEACB}"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5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1" name="PlaceHolder 1"/>
          <p:cNvSpPr>
            <a:spLocks noGrp="1"/>
          </p:cNvSpPr>
          <p:nvPr>
            <p:ph type="sldImg"/>
          </p:nvPr>
        </p:nvSpPr>
        <p:spPr>
          <a:xfrm>
            <a:off x="685800" y="1143000"/>
            <a:ext cx="5486040" cy="3085920"/>
          </a:xfrm>
          <a:prstGeom prst="rect">
            <a:avLst/>
          </a:prstGeom>
          <a:ln w="0">
            <a:noFill/>
          </a:ln>
        </p:spPr>
      </p:sp>
      <p:sp>
        <p:nvSpPr>
          <p:cNvPr id="322"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Kommentar Arndt:</a:t>
            </a:r>
            <a:endParaRPr b="0" lang="de-DE" sz="2000" spc="-1" strike="noStrike">
              <a:latin typeface="Arial"/>
            </a:endParaRPr>
          </a:p>
          <a:p>
            <a:pPr marL="216000" indent="-216000">
              <a:lnSpc>
                <a:spcPct val="100000"/>
              </a:lnSpc>
              <a:buNone/>
            </a:pPr>
            <a:r>
              <a:rPr b="0" i="1" lang="de-DE" sz="2000" spc="-1" strike="noStrike">
                <a:latin typeface="Arial"/>
              </a:rPr>
              <a:t>Die Steuerungsanreize sind beim Vorhaltebudget m.E. nicht durch Leistungsverweigerung geprägt, sondern durch Fallzahlsteigerung, weil bei Zunahme der Fälle über 20% der Fallzahl für die Berechnung der aktuellen Vorhaltevergütung die Berechnung für die Vorhaltevergütung nach oben angepasst wird.</a:t>
            </a:r>
            <a:endParaRPr b="0" lang="de-DE" sz="2000" spc="-1" strike="noStrike">
              <a:latin typeface="Arial"/>
            </a:endParaRPr>
          </a:p>
          <a:p>
            <a:pPr marL="216000" indent="-216000">
              <a:lnSpc>
                <a:spcPct val="100000"/>
              </a:lnSpc>
              <a:buNone/>
            </a:pPr>
            <a:r>
              <a:rPr b="0" i="1" lang="de-DE" sz="2000" spc="-1" strike="noStrike">
                <a:latin typeface="Arial"/>
              </a:rPr>
              <a:t>Das Personalkostendumping gilt nicht für die Pflege am Bett, sondern nur für alle Berufsgruppen außerhalb des Pflegebudgets.</a:t>
            </a:r>
            <a:endParaRPr b="0" lang="de-DE" sz="2000" spc="-1" strike="noStrike">
              <a:latin typeface="Arial"/>
            </a:endParaRPr>
          </a:p>
          <a:p>
            <a:pPr marL="216000" indent="-216000">
              <a:lnSpc>
                <a:spcPct val="100000"/>
              </a:lnSpc>
              <a:buNone/>
            </a:pPr>
            <a:endParaRPr b="0" lang="de-DE" sz="2000" spc="-1" strike="noStrike">
              <a:latin typeface="Arial"/>
            </a:endParaRPr>
          </a:p>
          <a:p>
            <a:pPr marL="216000" indent="-216000">
              <a:lnSpc>
                <a:spcPct val="100000"/>
              </a:lnSpc>
              <a:buNone/>
            </a:pPr>
            <a:r>
              <a:rPr b="0" i="1" lang="de-DE" sz="2000" spc="-1" strike="noStrike">
                <a:latin typeface="Arial"/>
              </a:rPr>
              <a:t>Ich hab Vorhaltebudget raus. Personal steht in Klammer, ich denke das reicht. Es geht ja um die allgemeine Richtung der finanziellen Steuerung nicht um Details. Ich hab noch ein P.S. eingefügt.</a:t>
            </a:r>
            <a:endParaRPr b="0" lang="de-DE" sz="2000" spc="-1" strike="noStrike">
              <a:latin typeface="Arial"/>
            </a:endParaRPr>
          </a:p>
          <a:p>
            <a:pPr marL="216000" indent="-216000">
              <a:lnSpc>
                <a:spcPct val="100000"/>
              </a:lnSpc>
              <a:buNone/>
            </a:pPr>
            <a:endParaRPr b="0" lang="de-DE" sz="2000" spc="-1" strike="noStrike">
              <a:latin typeface="Arial"/>
            </a:endParaRPr>
          </a:p>
          <a:p>
            <a:pPr marL="216000" indent="-216000">
              <a:lnSpc>
                <a:spcPct val="100000"/>
              </a:lnSpc>
              <a:buNone/>
            </a:pPr>
            <a:endParaRPr b="0" lang="de-DE" sz="2000" spc="-1" strike="noStrike">
              <a:latin typeface="Arial"/>
            </a:endParaRPr>
          </a:p>
        </p:txBody>
      </p:sp>
      <p:sp>
        <p:nvSpPr>
          <p:cNvPr id="323" name="PlaceHolder 3"/>
          <p:cNvSpPr>
            <a:spLocks noGrp="1"/>
          </p:cNvSpPr>
          <p:nvPr>
            <p:ph type="sldNum" idx="25"/>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E70E4D0C-FF92-4049-9D9E-19AE24BB338C}"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5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4" name="PlaceHolder 1"/>
          <p:cNvSpPr>
            <a:spLocks noGrp="1"/>
          </p:cNvSpPr>
          <p:nvPr>
            <p:ph type="sldImg"/>
          </p:nvPr>
        </p:nvSpPr>
        <p:spPr>
          <a:xfrm>
            <a:off x="685800" y="1143000"/>
            <a:ext cx="5486040" cy="3085920"/>
          </a:xfrm>
          <a:prstGeom prst="rect">
            <a:avLst/>
          </a:prstGeom>
          <a:ln w="0">
            <a:noFill/>
          </a:ln>
        </p:spPr>
      </p:sp>
      <p:sp>
        <p:nvSpPr>
          <p:cNvPr id="325"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26" name="PlaceHolder 3"/>
          <p:cNvSpPr>
            <a:spLocks noGrp="1"/>
          </p:cNvSpPr>
          <p:nvPr>
            <p:ph type="sldNum" idx="26"/>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098178DF-FB47-4A29-B947-1F6CCA0AAFBE}"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5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7" name="PlaceHolder 1"/>
          <p:cNvSpPr>
            <a:spLocks noGrp="1"/>
          </p:cNvSpPr>
          <p:nvPr>
            <p:ph type="sldImg"/>
          </p:nvPr>
        </p:nvSpPr>
        <p:spPr>
          <a:xfrm>
            <a:off x="685800" y="1143000"/>
            <a:ext cx="5486040" cy="3085920"/>
          </a:xfrm>
          <a:prstGeom prst="rect">
            <a:avLst/>
          </a:prstGeom>
          <a:ln w="0">
            <a:noFill/>
          </a:ln>
        </p:spPr>
      </p:sp>
      <p:sp>
        <p:nvSpPr>
          <p:cNvPr id="328"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Beispiel: 600.000 VHBR Land</a:t>
            </a:r>
            <a:endParaRPr b="0" lang="de-DE" sz="2000" spc="-1" strike="noStrike">
              <a:latin typeface="Arial"/>
            </a:endParaRPr>
          </a:p>
          <a:p>
            <a:pPr marL="216000" indent="-216000">
              <a:lnSpc>
                <a:spcPct val="100000"/>
              </a:lnSpc>
              <a:buNone/>
            </a:pPr>
            <a:r>
              <a:rPr b="0" lang="de-DE" sz="2000" spc="-1" strike="noStrike">
                <a:latin typeface="Arial"/>
              </a:rPr>
              <a:t>LG 1: 100.000, LG 2: 200.000, LG 3: 300.000</a:t>
            </a:r>
            <a:endParaRPr b="0" lang="de-DE" sz="2000" spc="-1" strike="noStrike">
              <a:latin typeface="Arial"/>
            </a:endParaRPr>
          </a:p>
          <a:p>
            <a:pPr marL="216000" indent="-216000">
              <a:lnSpc>
                <a:spcPct val="100000"/>
              </a:lnSpc>
              <a:buNone/>
            </a:pPr>
            <a:r>
              <a:rPr b="0" lang="de-DE" sz="2000" spc="-1" strike="noStrike">
                <a:latin typeface="Arial"/>
              </a:rPr>
              <a:t>Anteil LG 1 = 1/6, Anteil LG2 = 1/3, Anteil LG3 = ½ also alles zusammen wieder 6/6</a:t>
            </a:r>
            <a:endParaRPr b="0" lang="de-DE" sz="2000" spc="-1" strike="noStrike">
              <a:latin typeface="Arial"/>
            </a:endParaRPr>
          </a:p>
          <a:p>
            <a:pPr marL="216000" indent="-216000">
              <a:lnSpc>
                <a:spcPct val="100000"/>
              </a:lnSpc>
              <a:buNone/>
            </a:pPr>
            <a:r>
              <a:rPr b="0" lang="de-DE" sz="2000" spc="-1" strike="noStrike">
                <a:latin typeface="Arial"/>
              </a:rPr>
              <a:t>Damit keine Änderung im Vergleich zur direkten Berechnung Fälle x jeweiliger VHBR</a:t>
            </a:r>
            <a:endParaRPr b="0" lang="de-DE" sz="2000" spc="-1" strike="noStrike">
              <a:latin typeface="Arial"/>
            </a:endParaRPr>
          </a:p>
          <a:p>
            <a:pPr marL="216000" indent="-216000">
              <a:lnSpc>
                <a:spcPct val="100000"/>
              </a:lnSpc>
              <a:buNone/>
            </a:pPr>
            <a:endParaRPr b="0" lang="de-DE" sz="2000" spc="-1" strike="noStrike">
              <a:latin typeface="Arial"/>
            </a:endParaRPr>
          </a:p>
          <a:p>
            <a:pPr marL="216000" indent="-216000">
              <a:lnSpc>
                <a:spcPct val="100000"/>
              </a:lnSpc>
              <a:buNone/>
            </a:pPr>
            <a:r>
              <a:rPr b="0" lang="de-DE" sz="2000" spc="-1" strike="noStrike">
                <a:latin typeface="Arial"/>
              </a:rPr>
              <a:t>Grund für die Standort-Berechnung: damit bei der Aufteilung auf die Standorte jeweils die Fallschwere (CMI) miteingeht, weil diese bei jeder Berechnung berücksichtigt werden soll.</a:t>
            </a:r>
            <a:endParaRPr b="0" lang="de-DE" sz="2000" spc="-1" strike="noStrike">
              <a:latin typeface="Arial"/>
            </a:endParaRPr>
          </a:p>
          <a:p>
            <a:pPr marL="216000" indent="-216000">
              <a:lnSpc>
                <a:spcPct val="100000"/>
              </a:lnSpc>
              <a:buNone/>
            </a:pPr>
            <a:r>
              <a:rPr b="0" lang="de-DE" sz="2000" spc="-1" strike="noStrike">
                <a:latin typeface="Arial"/>
              </a:rPr>
              <a:t>Die Fallzahlen des Standortes bleiben mindestens für jeweils 3 Jahre gleich, bei Veränderungen unter 20% auch weiterhin alte Fallzahlen</a:t>
            </a:r>
            <a:endParaRPr b="0" lang="de-DE" sz="2000" spc="-1" strike="noStrike">
              <a:latin typeface="Arial"/>
            </a:endParaRPr>
          </a:p>
          <a:p>
            <a:pPr marL="216000" indent="-216000">
              <a:lnSpc>
                <a:spcPct val="100000"/>
              </a:lnSpc>
              <a:buNone/>
            </a:pPr>
            <a:r>
              <a:rPr b="0" lang="de-DE" sz="2000" spc="-1" strike="noStrike">
                <a:latin typeface="Arial"/>
              </a:rPr>
              <a:t>Die Fallzahlen der Länder verändern sich</a:t>
            </a:r>
            <a:endParaRPr b="0" lang="de-DE" sz="2000" spc="-1" strike="noStrike">
              <a:latin typeface="Arial"/>
            </a:endParaRPr>
          </a:p>
          <a:p>
            <a:pPr marL="216000" indent="-216000">
              <a:lnSpc>
                <a:spcPct val="100000"/>
              </a:lnSpc>
              <a:buNone/>
            </a:pPr>
            <a:endParaRPr b="0" lang="de-DE" sz="2000" spc="-1" strike="noStrike">
              <a:latin typeface="Arial"/>
            </a:endParaRPr>
          </a:p>
          <a:p>
            <a:pPr marL="216000" indent="-216000">
              <a:lnSpc>
                <a:spcPct val="100000"/>
              </a:lnSpc>
              <a:buNone/>
            </a:pPr>
            <a:r>
              <a:rPr b="0" lang="de-DE" sz="2000" spc="-1" strike="noStrike">
                <a:latin typeface="Arial"/>
              </a:rPr>
              <a:t>VHBR des Standorts</a:t>
            </a:r>
            <a:endParaRPr b="0" lang="de-DE" sz="2000" spc="-1" strike="noStrike">
              <a:latin typeface="Arial"/>
            </a:endParaRPr>
          </a:p>
          <a:p>
            <a:pPr marL="216000" indent="-216000">
              <a:lnSpc>
                <a:spcPct val="100000"/>
              </a:lnSpc>
              <a:buNone/>
            </a:pPr>
            <a:endParaRPr b="0" lang="de-DE" sz="2000" spc="-1" strike="noStrike">
              <a:latin typeface="Arial"/>
            </a:endParaRPr>
          </a:p>
        </p:txBody>
      </p:sp>
      <p:sp>
        <p:nvSpPr>
          <p:cNvPr id="329" name="PlaceHolder 3"/>
          <p:cNvSpPr>
            <a:spLocks noGrp="1"/>
          </p:cNvSpPr>
          <p:nvPr>
            <p:ph type="sldNum" idx="27"/>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D9969888-E09F-4523-8F4F-AABDA86B595F}"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6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PlaceHolder 1"/>
          <p:cNvSpPr>
            <a:spLocks noGrp="1"/>
          </p:cNvSpPr>
          <p:nvPr>
            <p:ph type="sldImg"/>
          </p:nvPr>
        </p:nvSpPr>
        <p:spPr>
          <a:xfrm>
            <a:off x="685800" y="1143000"/>
            <a:ext cx="5486040" cy="3085920"/>
          </a:xfrm>
          <a:prstGeom prst="rect">
            <a:avLst/>
          </a:prstGeom>
          <a:ln w="0">
            <a:noFill/>
          </a:ln>
        </p:spPr>
      </p:sp>
      <p:sp>
        <p:nvSpPr>
          <p:cNvPr id="331"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Besondere Einrichtungen gem. § 17b Abs.1 sind KH, die aufgrund der Besonderheiten ihrer Patienten von den DRGs ausgenommen werden können - Vereinbarung auf Bundesebene auf welche KHs/Abteilungen das zutrifft (KHs mit langen Liegezeiten, Palliativpatienten, Kinder- und Jugendrheumatologie, Tropenkliniken, multiple Sklerose, Epilepsie</a:t>
            </a:r>
            <a:endParaRPr b="0" lang="de-DE" sz="2000" spc="-1" strike="noStrike">
              <a:latin typeface="Arial"/>
            </a:endParaRPr>
          </a:p>
          <a:p>
            <a:pPr marL="216000" indent="-216000">
              <a:lnSpc>
                <a:spcPct val="100000"/>
              </a:lnSpc>
              <a:buNone/>
            </a:pPr>
            <a:r>
              <a:rPr b="0" lang="de-DE" sz="2000" spc="-1" strike="noStrike">
                <a:latin typeface="Arial"/>
              </a:rPr>
              <a:t>Auf Antrag des KH für ganzes KH oder einzelne Fachabteilungen</a:t>
            </a:r>
            <a:endParaRPr b="0" lang="de-DE" sz="2000" spc="-1" strike="noStrike">
              <a:latin typeface="Arial"/>
            </a:endParaRPr>
          </a:p>
        </p:txBody>
      </p:sp>
      <p:sp>
        <p:nvSpPr>
          <p:cNvPr id="332" name="PlaceHolder 3"/>
          <p:cNvSpPr>
            <a:spLocks noGrp="1"/>
          </p:cNvSpPr>
          <p:nvPr>
            <p:ph type="sldNum" idx="28"/>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81A1BE1D-EB29-462D-A65E-3D83058A8A25}"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6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3" name="PlaceHolder 1"/>
          <p:cNvSpPr>
            <a:spLocks noGrp="1"/>
          </p:cNvSpPr>
          <p:nvPr>
            <p:ph type="sldImg"/>
          </p:nvPr>
        </p:nvSpPr>
        <p:spPr>
          <a:xfrm>
            <a:off x="685800" y="1143000"/>
            <a:ext cx="5486040" cy="3085920"/>
          </a:xfrm>
          <a:prstGeom prst="rect">
            <a:avLst/>
          </a:prstGeom>
          <a:ln w="0">
            <a:noFill/>
          </a:ln>
        </p:spPr>
      </p:sp>
      <p:sp>
        <p:nvSpPr>
          <p:cNvPr id="334"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Vorhaltevolumen = Summe der VHBR</a:t>
            </a:r>
            <a:endParaRPr b="0" lang="de-DE" sz="2000" spc="-1" strike="noStrike">
              <a:latin typeface="Arial"/>
            </a:endParaRPr>
          </a:p>
          <a:p>
            <a:pPr marL="216000" indent="-216000">
              <a:lnSpc>
                <a:spcPct val="100000"/>
              </a:lnSpc>
              <a:buNone/>
            </a:pPr>
            <a:r>
              <a:rPr b="0" lang="de-DE" sz="2000" spc="-1" strike="noStrike">
                <a:latin typeface="Arial"/>
              </a:rPr>
              <a:t>Förderbetrag: 300 Mio.</a:t>
            </a:r>
            <a:endParaRPr b="0" lang="de-DE" sz="2000" spc="-1" strike="noStrike">
              <a:latin typeface="Arial"/>
            </a:endParaRPr>
          </a:p>
          <a:p>
            <a:pPr marL="216000" indent="-216000">
              <a:lnSpc>
                <a:spcPct val="100000"/>
              </a:lnSpc>
              <a:buNone/>
            </a:pPr>
            <a:r>
              <a:rPr b="0" lang="de-DE" sz="2000" spc="-1" strike="noStrike">
                <a:latin typeface="Arial"/>
              </a:rPr>
              <a:t>3 LG,  LG 1 20% LG 2 30% LG 3 50%</a:t>
            </a:r>
            <a:endParaRPr b="0" lang="de-DE" sz="2000" spc="-1" strike="noStrike">
              <a:latin typeface="Arial"/>
            </a:endParaRPr>
          </a:p>
          <a:p>
            <a:pPr marL="216000" indent="-216000">
              <a:lnSpc>
                <a:spcPct val="100000"/>
              </a:lnSpc>
              <a:buNone/>
            </a:pPr>
            <a:r>
              <a:rPr b="0" lang="de-DE" sz="2000" spc="-1" strike="noStrike">
                <a:latin typeface="Arial"/>
              </a:rPr>
              <a:t>LG 1 bekommt 60 Mio. </a:t>
            </a:r>
            <a:endParaRPr b="0" lang="de-DE" sz="2000" spc="-1" strike="noStrike">
              <a:latin typeface="Arial"/>
            </a:endParaRPr>
          </a:p>
          <a:p>
            <a:pPr marL="216000" indent="-216000">
              <a:lnSpc>
                <a:spcPct val="100000"/>
              </a:lnSpc>
              <a:buNone/>
            </a:pPr>
            <a:r>
              <a:rPr b="0" lang="de-DE" sz="2000" spc="-1" strike="noStrike">
                <a:latin typeface="Arial"/>
              </a:rPr>
              <a:t>LG 2 bekommt 90 Mio.</a:t>
            </a:r>
            <a:endParaRPr b="0" lang="de-DE" sz="2000" spc="-1" strike="noStrike">
              <a:latin typeface="Arial"/>
            </a:endParaRPr>
          </a:p>
          <a:p>
            <a:pPr marL="216000" indent="-216000">
              <a:lnSpc>
                <a:spcPct val="100000"/>
              </a:lnSpc>
              <a:buNone/>
            </a:pPr>
            <a:r>
              <a:rPr b="0" lang="de-DE" sz="2000" spc="-1" strike="noStrike">
                <a:latin typeface="Arial"/>
              </a:rPr>
              <a:t>LG 3 bekommt 150 Mio.</a:t>
            </a:r>
            <a:endParaRPr b="0" lang="de-DE" sz="2000" spc="-1" strike="noStrike">
              <a:latin typeface="Arial"/>
            </a:endParaRPr>
          </a:p>
          <a:p>
            <a:pPr marL="216000" indent="-216000">
              <a:lnSpc>
                <a:spcPct val="100000"/>
              </a:lnSpc>
              <a:buNone/>
            </a:pPr>
            <a:endParaRPr b="0" lang="de-DE" sz="2000" spc="-1" strike="noStrike">
              <a:latin typeface="Arial"/>
            </a:endParaRPr>
          </a:p>
          <a:p>
            <a:pPr marL="216000" indent="-216000">
              <a:lnSpc>
                <a:spcPct val="100000"/>
              </a:lnSpc>
              <a:buNone/>
            </a:pPr>
            <a:r>
              <a:rPr b="0" lang="de-DE" sz="2000" spc="-1" strike="noStrike">
                <a:latin typeface="Arial"/>
              </a:rPr>
              <a:t>Aufteilung auf Länder:</a:t>
            </a:r>
            <a:endParaRPr b="0" lang="de-DE" sz="2000" spc="-1" strike="noStrike">
              <a:latin typeface="Arial"/>
            </a:endParaRPr>
          </a:p>
          <a:p>
            <a:pPr marL="216000" indent="-216000">
              <a:lnSpc>
                <a:spcPct val="100000"/>
              </a:lnSpc>
              <a:buNone/>
            </a:pPr>
            <a:r>
              <a:rPr b="0" lang="de-DE" sz="2000" spc="-1" strike="noStrike">
                <a:latin typeface="Arial"/>
              </a:rPr>
              <a:t>Beispiel: LG 1 60 Mio. </a:t>
            </a:r>
            <a:endParaRPr b="0" lang="de-DE" sz="2000" spc="-1" strike="noStrike">
              <a:latin typeface="Arial"/>
            </a:endParaRPr>
          </a:p>
          <a:p>
            <a:pPr marL="216000" indent="-216000">
              <a:lnSpc>
                <a:spcPct val="100000"/>
              </a:lnSpc>
              <a:buNone/>
            </a:pPr>
            <a:r>
              <a:rPr b="0" lang="de-DE" sz="2000" spc="-1" strike="noStrike">
                <a:latin typeface="Arial"/>
              </a:rPr>
              <a:t>Land A hat 20% der VHBR im Bund: Land bekommt also 12 Mio.</a:t>
            </a:r>
            <a:endParaRPr b="0" lang="de-DE" sz="2000" spc="-1" strike="noStrike">
              <a:latin typeface="Arial"/>
            </a:endParaRPr>
          </a:p>
          <a:p>
            <a:pPr marL="216000" indent="-216000">
              <a:lnSpc>
                <a:spcPct val="100000"/>
              </a:lnSpc>
              <a:buNone/>
            </a:pPr>
            <a:endParaRPr b="0" lang="de-DE" sz="2000" spc="-1" strike="noStrike">
              <a:latin typeface="Arial"/>
            </a:endParaRPr>
          </a:p>
          <a:p>
            <a:pPr marL="216000" indent="-216000">
              <a:lnSpc>
                <a:spcPct val="100000"/>
              </a:lnSpc>
              <a:buNone/>
            </a:pPr>
            <a:r>
              <a:rPr b="0" lang="de-DE" sz="2000" spc="-1" strike="noStrike">
                <a:latin typeface="Arial"/>
              </a:rPr>
              <a:t>Aufteilung auf Standorte siehe Land</a:t>
            </a:r>
            <a:endParaRPr b="0" lang="de-DE" sz="2000" spc="-1" strike="noStrike">
              <a:latin typeface="Arial"/>
            </a:endParaRPr>
          </a:p>
          <a:p>
            <a:pPr marL="216000" indent="-216000">
              <a:lnSpc>
                <a:spcPct val="100000"/>
              </a:lnSpc>
              <a:buNone/>
            </a:pPr>
            <a:r>
              <a:rPr b="0" lang="de-DE" sz="2000" spc="-1" strike="noStrike">
                <a:latin typeface="Arial"/>
              </a:rPr>
              <a:t>Beispiel: Standort y hat 10% der VHBR des Landes in der LG 1: Standort bekommt 1,2 Mio. für LG 1</a:t>
            </a:r>
            <a:endParaRPr b="0" lang="de-DE" sz="2000" spc="-1" strike="noStrike">
              <a:latin typeface="Arial"/>
            </a:endParaRPr>
          </a:p>
          <a:p>
            <a:pPr marL="216000" indent="-216000">
              <a:lnSpc>
                <a:spcPct val="100000"/>
              </a:lnSpc>
              <a:buNone/>
            </a:pPr>
            <a:endParaRPr b="0" lang="de-DE" sz="2000" spc="-1" strike="noStrike">
              <a:latin typeface="Arial"/>
            </a:endParaRPr>
          </a:p>
          <a:p>
            <a:pPr marL="216000" indent="-216000">
              <a:lnSpc>
                <a:spcPct val="100000"/>
              </a:lnSpc>
              <a:buNone/>
            </a:pPr>
            <a:r>
              <a:rPr b="0" lang="de-DE" sz="2000" spc="-1" strike="noStrike">
                <a:latin typeface="Arial"/>
              </a:rPr>
              <a:t>Auszahlung: Standort hat 100 Fälle der Fallschwere 1 in LG 1:</a:t>
            </a:r>
            <a:endParaRPr b="0" lang="de-DE" sz="2000" spc="-1" strike="noStrike">
              <a:latin typeface="Arial"/>
            </a:endParaRPr>
          </a:p>
          <a:p>
            <a:pPr marL="216000" indent="-216000">
              <a:lnSpc>
                <a:spcPct val="100000"/>
              </a:lnSpc>
              <a:buNone/>
            </a:pPr>
            <a:r>
              <a:rPr b="0" lang="de-DE" sz="2000" spc="-1" strike="noStrike">
                <a:latin typeface="Arial"/>
              </a:rPr>
              <a:t>100 x 1 x 4000 Euro = 400.000</a:t>
            </a:r>
            <a:endParaRPr b="0" lang="de-DE" sz="2000" spc="-1" strike="noStrike">
              <a:latin typeface="Arial"/>
            </a:endParaRPr>
          </a:p>
          <a:p>
            <a:pPr marL="216000" indent="-216000">
              <a:lnSpc>
                <a:spcPct val="100000"/>
              </a:lnSpc>
              <a:buNone/>
            </a:pPr>
            <a:endParaRPr b="0" lang="de-DE" sz="2000" spc="-1" strike="noStrike">
              <a:latin typeface="Arial"/>
            </a:endParaRPr>
          </a:p>
          <a:p>
            <a:pPr marL="216000" indent="-216000">
              <a:lnSpc>
                <a:spcPct val="100000"/>
              </a:lnSpc>
              <a:buNone/>
            </a:pPr>
            <a:r>
              <a:rPr b="0" lang="de-DE" sz="2000" spc="-1" strike="noStrike">
                <a:latin typeface="Arial"/>
              </a:rPr>
              <a:t>LG 1 hat bundesweit 100.000 VHBR (entspricht 400 Mio)</a:t>
            </a:r>
            <a:endParaRPr b="0" lang="de-DE" sz="2000" spc="-1" strike="noStrike">
              <a:latin typeface="Arial"/>
            </a:endParaRPr>
          </a:p>
          <a:p>
            <a:pPr marL="216000" indent="-216000">
              <a:lnSpc>
                <a:spcPct val="100000"/>
              </a:lnSpc>
              <a:buNone/>
            </a:pPr>
            <a:r>
              <a:rPr b="0" lang="de-DE" sz="2000" spc="-1" strike="noStrike">
                <a:latin typeface="Arial"/>
              </a:rPr>
              <a:t>60 Mio. (gesamter Bundesbetrag) / gesamte VHBR in LG 1 x 4000 Euro (Bundesbasisfallwert) </a:t>
            </a:r>
            <a:endParaRPr b="0" lang="de-DE" sz="2000" spc="-1" strike="noStrike">
              <a:latin typeface="Arial"/>
            </a:endParaRPr>
          </a:p>
          <a:p>
            <a:pPr marL="216000" indent="-216000">
              <a:lnSpc>
                <a:spcPct val="100000"/>
              </a:lnSpc>
              <a:buNone/>
            </a:pPr>
            <a:r>
              <a:rPr b="0" lang="de-DE" sz="2000" spc="-1" strike="noStrike">
                <a:latin typeface="Arial"/>
              </a:rPr>
              <a:t>60 Mio. / 100.000x4000 / = 0,15 = Erhöhung der VHBR um 15% = 115.000 VHBR x 4000 = 460 Mio</a:t>
            </a:r>
            <a:endParaRPr b="0" lang="de-DE" sz="2000" spc="-1" strike="noStrike">
              <a:latin typeface="Arial"/>
            </a:endParaRPr>
          </a:p>
        </p:txBody>
      </p:sp>
      <p:sp>
        <p:nvSpPr>
          <p:cNvPr id="335" name="PlaceHolder 3"/>
          <p:cNvSpPr>
            <a:spLocks noGrp="1"/>
          </p:cNvSpPr>
          <p:nvPr>
            <p:ph type="sldNum" idx="29"/>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48E597D9-7CC1-4DE0-963A-77E6FE37E0E7}"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6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PlaceHolder 1"/>
          <p:cNvSpPr>
            <a:spLocks noGrp="1"/>
          </p:cNvSpPr>
          <p:nvPr>
            <p:ph type="sldImg"/>
          </p:nvPr>
        </p:nvSpPr>
        <p:spPr>
          <a:xfrm>
            <a:off x="685800" y="1143000"/>
            <a:ext cx="5486040" cy="3085920"/>
          </a:xfrm>
          <a:prstGeom prst="rect">
            <a:avLst/>
          </a:prstGeom>
          <a:ln w="0">
            <a:noFill/>
          </a:ln>
        </p:spPr>
      </p:sp>
      <p:sp>
        <p:nvSpPr>
          <p:cNvPr id="337"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38" name="PlaceHolder 3"/>
          <p:cNvSpPr>
            <a:spLocks noGrp="1"/>
          </p:cNvSpPr>
          <p:nvPr>
            <p:ph type="sldNum" idx="3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1045A99F-AAAD-465F-979B-B82764654AC3}"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6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9" name="PlaceHolder 1"/>
          <p:cNvSpPr>
            <a:spLocks noGrp="1"/>
          </p:cNvSpPr>
          <p:nvPr>
            <p:ph type="sldImg"/>
          </p:nvPr>
        </p:nvSpPr>
        <p:spPr>
          <a:xfrm>
            <a:off x="685800" y="1143000"/>
            <a:ext cx="5486040" cy="3085920"/>
          </a:xfrm>
          <a:prstGeom prst="rect">
            <a:avLst/>
          </a:prstGeom>
          <a:ln w="0">
            <a:noFill/>
          </a:ln>
        </p:spPr>
      </p:sp>
      <p:sp>
        <p:nvSpPr>
          <p:cNvPr id="340"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Beispiel: Landesvorhaltevolumen ist 10% des Bundesvorhaltevolumens: Land bekommt 12,5 Mio.</a:t>
            </a:r>
            <a:endParaRPr b="0" lang="de-DE" sz="2000" spc="-1" strike="noStrike">
              <a:latin typeface="Arial"/>
            </a:endParaRPr>
          </a:p>
          <a:p>
            <a:pPr marL="216000" indent="-216000">
              <a:lnSpc>
                <a:spcPct val="100000"/>
              </a:lnSpc>
              <a:buNone/>
            </a:pPr>
            <a:r>
              <a:rPr b="0" lang="de-DE" sz="2000" spc="-1" strike="noStrike">
                <a:latin typeface="Arial"/>
              </a:rPr>
              <a:t>Anteil des Vorhaltevolumens eines KH ist 10% des gesamten Vorhaltevolumens der zuschlagsberechtigten KHs: KH bekommt 1,25 Mio.</a:t>
            </a:r>
            <a:endParaRPr b="0" lang="de-DE" sz="2000" spc="-1" strike="noStrike">
              <a:latin typeface="Arial"/>
            </a:endParaRPr>
          </a:p>
        </p:txBody>
      </p:sp>
      <p:sp>
        <p:nvSpPr>
          <p:cNvPr id="341" name="PlaceHolder 3"/>
          <p:cNvSpPr>
            <a:spLocks noGrp="1"/>
          </p:cNvSpPr>
          <p:nvPr>
            <p:ph type="sldNum" idx="31"/>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62E9D08E-44EB-4490-9E27-5087E34FE683}"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7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PlaceHolder 1"/>
          <p:cNvSpPr>
            <a:spLocks noGrp="1"/>
          </p:cNvSpPr>
          <p:nvPr>
            <p:ph type="sldImg"/>
          </p:nvPr>
        </p:nvSpPr>
        <p:spPr>
          <a:xfrm>
            <a:off x="685800" y="1143000"/>
            <a:ext cx="5486040" cy="3085920"/>
          </a:xfrm>
          <a:prstGeom prst="rect">
            <a:avLst/>
          </a:prstGeom>
          <a:ln w="0">
            <a:noFill/>
          </a:ln>
        </p:spPr>
      </p:sp>
      <p:sp>
        <p:nvSpPr>
          <p:cNvPr id="343"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44" name="PlaceHolder 3"/>
          <p:cNvSpPr>
            <a:spLocks noGrp="1"/>
          </p:cNvSpPr>
          <p:nvPr>
            <p:ph type="sldNum" idx="32"/>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BAE8FBA7-3D92-41A0-ACF5-188A1AF555BD}"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7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5" name="PlaceHolder 1"/>
          <p:cNvSpPr>
            <a:spLocks noGrp="1"/>
          </p:cNvSpPr>
          <p:nvPr>
            <p:ph type="sldImg"/>
          </p:nvPr>
        </p:nvSpPr>
        <p:spPr>
          <a:xfrm>
            <a:off x="685800" y="1143000"/>
            <a:ext cx="5486040" cy="3085920"/>
          </a:xfrm>
          <a:prstGeom prst="rect">
            <a:avLst/>
          </a:prstGeom>
          <a:ln w="0">
            <a:noFill/>
          </a:ln>
        </p:spPr>
      </p:sp>
      <p:sp>
        <p:nvSpPr>
          <p:cNvPr id="346"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Beispiel bisher:</a:t>
            </a:r>
            <a:endParaRPr b="0" lang="de-DE" sz="2000" spc="-1" strike="noStrike">
              <a:latin typeface="Arial"/>
            </a:endParaRPr>
          </a:p>
          <a:p>
            <a:pPr marL="216000" indent="-216000">
              <a:lnSpc>
                <a:spcPct val="100000"/>
              </a:lnSpc>
              <a:buNone/>
            </a:pPr>
            <a:r>
              <a:rPr b="0" lang="de-DE" sz="2000" spc="-1" strike="noStrike">
                <a:latin typeface="Arial"/>
              </a:rPr>
              <a:t>Veränderungsrate 2%</a:t>
            </a:r>
            <a:endParaRPr b="0" lang="de-DE" sz="2000" spc="-1" strike="noStrike">
              <a:latin typeface="Arial"/>
            </a:endParaRPr>
          </a:p>
          <a:p>
            <a:pPr marL="216000" indent="-216000">
              <a:lnSpc>
                <a:spcPct val="100000"/>
              </a:lnSpc>
              <a:buNone/>
            </a:pPr>
            <a:r>
              <a:rPr b="0" lang="de-DE" sz="2000" spc="-1" strike="noStrike">
                <a:latin typeface="Arial"/>
              </a:rPr>
              <a:t>Orientierungswert 5%</a:t>
            </a:r>
            <a:endParaRPr b="0" lang="de-DE" sz="2000" spc="-1" strike="noStrike">
              <a:latin typeface="Arial"/>
            </a:endParaRPr>
          </a:p>
          <a:p>
            <a:pPr marL="216000" indent="-216000">
              <a:lnSpc>
                <a:spcPct val="100000"/>
              </a:lnSpc>
              <a:buNone/>
            </a:pPr>
            <a:r>
              <a:rPr b="0" lang="de-DE" sz="2000" spc="-1" strike="noStrike">
                <a:latin typeface="Arial"/>
              </a:rPr>
              <a:t>Veränderungswert 3%</a:t>
            </a:r>
            <a:endParaRPr b="0" lang="de-DE" sz="2000" spc="-1" strike="noStrike">
              <a:latin typeface="Arial"/>
            </a:endParaRPr>
          </a:p>
        </p:txBody>
      </p:sp>
      <p:sp>
        <p:nvSpPr>
          <p:cNvPr id="347" name="PlaceHolder 3"/>
          <p:cNvSpPr>
            <a:spLocks noGrp="1"/>
          </p:cNvSpPr>
          <p:nvPr>
            <p:ph type="sldNum" idx="33"/>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68885DD9-E3CA-4F71-ACE3-2D04BD595536}"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7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PlaceHolder 1"/>
          <p:cNvSpPr>
            <a:spLocks noGrp="1"/>
          </p:cNvSpPr>
          <p:nvPr>
            <p:ph type="sldImg"/>
          </p:nvPr>
        </p:nvSpPr>
        <p:spPr>
          <a:xfrm>
            <a:off x="685800" y="1143000"/>
            <a:ext cx="5486040" cy="3085920"/>
          </a:xfrm>
          <a:prstGeom prst="rect">
            <a:avLst/>
          </a:prstGeom>
          <a:ln w="0">
            <a:noFill/>
          </a:ln>
        </p:spPr>
      </p:sp>
      <p:sp>
        <p:nvSpPr>
          <p:cNvPr id="349" name="PlaceHolder 2"/>
          <p:cNvSpPr>
            <a:spLocks noGrp="1"/>
          </p:cNvSpPr>
          <p:nvPr>
            <p:ph type="body"/>
          </p:nvPr>
        </p:nvSpPr>
        <p:spPr>
          <a:xfrm>
            <a:off x="685800" y="4400640"/>
            <a:ext cx="5486040" cy="3600000"/>
          </a:xfrm>
          <a:prstGeom prst="rect">
            <a:avLst/>
          </a:prstGeom>
          <a:noFill/>
          <a:ln w="0">
            <a:noFill/>
          </a:ln>
        </p:spPr>
        <p:txBody>
          <a:bodyPr anchor="t">
            <a:noAutofit/>
          </a:bodyPr>
          <a:p>
            <a:pPr>
              <a:lnSpc>
                <a:spcPct val="100000"/>
              </a:lnSpc>
              <a:buNone/>
              <a:tabLst>
                <a:tab algn="l" pos="0"/>
              </a:tabLst>
            </a:pPr>
            <a:endParaRPr b="0" lang="de-DE" sz="1200" spc="-1" strike="noStrike">
              <a:latin typeface="Arial"/>
            </a:endParaRPr>
          </a:p>
          <a:p>
            <a:pPr>
              <a:lnSpc>
                <a:spcPct val="100000"/>
              </a:lnSpc>
              <a:buNone/>
              <a:tabLst>
                <a:tab algn="l" pos="0"/>
              </a:tabLst>
            </a:pPr>
            <a:endParaRPr b="0" lang="de-DE" sz="1200" spc="-1" strike="noStrike">
              <a:latin typeface="Arial"/>
            </a:endParaRPr>
          </a:p>
        </p:txBody>
      </p:sp>
      <p:sp>
        <p:nvSpPr>
          <p:cNvPr id="350" name="PlaceHolder 3"/>
          <p:cNvSpPr>
            <a:spLocks noGrp="1"/>
          </p:cNvSpPr>
          <p:nvPr>
            <p:ph type="sldNum" idx="34"/>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C2482650-53FE-4763-BBAD-803EAAC5C74A}"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7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1" name="PlaceHolder 1"/>
          <p:cNvSpPr>
            <a:spLocks noGrp="1"/>
          </p:cNvSpPr>
          <p:nvPr>
            <p:ph type="sldImg"/>
          </p:nvPr>
        </p:nvSpPr>
        <p:spPr>
          <a:xfrm>
            <a:off x="685800" y="1143000"/>
            <a:ext cx="5486040" cy="3085920"/>
          </a:xfrm>
          <a:prstGeom prst="rect">
            <a:avLst/>
          </a:prstGeom>
          <a:ln w="0">
            <a:noFill/>
          </a:ln>
        </p:spPr>
      </p:sp>
      <p:sp>
        <p:nvSpPr>
          <p:cNvPr id="352"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53" name="PlaceHolder 3"/>
          <p:cNvSpPr>
            <a:spLocks noGrp="1"/>
          </p:cNvSpPr>
          <p:nvPr>
            <p:ph type="sldNum" idx="35"/>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265A729A-98DA-4FF7-ACA6-338E61F614D3}"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7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PlaceHolder 1"/>
          <p:cNvSpPr>
            <a:spLocks noGrp="1"/>
          </p:cNvSpPr>
          <p:nvPr>
            <p:ph type="sldImg"/>
          </p:nvPr>
        </p:nvSpPr>
        <p:spPr>
          <a:xfrm>
            <a:off x="685800" y="1143000"/>
            <a:ext cx="5486040" cy="3085920"/>
          </a:xfrm>
          <a:prstGeom prst="rect">
            <a:avLst/>
          </a:prstGeom>
          <a:ln w="0">
            <a:noFill/>
          </a:ln>
        </p:spPr>
      </p:sp>
      <p:sp>
        <p:nvSpPr>
          <p:cNvPr id="355"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56" name="PlaceHolder 3"/>
          <p:cNvSpPr>
            <a:spLocks noGrp="1"/>
          </p:cNvSpPr>
          <p:nvPr>
            <p:ph type="sldNum" idx="36"/>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AADE0F66-353B-42ED-9238-3F2C29BCCB60}"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7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7" name="PlaceHolder 1"/>
          <p:cNvSpPr>
            <a:spLocks noGrp="1"/>
          </p:cNvSpPr>
          <p:nvPr>
            <p:ph type="sldImg"/>
          </p:nvPr>
        </p:nvSpPr>
        <p:spPr>
          <a:xfrm>
            <a:off x="685800" y="1143000"/>
            <a:ext cx="5486040" cy="3085920"/>
          </a:xfrm>
          <a:prstGeom prst="rect">
            <a:avLst/>
          </a:prstGeom>
          <a:ln w="0">
            <a:noFill/>
          </a:ln>
        </p:spPr>
      </p:sp>
      <p:sp>
        <p:nvSpPr>
          <p:cNvPr id="358"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59" name="PlaceHolder 3"/>
          <p:cNvSpPr>
            <a:spLocks noGrp="1"/>
          </p:cNvSpPr>
          <p:nvPr>
            <p:ph type="sldNum" idx="37"/>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E50E8F09-2618-4081-BDE3-3AB442EE35B3}"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PlaceHolder 1"/>
          <p:cNvSpPr>
            <a:spLocks noGrp="1"/>
          </p:cNvSpPr>
          <p:nvPr>
            <p:ph type="sldImg"/>
          </p:nvPr>
        </p:nvSpPr>
        <p:spPr>
          <a:xfrm>
            <a:off x="685800" y="1143000"/>
            <a:ext cx="5486040" cy="3085920"/>
          </a:xfrm>
          <a:prstGeom prst="rect">
            <a:avLst/>
          </a:prstGeom>
          <a:ln w="0">
            <a:noFill/>
          </a:ln>
        </p:spPr>
      </p:sp>
      <p:sp>
        <p:nvSpPr>
          <p:cNvPr id="277"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78" name="PlaceHolder 3"/>
          <p:cNvSpPr>
            <a:spLocks noGrp="1"/>
          </p:cNvSpPr>
          <p:nvPr>
            <p:ph type="sldNum" idx="1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19482B0D-F2CE-471D-87F4-DA655386FD9E}" type="slidenum">
              <a:rPr b="0" lang="de-DE" sz="1200" spc="-1" strike="noStrike">
                <a:latin typeface="Times New Roman"/>
              </a:rPr>
              <a:t>&lt;Foliennummer&gt;</a:t>
            </a:fld>
            <a:endParaRPr b="0" lang="de-D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90FFF0B7-255D-4362-BD35-7C6BD01169E8}" type="slidenum">
              <a:t>&lt;#&gt;</a:t>
            </a:fld>
          </a:p>
        </p:txBody>
      </p:sp>
      <p:sp>
        <p:nvSpPr>
          <p:cNvPr id="4" name="PlaceHolder 3"/>
          <p:cNvSpPr>
            <a:spLocks noGrp="1"/>
          </p:cNvSpPr>
          <p:nvPr>
            <p:ph type="dt" idx="1"/>
          </p:nvPr>
        </p:nvSpPr>
        <p:spPr/>
        <p:txBody>
          <a:bodyPr/>
          <a:p>
            <a:r>
              <a:rPr lang="de-D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7"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8"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0C54734-1A62-4C40-89A9-44E8B7186F91}"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3"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72F0E809-63D1-456D-BDF3-7AEC948BA664}" type="slidenum">
              <a:t>&lt;#&gt;</a:t>
            </a:fld>
          </a:p>
        </p:txBody>
      </p:sp>
      <p:sp>
        <p:nvSpPr>
          <p:cNvPr id="9" name="PlaceHolder 8"/>
          <p:cNvSpPr>
            <a:spLocks noGrp="1"/>
          </p:cNvSpPr>
          <p:nvPr>
            <p:ph type="dt" idx="1"/>
          </p:nvPr>
        </p:nvSpPr>
        <p:spPr/>
        <p:txBody>
          <a:bodyPr/>
          <a:p>
            <a:r>
              <a:rPr lang="de-DE"/>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5"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6"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7"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8"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9"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0"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F3DD8E4B-4674-4C5D-B86A-8977321B0B17}" type="slidenum">
              <a:t>&lt;#&gt;</a:t>
            </a:fld>
          </a:p>
        </p:txBody>
      </p:sp>
      <p:sp>
        <p:nvSpPr>
          <p:cNvPr id="11" name="PlaceHolder 10"/>
          <p:cNvSpPr>
            <a:spLocks noGrp="1"/>
          </p:cNvSpPr>
          <p:nvPr>
            <p:ph type="dt" idx="1"/>
          </p:nvPr>
        </p:nvSpPr>
        <p:spPr/>
        <p:txBody>
          <a:bodyPr/>
          <a:p>
            <a:r>
              <a:rPr lang="de-DE"/>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9EFF9533-EB63-4C03-992E-AE2372698E97}" type="slidenum">
              <a:t>&lt;#&gt;</a:t>
            </a:fld>
          </a:p>
        </p:txBody>
      </p:sp>
      <p:sp>
        <p:nvSpPr>
          <p:cNvPr id="4" name="PlaceHolder 3"/>
          <p:cNvSpPr>
            <a:spLocks noGrp="1"/>
          </p:cNvSpPr>
          <p:nvPr>
            <p:ph type="dt" idx="4"/>
          </p:nvPr>
        </p:nvSpPr>
        <p:spPr/>
        <p:txBody>
          <a:bodyPr/>
          <a:p>
            <a:r>
              <a:rPr lang="de-DE"/>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48"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5B501747-6F11-4D5A-B20F-521638B457FD}"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0"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FCD92ABC-20A4-446A-9C2C-47DFE4EEDB31}"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2"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3"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9B316EF1-CA89-4FF0-8943-7F27F4BEDF23}"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8021DA9B-3F6A-4751-8B3F-B7C3868F139E}"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1414F105-4C5E-442D-B162-57FBB4A1A342}"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7"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8"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9"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D629D541-1CFA-49A2-909E-1F81A84A94C0}"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30F207CB-B75F-4515-ADAF-A00E093B0546}"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1"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2"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3"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BB94E1A7-B4BF-4E88-AFEB-9CBC42449420}"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6"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7"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A634514A-7780-4F02-8105-1B0F9D7C26DD}"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9"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0"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2CDC1357-5134-46A6-B719-E69F79A223BD}"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2"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3"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4"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5"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AEBF5B5B-E7EE-45A1-8A91-662B586ECF4B}" type="slidenum">
              <a:t>&lt;#&gt;</a:t>
            </a:fld>
          </a:p>
        </p:txBody>
      </p:sp>
      <p:sp>
        <p:nvSpPr>
          <p:cNvPr id="9" name="PlaceHolder 8"/>
          <p:cNvSpPr>
            <a:spLocks noGrp="1"/>
          </p:cNvSpPr>
          <p:nvPr>
            <p:ph type="dt" idx="4"/>
          </p:nvPr>
        </p:nvSpPr>
        <p:spPr/>
        <p:txBody>
          <a:bodyPr/>
          <a:p>
            <a:r>
              <a:rPr lang="de-DE"/>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7"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8"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9"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0"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1"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2"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6B73F7F7-9069-4B4D-9337-5D68D6A80B51}" type="slidenum">
              <a:t>&lt;#&gt;</a:t>
            </a:fld>
          </a:p>
        </p:txBody>
      </p:sp>
      <p:sp>
        <p:nvSpPr>
          <p:cNvPr id="11" name="PlaceHolder 10"/>
          <p:cNvSpPr>
            <a:spLocks noGrp="1"/>
          </p:cNvSpPr>
          <p:nvPr>
            <p:ph type="dt" idx="4"/>
          </p:nvPr>
        </p:nvSpPr>
        <p:spPr/>
        <p:txBody>
          <a:bodyPr/>
          <a:p>
            <a:r>
              <a:rPr lang="de-D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8"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94F3BC42-BB3E-4580-8FF1-C0188D6445EF}"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EE6B4D30-449A-4F06-8A4F-45424C3F8DF4}"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C185B5E3-2D25-4C83-A543-FFD510BBA70A}"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64C950F9-00E8-4454-B70F-44677B4FE13D}"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981321EF-E01F-48CB-A354-F344FEF07FB6}"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1"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2010BF9-71E6-4B4D-9212-B80A5865FE14}"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3"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5"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FD528A86-B12B-4D79-97DD-99961062D7C3}" type="slidenum">
              <a:t>&lt;#&gt;</a:t>
            </a:fld>
          </a:p>
        </p:txBody>
      </p:sp>
      <p:sp>
        <p:nvSpPr>
          <p:cNvPr id="8" name="PlaceHolder 7"/>
          <p:cNvSpPr>
            <a:spLocks noGrp="1"/>
          </p:cNvSpPr>
          <p:nvPr>
            <p:ph type="dt" idx="1"/>
          </p:nvPr>
        </p:nvSpPr>
        <p:spPr/>
        <p:txBody>
          <a:bodyPr/>
          <a:p>
            <a:r>
              <a:rPr lang="de-DE"/>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de-DE" sz="6000" spc="-1" strike="noStrike">
                <a:solidFill>
                  <a:srgbClr val="000000"/>
                </a:solidFill>
                <a:latin typeface="Calibri Light"/>
              </a:rPr>
              <a:t>Mastertitelformat bearbeiten</a:t>
            </a:r>
            <a:endParaRPr b="0" lang="de-DE"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4ADD7EB3-AE7F-4E8E-9AA4-35298FDE8126}" type="slidenum">
              <a:rPr b="0" lang="de-DE" sz="1200" spc="-1" strike="noStrike">
                <a:solidFill>
                  <a:srgbClr val="8b8b8b"/>
                </a:solidFill>
                <a:latin typeface="Calibri"/>
              </a:rPr>
              <a:t>&lt;Foliennummer&gt;</a:t>
            </a:fld>
            <a:endParaRPr b="0" lang="de-DE"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de-DE" sz="2800" spc="-1" strike="noStrike">
                <a:solidFill>
                  <a:srgbClr val="000000"/>
                </a:solidFill>
                <a:latin typeface="Calibri"/>
              </a:rPr>
              <a:t>Format des Gliederungstextes durch Klicken bearbeiten</a:t>
            </a:r>
            <a:endParaRPr b="0" lang="de-DE"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Calibri"/>
              </a:rPr>
              <a:t>Zweite Gliederungsebene</a:t>
            </a:r>
            <a:endParaRPr b="0" lang="de-DE"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Calibri"/>
              </a:rPr>
              <a:t>Dritte Gliederungsebene</a:t>
            </a:r>
            <a:endParaRPr b="0" lang="de-DE"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Calibri"/>
              </a:rPr>
              <a:t>Vierte Gliederungsebene</a:t>
            </a:r>
            <a:endParaRPr b="0" lang="de-DE"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Fünfte Gliederungsebene</a:t>
            </a:r>
            <a:endParaRPr b="0" lang="de-DE"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Sechste Gliederungsebene</a:t>
            </a:r>
            <a:endParaRPr b="0" lang="de-DE"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Siebte Gliederungsebene</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Mastertitelformat bearbeiten</a:t>
            </a:r>
            <a:endParaRPr b="0" lang="de-DE"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Mastertextformat bearbeiten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Calibri"/>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Calibri"/>
              </a:rPr>
              <a:t>Fünfte Ebene</a:t>
            </a:r>
            <a:fld id="{5D2DA50B-E015-44CD-8541-4504B7A7AC89}" type="slidenum">
              <a:rPr b="0" lang="de-DE" sz="1800" spc="-1" strike="noStrike">
                <a:solidFill>
                  <a:srgbClr val="000000"/>
                </a:solidFill>
                <a:latin typeface="Calibri"/>
              </a:rPr>
              <a:t>&lt;Foliennummer&gt;</a:t>
            </a:fld>
            <a:endParaRPr b="0" lang="de-DE" sz="1800" spc="-1" strike="noStrike">
              <a:solidFill>
                <a:srgbClr val="000000"/>
              </a:solidFill>
              <a:latin typeface="Calibri"/>
            </a:endParaRPr>
          </a:p>
        </p:txBody>
      </p:sp>
      <p:pic>
        <p:nvPicPr>
          <p:cNvPr id="43" name="Grafik 6" descr=""/>
          <p:cNvPicPr/>
          <p:nvPr/>
        </p:nvPicPr>
        <p:blipFill>
          <a:blip r:embed="rId2"/>
          <a:stretch/>
        </p:blipFill>
        <p:spPr>
          <a:xfrm>
            <a:off x="10859400" y="6311880"/>
            <a:ext cx="1211760" cy="530640"/>
          </a:xfrm>
          <a:prstGeom prst="rect">
            <a:avLst/>
          </a:prstGeom>
          <a:ln w="0">
            <a:noFill/>
          </a:ln>
        </p:spPr>
      </p:pic>
      <p:sp>
        <p:nvSpPr>
          <p:cNvPr id="44" name="PlaceHolder 3"/>
          <p:cNvSpPr>
            <a:spLocks noGrp="1"/>
          </p:cNvSpPr>
          <p:nvPr>
            <p:ph type="dt" idx="4"/>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45" name="PlaceHolder 4"/>
          <p:cNvSpPr>
            <a:spLocks noGrp="1"/>
          </p:cNvSpPr>
          <p:nvPr>
            <p:ph type="ftr" idx="5"/>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46" name="PlaceHolder 5"/>
          <p:cNvSpPr>
            <a:spLocks noGrp="1"/>
          </p:cNvSpPr>
          <p:nvPr>
            <p:ph type="sldNum" idx="6"/>
          </p:nvPr>
        </p:nvSpPr>
        <p:spPr>
          <a:xfrm>
            <a:off x="8610480" y="635652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04717DFA-A7F5-4C47-92D0-BF08B0331EEA}" type="slidenum">
              <a:rPr b="0" lang="de-DE" sz="1200" spc="-1" strike="noStrike">
                <a:solidFill>
                  <a:srgbClr val="8b8b8b"/>
                </a:solidFill>
                <a:latin typeface="Calibri"/>
              </a:rPr>
              <a:t>&lt;Foliennummer&gt;</a:t>
            </a:fld>
            <a:endParaRPr b="0" lang="de-DE"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4.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5.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6.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0.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1.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diagramData" Target="../diagrams/data1.xml"/><Relationship Id="rId2" Type="http://schemas.openxmlformats.org/officeDocument/2006/relationships/diagramLayout" Target="../diagrams/layout1.xml"/><Relationship Id="rId3" Type="http://schemas.openxmlformats.org/officeDocument/2006/relationships/diagramQuickStyle" Target="../diagrams/quickStyle1.xml"/><Relationship Id="rId4" Type="http://schemas.openxmlformats.org/officeDocument/2006/relationships/diagramColors" Target="../diagrams/colors1.xml"/><Relationship Id="rId5" Type="http://schemas.microsoft.com/office/2007/relationships/diagramDrawing" Target="../diagrams/drawing1.xml"/><Relationship Id="rId6" Type="http://schemas.openxmlformats.org/officeDocument/2006/relationships/slideLayout" Target="../slideLayouts/slideLayout13.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0.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4.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5.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3.wmf"/><Relationship Id="rId2" Type="http://schemas.openxmlformats.org/officeDocument/2006/relationships/slideLayout" Target="../slideLayouts/slideLayout13.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6.xml"/>
</Relationships>
</file>

<file path=ppt/slides/_rels/slide6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7.xml"/>
</Relationships>
</file>

<file path=ppt/slides/_rels/slide6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8.xml"/>
</Relationships>
</file>

<file path=ppt/slides/_rels/slide6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9.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0.xml"/>
</Relationships>
</file>

<file path=ppt/slides/_rels/slide7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1.xml"/>
</Relationships>
</file>

<file path=ppt/slides/_rels/slide7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3.xml"/>
</Relationships>
</file>

<file path=ppt/slides/_rels/slide7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4.xml"/>
</Relationships>
</file>

<file path=ppt/slides/_rels/slide7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7.xml"/>
</Relationships>
</file>

<file path=ppt/slides/_rels/slide7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8.xml"/>
</Relationships>
</file>

<file path=ppt/slides/_rels/slide7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8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1.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type="title"/>
          </p:nvPr>
        </p:nvSpPr>
        <p:spPr>
          <a:xfrm>
            <a:off x="656640" y="309240"/>
            <a:ext cx="9968760" cy="2387160"/>
          </a:xfrm>
          <a:prstGeom prst="rect">
            <a:avLst/>
          </a:prstGeom>
          <a:noFill/>
          <a:ln w="0">
            <a:noFill/>
          </a:ln>
        </p:spPr>
        <p:txBody>
          <a:bodyPr anchor="b">
            <a:normAutofit/>
          </a:bodyPr>
          <a:p>
            <a:pPr algn="ctr">
              <a:lnSpc>
                <a:spcPct val="90000"/>
              </a:lnSpc>
              <a:buNone/>
            </a:pPr>
            <a:r>
              <a:rPr b="1" lang="de-DE" sz="4800" spc="-1" strike="noStrike">
                <a:solidFill>
                  <a:srgbClr val="000000"/>
                </a:solidFill>
                <a:latin typeface="Calibri Light"/>
              </a:rPr>
              <a:t>Massiver Abbau droht, Finanz‐„Revolution“ fällt aus</a:t>
            </a:r>
            <a:endParaRPr b="0" lang="de-DE" sz="4800" spc="-1" strike="noStrike">
              <a:solidFill>
                <a:srgbClr val="000000"/>
              </a:solidFill>
              <a:latin typeface="Calibri"/>
            </a:endParaRPr>
          </a:p>
        </p:txBody>
      </p:sp>
      <p:sp>
        <p:nvSpPr>
          <p:cNvPr id="90" name="PlaceHolder 2"/>
          <p:cNvSpPr>
            <a:spLocks noGrp="1"/>
          </p:cNvSpPr>
          <p:nvPr>
            <p:ph type="subTitle"/>
          </p:nvPr>
        </p:nvSpPr>
        <p:spPr>
          <a:xfrm>
            <a:off x="698760" y="4807800"/>
            <a:ext cx="9884520" cy="1932840"/>
          </a:xfrm>
          <a:prstGeom prst="rect">
            <a:avLst/>
          </a:prstGeom>
          <a:noFill/>
          <a:ln w="0">
            <a:noFill/>
          </a:ln>
        </p:spPr>
        <p:txBody>
          <a:bodyPr anchor="t">
            <a:normAutofit/>
          </a:bodyPr>
          <a:p>
            <a:pPr algn="ctr">
              <a:lnSpc>
                <a:spcPct val="90000"/>
              </a:lnSpc>
              <a:spcBef>
                <a:spcPts val="1001"/>
              </a:spcBef>
              <a:buNone/>
              <a:tabLst>
                <a:tab algn="l" pos="0"/>
              </a:tabLst>
            </a:pPr>
            <a:r>
              <a:rPr b="0" lang="de-DE" sz="2400" spc="-1" strike="noStrike">
                <a:solidFill>
                  <a:srgbClr val="000000"/>
                </a:solidFill>
                <a:latin typeface="Calibri"/>
              </a:rPr>
              <a:t>……</a:t>
            </a:r>
            <a:endParaRPr b="0" lang="de-DE" sz="2400" spc="-1" strike="noStrike">
              <a:latin typeface="Arial"/>
            </a:endParaRPr>
          </a:p>
        </p:txBody>
      </p:sp>
      <p:pic>
        <p:nvPicPr>
          <p:cNvPr id="91" name="Grafik 3" descr=""/>
          <p:cNvPicPr/>
          <p:nvPr/>
        </p:nvPicPr>
        <p:blipFill>
          <a:blip r:embed="rId1"/>
          <a:stretch/>
        </p:blipFill>
        <p:spPr>
          <a:xfrm>
            <a:off x="3907440" y="2973600"/>
            <a:ext cx="3551760" cy="1556640"/>
          </a:xfrm>
          <a:prstGeom prst="rect">
            <a:avLst/>
          </a:prstGeom>
          <a:ln w="0">
            <a:noFill/>
          </a:ln>
        </p:spPr>
      </p:pic>
      <p:sp>
        <p:nvSpPr>
          <p:cNvPr id="92" name="Textfeld 5"/>
          <p:cNvSpPr/>
          <p:nvPr/>
        </p:nvSpPr>
        <p:spPr>
          <a:xfrm>
            <a:off x="859320" y="511200"/>
            <a:ext cx="9869760" cy="9428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i="1" lang="de-DE" sz="2800" spc="-1" strike="noStrike">
                <a:solidFill>
                  <a:srgbClr val="000000"/>
                </a:solidFill>
                <a:latin typeface="Calibri"/>
              </a:rPr>
              <a:t>Das </a:t>
            </a:r>
            <a:r>
              <a:rPr b="1" i="1" lang="de-DE" sz="2800" spc="-1" strike="noStrike">
                <a:solidFill>
                  <a:srgbClr val="000000"/>
                </a:solidFill>
                <a:latin typeface="Calibri"/>
              </a:rPr>
              <a:t>K</a:t>
            </a:r>
            <a:r>
              <a:rPr b="0" i="1" lang="de-DE" sz="2800" spc="-1" strike="noStrike">
                <a:solidFill>
                  <a:srgbClr val="000000"/>
                </a:solidFill>
                <a:latin typeface="Calibri"/>
              </a:rPr>
              <a:t>rankenhaus</a:t>
            </a:r>
            <a:r>
              <a:rPr b="1" i="1" lang="de-DE" sz="2800" spc="-1" strike="noStrike">
                <a:solidFill>
                  <a:srgbClr val="000000"/>
                </a:solidFill>
                <a:latin typeface="Calibri"/>
              </a:rPr>
              <a:t>v</a:t>
            </a:r>
            <a:r>
              <a:rPr b="0" i="1" lang="de-DE" sz="2800" spc="-1" strike="noStrike">
                <a:solidFill>
                  <a:srgbClr val="000000"/>
                </a:solidFill>
                <a:latin typeface="Calibri"/>
              </a:rPr>
              <a:t>ersorgungs</a:t>
            </a:r>
            <a:r>
              <a:rPr b="1" i="1" lang="de-DE" sz="2800" spc="-1" strike="noStrike">
                <a:solidFill>
                  <a:srgbClr val="000000"/>
                </a:solidFill>
                <a:latin typeface="Calibri"/>
              </a:rPr>
              <a:t>v</a:t>
            </a:r>
            <a:r>
              <a:rPr b="0" i="1" lang="de-DE" sz="2800" spc="-1" strike="noStrike">
                <a:solidFill>
                  <a:srgbClr val="000000"/>
                </a:solidFill>
                <a:latin typeface="Calibri"/>
              </a:rPr>
              <a:t>erbesserungs</a:t>
            </a:r>
            <a:r>
              <a:rPr b="1" i="1" lang="de-DE" sz="2800" spc="-1" strike="noStrike">
                <a:solidFill>
                  <a:srgbClr val="000000"/>
                </a:solidFill>
                <a:latin typeface="Calibri"/>
              </a:rPr>
              <a:t>g</a:t>
            </a:r>
            <a:r>
              <a:rPr b="0" i="1" lang="de-DE" sz="2800" spc="-1" strike="noStrike">
                <a:solidFill>
                  <a:srgbClr val="000000"/>
                </a:solidFill>
                <a:latin typeface="Calibri"/>
              </a:rPr>
              <a:t>esetz (KHVVG):</a:t>
            </a:r>
            <a:endParaRPr b="0" lang="de-DE" sz="2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9" name="PlaceHolder 1"/>
          <p:cNvSpPr>
            <a:spLocks noGrp="1"/>
          </p:cNvSpPr>
          <p:nvPr>
            <p:ph type="title"/>
          </p:nvPr>
        </p:nvSpPr>
        <p:spPr>
          <a:xfrm>
            <a:off x="866880" y="0"/>
            <a:ext cx="1023480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Leistungsgruppen - Beispiele </a:t>
            </a:r>
            <a:endParaRPr b="0" lang="de-DE" sz="4400" spc="-1" strike="noStrike">
              <a:solidFill>
                <a:srgbClr val="000000"/>
              </a:solidFill>
              <a:latin typeface="Calibri"/>
            </a:endParaRPr>
          </a:p>
        </p:txBody>
      </p:sp>
      <p:sp>
        <p:nvSpPr>
          <p:cNvPr id="110" name="Textfeld 4"/>
          <p:cNvSpPr/>
          <p:nvPr/>
        </p:nvSpPr>
        <p:spPr>
          <a:xfrm>
            <a:off x="7074360" y="1575360"/>
            <a:ext cx="4408200" cy="265068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de-DE" sz="2800" spc="-1" strike="noStrike">
                <a:solidFill>
                  <a:srgbClr val="ff0000"/>
                </a:solidFill>
                <a:latin typeface="Calibri"/>
              </a:rPr>
              <a:t>Neu:</a:t>
            </a:r>
            <a:endParaRPr b="0" lang="de-DE" sz="2800" spc="-1" strike="noStrike">
              <a:latin typeface="Arial"/>
            </a:endParaRPr>
          </a:p>
          <a:p>
            <a:pPr>
              <a:lnSpc>
                <a:spcPct val="100000"/>
              </a:lnSpc>
              <a:buNone/>
            </a:pPr>
            <a:r>
              <a:rPr b="0" lang="de-DE" sz="2000" spc="-1" strike="noStrike">
                <a:solidFill>
                  <a:srgbClr val="000000"/>
                </a:solidFill>
                <a:latin typeface="Calibri"/>
              </a:rPr>
              <a:t>Infektiologie</a:t>
            </a:r>
            <a:endParaRPr b="0" lang="de-DE" sz="2000" spc="-1" strike="noStrike">
              <a:latin typeface="Arial"/>
            </a:endParaRPr>
          </a:p>
          <a:p>
            <a:pPr>
              <a:lnSpc>
                <a:spcPct val="100000"/>
              </a:lnSpc>
              <a:buNone/>
            </a:pPr>
            <a:r>
              <a:rPr b="0" lang="de-DE" sz="2000" spc="-1" strike="noStrike">
                <a:solidFill>
                  <a:srgbClr val="000000"/>
                </a:solidFill>
                <a:latin typeface="Calibri"/>
              </a:rPr>
              <a:t>Notfallmedizin</a:t>
            </a:r>
            <a:endParaRPr b="0" lang="de-DE" sz="2000" spc="-1" strike="noStrike">
              <a:latin typeface="Arial"/>
            </a:endParaRPr>
          </a:p>
          <a:p>
            <a:pPr>
              <a:lnSpc>
                <a:spcPct val="100000"/>
              </a:lnSpc>
              <a:buNone/>
            </a:pPr>
            <a:r>
              <a:rPr b="0" lang="de-DE" sz="2000" spc="-1" strike="noStrike">
                <a:solidFill>
                  <a:srgbClr val="000000"/>
                </a:solidFill>
                <a:latin typeface="Calibri"/>
              </a:rPr>
              <a:t>spezielle Traumatologie</a:t>
            </a:r>
            <a:endParaRPr b="0" lang="de-DE" sz="2000" spc="-1" strike="noStrike">
              <a:latin typeface="Arial"/>
            </a:endParaRPr>
          </a:p>
          <a:p>
            <a:pPr>
              <a:lnSpc>
                <a:spcPct val="100000"/>
              </a:lnSpc>
              <a:buNone/>
            </a:pPr>
            <a:r>
              <a:rPr b="0" lang="de-DE" sz="2000" spc="-1" strike="noStrike">
                <a:solidFill>
                  <a:srgbClr val="000000"/>
                </a:solidFill>
                <a:latin typeface="Calibri"/>
              </a:rPr>
              <a:t>spezielle Kinder- und Jugendmedizin</a:t>
            </a:r>
            <a:endParaRPr b="0" lang="de-DE" sz="2000" spc="-1" strike="noStrike">
              <a:latin typeface="Arial"/>
            </a:endParaRPr>
          </a:p>
          <a:p>
            <a:pPr>
              <a:lnSpc>
                <a:spcPct val="100000"/>
              </a:lnSpc>
              <a:buNone/>
            </a:pPr>
            <a:r>
              <a:rPr b="0" lang="de-DE" sz="2000" spc="-1" strike="noStrike">
                <a:solidFill>
                  <a:srgbClr val="000000"/>
                </a:solidFill>
                <a:latin typeface="Calibri"/>
              </a:rPr>
              <a:t>speziellen Kinder- und Jugendchirurgie</a:t>
            </a:r>
            <a:endParaRPr b="0" lang="de-DE" sz="2000" spc="-1" strike="noStrike">
              <a:latin typeface="Arial"/>
            </a:endParaRPr>
          </a:p>
        </p:txBody>
      </p:sp>
      <p:sp>
        <p:nvSpPr>
          <p:cNvPr id="111" name="Textfeld 2"/>
          <p:cNvSpPr/>
          <p:nvPr/>
        </p:nvSpPr>
        <p:spPr>
          <a:xfrm>
            <a:off x="1103400" y="1575360"/>
            <a:ext cx="4408200" cy="46310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de-DE" sz="2800" spc="-1" strike="noStrike">
                <a:solidFill>
                  <a:srgbClr val="ff0000"/>
                </a:solidFill>
                <a:latin typeface="Calibri"/>
              </a:rPr>
              <a:t>NRW:</a:t>
            </a:r>
            <a:endParaRPr b="0" lang="de-DE" sz="2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Allgemeine Innere</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Komplexe Gastroenterologie</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Leukämie und Lymphome</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Interventionelle Kardiologie</a:t>
            </a:r>
            <a:endParaRPr b="0" lang="de-DE" sz="1800" spc="-1" strike="noStrike">
              <a:latin typeface="Arial"/>
            </a:endParaRPr>
          </a:p>
          <a:p>
            <a:pPr>
              <a:lnSpc>
                <a:spcPct val="100000"/>
              </a:lnSpc>
              <a:buNone/>
            </a:pP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Allgemeine Chirurgie</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Plastische Chirurgie</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Herzchirurgie</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Endoprothetik</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Lebereingriffe</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Pankreaseingriffe</a:t>
            </a:r>
            <a:endParaRPr b="0" lang="de-DE" sz="1800" spc="-1" strike="noStrike">
              <a:latin typeface="Arial"/>
            </a:endParaRPr>
          </a:p>
          <a:p>
            <a:pPr>
              <a:lnSpc>
                <a:spcPct val="100000"/>
              </a:lnSpc>
              <a:buNone/>
            </a:pP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Augenheilkunde</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Calibri"/>
              </a:rPr>
              <a:t>Urologie</a:t>
            </a:r>
            <a:endParaRPr b="0" lang="de-DE" sz="1800" spc="-1" strike="noStrike">
              <a:latin typeface="Arial"/>
            </a:endParaRPr>
          </a:p>
          <a:p>
            <a:pPr>
              <a:lnSpc>
                <a:spcPct val="100000"/>
              </a:lnSpc>
              <a:buNone/>
            </a:pPr>
            <a:endParaRPr b="0" lang="de-DE" sz="1800" spc="-1" strike="noStrike">
              <a:latin typeface="Arial"/>
            </a:endParaRPr>
          </a:p>
        </p:txBody>
      </p:sp>
      <p:sp>
        <p:nvSpPr>
          <p:cNvPr id="112" name="Textfeld 7"/>
          <p:cNvSpPr/>
          <p:nvPr/>
        </p:nvSpPr>
        <p:spPr>
          <a:xfrm>
            <a:off x="4974840" y="4052880"/>
            <a:ext cx="6289920" cy="2527560"/>
          </a:xfrm>
          <a:prstGeom prst="rect">
            <a:avLst/>
          </a:prstGeom>
          <a:noFill/>
          <a:ln w="0">
            <a:solidFill>
              <a:srgbClr val="ff0000"/>
            </a:solidFill>
          </a:ln>
        </p:spPr>
        <p:style>
          <a:lnRef idx="0"/>
          <a:fillRef idx="0"/>
          <a:effectRef idx="0"/>
          <a:fontRef idx="minor"/>
        </p:style>
        <p:txBody>
          <a:bodyPr lIns="90000" rIns="90000" tIns="45000" bIns="45000" anchor="t">
            <a:spAutoFit/>
          </a:bodyPr>
          <a:p>
            <a:pPr marL="457200" indent="-457200">
              <a:lnSpc>
                <a:spcPct val="100000"/>
              </a:lnSpc>
              <a:buClr>
                <a:srgbClr val="ff0000"/>
              </a:buClr>
              <a:buFont typeface="Wingdings" charset="2"/>
              <a:buChar char=""/>
            </a:pPr>
            <a:r>
              <a:rPr b="0" i="1" lang="de-DE" sz="2800" spc="-1" strike="noStrike">
                <a:solidFill>
                  <a:srgbClr val="ff0000"/>
                </a:solidFill>
                <a:latin typeface="Calibri"/>
              </a:rPr>
              <a:t>Die neuen LG überschneiden sich z.T. mit den NRW-LG</a:t>
            </a:r>
            <a:endParaRPr b="0" lang="de-DE" sz="2800" spc="-1" strike="noStrike">
              <a:latin typeface="Arial"/>
            </a:endParaRPr>
          </a:p>
          <a:p>
            <a:pPr marL="457200" indent="-457200">
              <a:lnSpc>
                <a:spcPct val="100000"/>
              </a:lnSpc>
              <a:buClr>
                <a:srgbClr val="ff0000"/>
              </a:buClr>
              <a:buFont typeface="Wingdings" charset="2"/>
              <a:buChar char=""/>
            </a:pPr>
            <a:r>
              <a:rPr b="1" i="1" lang="de-DE" sz="2800" spc="-1" strike="noStrike">
                <a:solidFill>
                  <a:srgbClr val="ff0000"/>
                </a:solidFill>
                <a:latin typeface="Calibri"/>
              </a:rPr>
              <a:t>Problem: Eindeutige Zuordnung jeder DRG zu jeweils 1 LG</a:t>
            </a:r>
            <a:endParaRPr b="0" lang="de-DE" sz="2800" spc="-1" strike="noStrike">
              <a:latin typeface="Arial"/>
            </a:endParaRPr>
          </a:p>
          <a:p>
            <a:pPr>
              <a:lnSpc>
                <a:spcPct val="100000"/>
              </a:lnSpc>
              <a:buNone/>
            </a:pPr>
            <a:endParaRPr b="0" lang="de-DE" sz="20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13" name="PlaceHolder 1"/>
          <p:cNvSpPr>
            <a:spLocks noGrp="1"/>
          </p:cNvSpPr>
          <p:nvPr>
            <p:ph type="title"/>
          </p:nvPr>
        </p:nvSpPr>
        <p:spPr>
          <a:xfrm>
            <a:off x="936360" y="4500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alle Leistungsgruppen NRW</a:t>
            </a:r>
            <a:endParaRPr b="0" lang="de-DE" sz="4400" spc="-1" strike="noStrike">
              <a:solidFill>
                <a:srgbClr val="000000"/>
              </a:solidFill>
              <a:latin typeface="Calibri"/>
            </a:endParaRPr>
          </a:p>
        </p:txBody>
      </p:sp>
      <p:sp>
        <p:nvSpPr>
          <p:cNvPr id="114" name="PlaceHolder 2"/>
          <p:cNvSpPr>
            <a:spLocks noGrp="1"/>
          </p:cNvSpPr>
          <p:nvPr>
            <p:ph/>
          </p:nvPr>
        </p:nvSpPr>
        <p:spPr>
          <a:xfrm>
            <a:off x="177120" y="1370520"/>
            <a:ext cx="3313080" cy="5207040"/>
          </a:xfrm>
          <a:prstGeom prst="rect">
            <a:avLst/>
          </a:prstGeom>
          <a:noFill/>
          <a:ln w="0">
            <a:noFill/>
          </a:ln>
        </p:spPr>
        <p:txBody>
          <a:bodyPr anchor="t">
            <a:normAutofit fontScale="85000"/>
          </a:bodyPr>
          <a:p>
            <a:pPr>
              <a:lnSpc>
                <a:spcPct val="90000"/>
              </a:lnSpc>
              <a:buNone/>
              <a:tabLst>
                <a:tab algn="l" pos="0"/>
              </a:tabLst>
            </a:pPr>
            <a:r>
              <a:rPr b="0" lang="de-DE" sz="1600" spc="-1" strike="noStrike">
                <a:solidFill>
                  <a:srgbClr val="000000"/>
                </a:solidFill>
                <a:latin typeface="Calibri"/>
              </a:rPr>
              <a:t>1.1 Allgemeine Innere Medizin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2.1 Komplexe Endokrinologie und Diabetologie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3.1 Komplexe Gastroenterologie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4.1 Komplexe Nephrologie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5.1 Komplexe Pneumologie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6.1 Komplexe Rheumatologie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7.1 Stammzelltransplantation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7.2 Leukämie und Lymphome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8.1 EPU/Ablation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8.2 Interventionelle Kardiologie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8.3 Kardiale Devices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8.4 Minimalinvasive Herzklappenintervention9.1 Allgemeine Chirurgie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10.1 Kinder- und Jugendchirurgie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11.1 Plastische und Rekonstruktive Chirurgie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 </a:t>
            </a:r>
            <a:r>
              <a:rPr b="0" lang="de-DE" sz="1600" spc="-1" strike="noStrike">
                <a:solidFill>
                  <a:srgbClr val="000000"/>
                </a:solidFill>
                <a:latin typeface="Calibri"/>
              </a:rPr>
              <a:t>12.1 Bauchaortenaneurysma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12.2 Carotis operativ/interventionell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12.1 Bauchaortenaneurysma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12.2 Carotis operativ/interventionell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12.3 Komplexe periphere arterielle Gefäße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13.1 Herzchirurgie </a:t>
            </a:r>
            <a:endParaRPr b="0" lang="de-DE" sz="1600" spc="-1" strike="noStrike">
              <a:solidFill>
                <a:srgbClr val="000000"/>
              </a:solidFill>
              <a:latin typeface="Calibri"/>
            </a:endParaRPr>
          </a:p>
          <a:p>
            <a:pPr>
              <a:lnSpc>
                <a:spcPct val="90000"/>
              </a:lnSpc>
              <a:buNone/>
              <a:tabLst>
                <a:tab algn="l" pos="0"/>
              </a:tabLst>
            </a:pPr>
            <a:r>
              <a:rPr b="0" lang="de-DE" sz="1600" spc="-1" strike="noStrike">
                <a:solidFill>
                  <a:srgbClr val="000000"/>
                </a:solidFill>
                <a:latin typeface="Calibri"/>
              </a:rPr>
              <a:t>13.2 Herzchirurgie – Kinder und Jugendliche </a:t>
            </a:r>
            <a:endParaRPr b="0" lang="de-DE" sz="1600" spc="-1" strike="noStrike">
              <a:solidFill>
                <a:srgbClr val="000000"/>
              </a:solidFill>
              <a:latin typeface="Calibri"/>
            </a:endParaRPr>
          </a:p>
        </p:txBody>
      </p:sp>
      <p:sp>
        <p:nvSpPr>
          <p:cNvPr id="115" name="Textfeld 9"/>
          <p:cNvSpPr/>
          <p:nvPr/>
        </p:nvSpPr>
        <p:spPr>
          <a:xfrm>
            <a:off x="3701880" y="1370520"/>
            <a:ext cx="3470400" cy="604440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de-DE" sz="1500" spc="-1" strike="noStrike">
                <a:solidFill>
                  <a:srgbClr val="000000"/>
                </a:solidFill>
                <a:latin typeface="Calibri"/>
              </a:rPr>
              <a:t>14.1 Endoprothetik Hüfte </a:t>
            </a:r>
            <a:endParaRPr b="0" lang="de-DE" sz="1500" spc="-1" strike="noStrike">
              <a:latin typeface="Arial"/>
            </a:endParaRPr>
          </a:p>
          <a:p>
            <a:pPr>
              <a:lnSpc>
                <a:spcPct val="100000"/>
              </a:lnSpc>
              <a:buNone/>
            </a:pPr>
            <a:r>
              <a:rPr b="0" lang="de-DE" sz="1500" spc="-1" strike="noStrike">
                <a:solidFill>
                  <a:srgbClr val="000000"/>
                </a:solidFill>
                <a:latin typeface="Calibri"/>
              </a:rPr>
              <a:t>14.2 Endoprothetik Knie </a:t>
            </a:r>
            <a:endParaRPr b="0" lang="de-DE" sz="1500" spc="-1" strike="noStrike">
              <a:latin typeface="Arial"/>
            </a:endParaRPr>
          </a:p>
          <a:p>
            <a:pPr>
              <a:lnSpc>
                <a:spcPct val="100000"/>
              </a:lnSpc>
              <a:buNone/>
            </a:pPr>
            <a:r>
              <a:rPr b="0" lang="de-DE" sz="1500" spc="-1" strike="noStrike">
                <a:solidFill>
                  <a:srgbClr val="000000"/>
                </a:solidFill>
                <a:latin typeface="Calibri"/>
              </a:rPr>
              <a:t>14.3 Revision Hüftendoprothese </a:t>
            </a:r>
            <a:endParaRPr b="0" lang="de-DE" sz="1500" spc="-1" strike="noStrike">
              <a:latin typeface="Arial"/>
            </a:endParaRPr>
          </a:p>
          <a:p>
            <a:pPr>
              <a:lnSpc>
                <a:spcPct val="100000"/>
              </a:lnSpc>
              <a:buNone/>
            </a:pPr>
            <a:r>
              <a:rPr b="0" lang="de-DE" sz="1500" spc="-1" strike="noStrike">
                <a:solidFill>
                  <a:srgbClr val="000000"/>
                </a:solidFill>
                <a:latin typeface="Calibri"/>
              </a:rPr>
              <a:t>14.4 Revision Knieendoprothese </a:t>
            </a:r>
            <a:endParaRPr b="0" lang="de-DE" sz="1500" spc="-1" strike="noStrike">
              <a:latin typeface="Arial"/>
            </a:endParaRPr>
          </a:p>
          <a:p>
            <a:pPr>
              <a:lnSpc>
                <a:spcPct val="100000"/>
              </a:lnSpc>
              <a:buNone/>
            </a:pPr>
            <a:r>
              <a:rPr b="0" lang="de-DE" sz="1500" spc="-1" strike="noStrike">
                <a:solidFill>
                  <a:srgbClr val="000000"/>
                </a:solidFill>
                <a:latin typeface="Calibri"/>
              </a:rPr>
              <a:t>14.5 Wirbelsäuleneingriffe </a:t>
            </a:r>
            <a:endParaRPr b="0" lang="de-DE" sz="1500" spc="-1" strike="noStrike">
              <a:latin typeface="Arial"/>
            </a:endParaRPr>
          </a:p>
          <a:p>
            <a:pPr>
              <a:lnSpc>
                <a:spcPct val="100000"/>
              </a:lnSpc>
              <a:buNone/>
            </a:pPr>
            <a:r>
              <a:rPr b="0" lang="de-DE" sz="1500" spc="-1" strike="noStrike">
                <a:solidFill>
                  <a:srgbClr val="000000"/>
                </a:solidFill>
                <a:latin typeface="Calibri"/>
              </a:rPr>
              <a:t>15.1 Thoraxchirurgie </a:t>
            </a:r>
            <a:endParaRPr b="0" lang="de-DE" sz="1500" spc="-1" strike="noStrike">
              <a:latin typeface="Arial"/>
            </a:endParaRPr>
          </a:p>
          <a:p>
            <a:pPr>
              <a:lnSpc>
                <a:spcPct val="100000"/>
              </a:lnSpc>
              <a:buNone/>
            </a:pPr>
            <a:r>
              <a:rPr b="0" lang="de-DE" sz="1500" spc="-1" strike="noStrike">
                <a:solidFill>
                  <a:srgbClr val="000000"/>
                </a:solidFill>
                <a:latin typeface="Calibri"/>
              </a:rPr>
              <a:t>16.1 Bariatrische Chirurgie </a:t>
            </a:r>
            <a:endParaRPr b="0" lang="de-DE" sz="1500" spc="-1" strike="noStrike">
              <a:latin typeface="Arial"/>
            </a:endParaRPr>
          </a:p>
          <a:p>
            <a:pPr>
              <a:lnSpc>
                <a:spcPct val="100000"/>
              </a:lnSpc>
              <a:buNone/>
            </a:pPr>
            <a:r>
              <a:rPr b="0" lang="de-DE" sz="1500" spc="-1" strike="noStrike">
                <a:solidFill>
                  <a:srgbClr val="000000"/>
                </a:solidFill>
                <a:latin typeface="Calibri"/>
              </a:rPr>
              <a:t>16.2 Lebereingriffe </a:t>
            </a:r>
            <a:endParaRPr b="0" lang="de-DE" sz="1500" spc="-1" strike="noStrike">
              <a:latin typeface="Arial"/>
            </a:endParaRPr>
          </a:p>
          <a:p>
            <a:pPr>
              <a:lnSpc>
                <a:spcPct val="100000"/>
              </a:lnSpc>
              <a:buNone/>
            </a:pPr>
            <a:r>
              <a:rPr b="0" lang="de-DE" sz="1500" spc="-1" strike="noStrike">
                <a:solidFill>
                  <a:srgbClr val="000000"/>
                </a:solidFill>
                <a:latin typeface="Calibri"/>
              </a:rPr>
              <a:t>16.3 Ösophaguseingriffe </a:t>
            </a:r>
            <a:endParaRPr b="0" lang="de-DE" sz="1500" spc="-1" strike="noStrike">
              <a:latin typeface="Arial"/>
            </a:endParaRPr>
          </a:p>
          <a:p>
            <a:pPr>
              <a:lnSpc>
                <a:spcPct val="100000"/>
              </a:lnSpc>
              <a:buNone/>
            </a:pPr>
            <a:r>
              <a:rPr b="0" lang="de-DE" sz="1500" spc="-1" strike="noStrike">
                <a:solidFill>
                  <a:srgbClr val="000000"/>
                </a:solidFill>
                <a:latin typeface="Calibri"/>
              </a:rPr>
              <a:t>16.4 Pankreaseingriffe </a:t>
            </a:r>
            <a:endParaRPr b="0" lang="de-DE" sz="1500" spc="-1" strike="noStrike">
              <a:latin typeface="Arial"/>
            </a:endParaRPr>
          </a:p>
          <a:p>
            <a:pPr>
              <a:lnSpc>
                <a:spcPct val="100000"/>
              </a:lnSpc>
              <a:buNone/>
            </a:pPr>
            <a:r>
              <a:rPr b="0" lang="de-DE" sz="1500" spc="-1" strike="noStrike">
                <a:solidFill>
                  <a:srgbClr val="000000"/>
                </a:solidFill>
                <a:latin typeface="Calibri"/>
              </a:rPr>
              <a:t>16.5 Tiefe Rektumeingriffe</a:t>
            </a:r>
            <a:endParaRPr b="0" lang="de-DE" sz="1500" spc="-1" strike="noStrike">
              <a:latin typeface="Arial"/>
            </a:endParaRPr>
          </a:p>
          <a:p>
            <a:pPr>
              <a:lnSpc>
                <a:spcPct val="100000"/>
              </a:lnSpc>
              <a:buNone/>
            </a:pPr>
            <a:r>
              <a:rPr b="0" lang="de-DE" sz="1500" spc="-1" strike="noStrike">
                <a:solidFill>
                  <a:srgbClr val="000000"/>
                </a:solidFill>
                <a:latin typeface="Calibri"/>
              </a:rPr>
              <a:t>17.1 Augenheilkunde </a:t>
            </a:r>
            <a:endParaRPr b="0" lang="de-DE" sz="1500" spc="-1" strike="noStrike">
              <a:latin typeface="Arial"/>
            </a:endParaRPr>
          </a:p>
          <a:p>
            <a:pPr>
              <a:lnSpc>
                <a:spcPct val="100000"/>
              </a:lnSpc>
              <a:buNone/>
            </a:pPr>
            <a:r>
              <a:rPr b="0" lang="de-DE" sz="1500" spc="-1" strike="noStrike">
                <a:solidFill>
                  <a:srgbClr val="000000"/>
                </a:solidFill>
                <a:latin typeface="Calibri"/>
              </a:rPr>
              <a:t>18.1 Haut- und Geschlechtskrankheiten</a:t>
            </a:r>
            <a:endParaRPr b="0" lang="de-DE" sz="1500" spc="-1" strike="noStrike">
              <a:latin typeface="Arial"/>
            </a:endParaRPr>
          </a:p>
          <a:p>
            <a:pPr>
              <a:lnSpc>
                <a:spcPct val="100000"/>
              </a:lnSpc>
              <a:buNone/>
            </a:pPr>
            <a:r>
              <a:rPr b="0" lang="de-DE" sz="1500" spc="-1" strike="noStrike">
                <a:solidFill>
                  <a:srgbClr val="000000"/>
                </a:solidFill>
                <a:latin typeface="Calibri"/>
              </a:rPr>
              <a:t>19.1 Mund-Kiefer-Gesichts-Chirurgie</a:t>
            </a:r>
            <a:endParaRPr b="0" lang="de-DE" sz="1500" spc="-1" strike="noStrike">
              <a:latin typeface="Arial"/>
            </a:endParaRPr>
          </a:p>
          <a:p>
            <a:pPr>
              <a:lnSpc>
                <a:spcPct val="100000"/>
              </a:lnSpc>
              <a:buNone/>
            </a:pPr>
            <a:r>
              <a:rPr b="0" lang="de-DE" sz="1500" spc="-1" strike="noStrike">
                <a:solidFill>
                  <a:srgbClr val="000000"/>
                </a:solidFill>
                <a:latin typeface="Calibri"/>
              </a:rPr>
              <a:t>20.1 Urologie</a:t>
            </a:r>
            <a:endParaRPr b="0" lang="de-DE" sz="1500" spc="-1" strike="noStrike">
              <a:latin typeface="Arial"/>
            </a:endParaRPr>
          </a:p>
          <a:p>
            <a:pPr>
              <a:lnSpc>
                <a:spcPct val="100000"/>
              </a:lnSpc>
              <a:buNone/>
            </a:pPr>
            <a:r>
              <a:rPr b="0" lang="de-DE" sz="1500" spc="-1" strike="noStrike">
                <a:solidFill>
                  <a:srgbClr val="000000"/>
                </a:solidFill>
                <a:latin typeface="Calibri"/>
              </a:rPr>
              <a:t>21.1 Allgemeine Frauenheilkunde</a:t>
            </a:r>
            <a:endParaRPr b="0" lang="de-DE" sz="1500" spc="-1" strike="noStrike">
              <a:latin typeface="Arial"/>
            </a:endParaRPr>
          </a:p>
          <a:p>
            <a:pPr>
              <a:lnSpc>
                <a:spcPct val="100000"/>
              </a:lnSpc>
              <a:buNone/>
            </a:pPr>
            <a:r>
              <a:rPr b="0" lang="de-DE" sz="1500" spc="-1" strike="noStrike">
                <a:solidFill>
                  <a:srgbClr val="000000"/>
                </a:solidFill>
                <a:latin typeface="Calibri"/>
              </a:rPr>
              <a:t>21.2 Ovarial-CA</a:t>
            </a:r>
            <a:endParaRPr b="0" lang="de-DE" sz="1500" spc="-1" strike="noStrike">
              <a:latin typeface="Arial"/>
            </a:endParaRPr>
          </a:p>
          <a:p>
            <a:pPr>
              <a:lnSpc>
                <a:spcPct val="100000"/>
              </a:lnSpc>
              <a:buNone/>
            </a:pPr>
            <a:r>
              <a:rPr b="0" lang="de-DE" sz="1500" spc="-1" strike="noStrike">
                <a:solidFill>
                  <a:srgbClr val="000000"/>
                </a:solidFill>
                <a:latin typeface="Calibri"/>
              </a:rPr>
              <a:t>21.3 Senologie</a:t>
            </a:r>
            <a:endParaRPr b="0" lang="de-DE" sz="1500" spc="-1" strike="noStrike">
              <a:latin typeface="Arial"/>
            </a:endParaRPr>
          </a:p>
          <a:p>
            <a:pPr>
              <a:lnSpc>
                <a:spcPct val="100000"/>
              </a:lnSpc>
              <a:buNone/>
            </a:pPr>
            <a:r>
              <a:rPr b="0" lang="de-DE" sz="1500" spc="-1" strike="noStrike">
                <a:solidFill>
                  <a:srgbClr val="000000"/>
                </a:solidFill>
                <a:latin typeface="Calibri"/>
              </a:rPr>
              <a:t>21.4 Geburten</a:t>
            </a:r>
            <a:endParaRPr b="0" lang="de-DE" sz="1500" spc="-1" strike="noStrike">
              <a:latin typeface="Arial"/>
            </a:endParaRPr>
          </a:p>
          <a:p>
            <a:pPr>
              <a:lnSpc>
                <a:spcPct val="100000"/>
              </a:lnSpc>
              <a:buNone/>
            </a:pPr>
            <a:r>
              <a:rPr b="0" lang="de-DE" sz="1500" spc="-1" strike="noStrike">
                <a:solidFill>
                  <a:srgbClr val="000000"/>
                </a:solidFill>
                <a:latin typeface="Calibri"/>
              </a:rPr>
              <a:t>22.1 Perinataler Schwerpunkt</a:t>
            </a:r>
            <a:endParaRPr b="0" lang="de-DE" sz="1500" spc="-1" strike="noStrike">
              <a:latin typeface="Arial"/>
            </a:endParaRPr>
          </a:p>
          <a:p>
            <a:pPr>
              <a:lnSpc>
                <a:spcPct val="100000"/>
              </a:lnSpc>
              <a:buNone/>
            </a:pPr>
            <a:r>
              <a:rPr b="0" lang="de-DE" sz="1500" spc="-1" strike="noStrike">
                <a:solidFill>
                  <a:srgbClr val="000000"/>
                </a:solidFill>
                <a:latin typeface="Calibri"/>
              </a:rPr>
              <a:t>22.2 Perinatalzentrum Level 1</a:t>
            </a:r>
            <a:endParaRPr b="0" lang="de-DE" sz="1500" spc="-1" strike="noStrike">
              <a:latin typeface="Arial"/>
            </a:endParaRPr>
          </a:p>
          <a:p>
            <a:pPr>
              <a:lnSpc>
                <a:spcPct val="100000"/>
              </a:lnSpc>
              <a:buNone/>
            </a:pPr>
            <a:r>
              <a:rPr b="0" lang="de-DE" sz="1500" spc="-1" strike="noStrike">
                <a:solidFill>
                  <a:srgbClr val="000000"/>
                </a:solidFill>
                <a:latin typeface="Calibri"/>
              </a:rPr>
              <a:t>22.3 Perinatalzentrum Level 2</a:t>
            </a:r>
            <a:endParaRPr b="0" lang="de-DE" sz="1500" spc="-1" strike="noStrike">
              <a:latin typeface="Arial"/>
            </a:endParaRPr>
          </a:p>
          <a:p>
            <a:pPr>
              <a:lnSpc>
                <a:spcPct val="100000"/>
              </a:lnSpc>
              <a:spcAft>
                <a:spcPts val="400"/>
              </a:spcAft>
              <a:buNone/>
            </a:pPr>
            <a:endParaRPr b="0" lang="de-DE" sz="1400" spc="-1" strike="noStrike">
              <a:latin typeface="Arial"/>
            </a:endParaRPr>
          </a:p>
          <a:p>
            <a:pPr>
              <a:lnSpc>
                <a:spcPct val="100000"/>
              </a:lnSpc>
              <a:buNone/>
            </a:pPr>
            <a:endParaRPr b="0" lang="de-DE" sz="1400" spc="-1" strike="noStrike">
              <a:latin typeface="Arial"/>
            </a:endParaRPr>
          </a:p>
        </p:txBody>
      </p:sp>
      <p:sp>
        <p:nvSpPr>
          <p:cNvPr id="116" name="Textfeld 11"/>
          <p:cNvSpPr/>
          <p:nvPr/>
        </p:nvSpPr>
        <p:spPr>
          <a:xfrm>
            <a:off x="7383960" y="1370520"/>
            <a:ext cx="3470400" cy="578052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de-DE" sz="1500" spc="-1" strike="noStrike">
                <a:solidFill>
                  <a:srgbClr val="000000"/>
                </a:solidFill>
                <a:latin typeface="Calibri"/>
              </a:rPr>
              <a:t>23.1 Allgemeine Kinder- und Jugendmedizin</a:t>
            </a:r>
            <a:endParaRPr b="0" lang="de-DE" sz="1500" spc="-1" strike="noStrike">
              <a:latin typeface="Arial"/>
            </a:endParaRPr>
          </a:p>
          <a:p>
            <a:pPr>
              <a:lnSpc>
                <a:spcPct val="100000"/>
              </a:lnSpc>
              <a:buNone/>
            </a:pPr>
            <a:r>
              <a:rPr b="0" lang="de-DE" sz="1500" spc="-1" strike="noStrike">
                <a:solidFill>
                  <a:srgbClr val="000000"/>
                </a:solidFill>
                <a:latin typeface="Calibri"/>
              </a:rPr>
              <a:t>23.2 Kinder-Hämatologie und -Onkologie– Stammzelltransplantation</a:t>
            </a:r>
            <a:endParaRPr b="0" lang="de-DE" sz="1500" spc="-1" strike="noStrike">
              <a:latin typeface="Arial"/>
            </a:endParaRPr>
          </a:p>
          <a:p>
            <a:pPr>
              <a:lnSpc>
                <a:spcPct val="100000"/>
              </a:lnSpc>
              <a:buNone/>
            </a:pPr>
            <a:r>
              <a:rPr b="0" lang="de-DE" sz="1500" spc="-1" strike="noStrike">
                <a:solidFill>
                  <a:srgbClr val="000000"/>
                </a:solidFill>
                <a:latin typeface="Calibri"/>
              </a:rPr>
              <a:t>23.3 Kinder-Hämatologie und -Onkologie– Leukämie und Lymphome</a:t>
            </a:r>
            <a:endParaRPr b="0" lang="de-DE" sz="1500" spc="-1" strike="noStrike">
              <a:latin typeface="Arial"/>
            </a:endParaRPr>
          </a:p>
          <a:p>
            <a:pPr>
              <a:lnSpc>
                <a:spcPct val="100000"/>
              </a:lnSpc>
              <a:buNone/>
            </a:pPr>
            <a:r>
              <a:rPr b="0" lang="de-DE" sz="1500" spc="-1" strike="noStrike">
                <a:solidFill>
                  <a:srgbClr val="000000"/>
                </a:solidFill>
                <a:latin typeface="Calibri"/>
              </a:rPr>
              <a:t>24.1 HNO</a:t>
            </a:r>
            <a:endParaRPr b="0" lang="de-DE" sz="1500" spc="-1" strike="noStrike">
              <a:latin typeface="Arial"/>
            </a:endParaRPr>
          </a:p>
          <a:p>
            <a:pPr>
              <a:lnSpc>
                <a:spcPct val="100000"/>
              </a:lnSpc>
              <a:buNone/>
            </a:pPr>
            <a:r>
              <a:rPr b="0" lang="de-DE" sz="1500" spc="-1" strike="noStrike">
                <a:solidFill>
                  <a:srgbClr val="000000"/>
                </a:solidFill>
                <a:latin typeface="Calibri"/>
              </a:rPr>
              <a:t>24.2 Cochleaimplantate</a:t>
            </a:r>
            <a:endParaRPr b="0" lang="de-DE" sz="1500" spc="-1" strike="noStrike">
              <a:latin typeface="Arial"/>
            </a:endParaRPr>
          </a:p>
          <a:p>
            <a:pPr>
              <a:lnSpc>
                <a:spcPct val="100000"/>
              </a:lnSpc>
              <a:buNone/>
            </a:pPr>
            <a:r>
              <a:rPr b="0" lang="de-DE" sz="1500" spc="-1" strike="noStrike">
                <a:solidFill>
                  <a:srgbClr val="000000"/>
                </a:solidFill>
                <a:latin typeface="Calibri"/>
              </a:rPr>
              <a:t>25.1 Neurochirurgie</a:t>
            </a:r>
            <a:endParaRPr b="0" lang="de-DE" sz="1500" spc="-1" strike="noStrike">
              <a:latin typeface="Arial"/>
            </a:endParaRPr>
          </a:p>
          <a:p>
            <a:pPr>
              <a:lnSpc>
                <a:spcPct val="100000"/>
              </a:lnSpc>
              <a:buNone/>
            </a:pPr>
            <a:r>
              <a:rPr b="0" lang="de-DE" sz="1500" spc="-1" strike="noStrike">
                <a:solidFill>
                  <a:srgbClr val="000000"/>
                </a:solidFill>
                <a:latin typeface="Calibri"/>
              </a:rPr>
              <a:t>26.1 Allgemeine Neurologie</a:t>
            </a:r>
            <a:endParaRPr b="0" lang="de-DE" sz="1500" spc="-1" strike="noStrike">
              <a:latin typeface="Arial"/>
            </a:endParaRPr>
          </a:p>
          <a:p>
            <a:pPr>
              <a:lnSpc>
                <a:spcPct val="100000"/>
              </a:lnSpc>
              <a:buNone/>
            </a:pPr>
            <a:r>
              <a:rPr b="0" lang="de-DE" sz="1500" spc="-1" strike="noStrike">
                <a:solidFill>
                  <a:srgbClr val="000000"/>
                </a:solidFill>
                <a:latin typeface="Calibri"/>
              </a:rPr>
              <a:t>26.2 Stroke Unit</a:t>
            </a:r>
            <a:endParaRPr b="0" lang="de-DE" sz="1500" spc="-1" strike="noStrike">
              <a:latin typeface="Arial"/>
            </a:endParaRPr>
          </a:p>
          <a:p>
            <a:pPr>
              <a:lnSpc>
                <a:spcPct val="100000"/>
              </a:lnSpc>
              <a:buNone/>
            </a:pPr>
            <a:r>
              <a:rPr b="0" lang="de-DE" sz="1500" spc="-1" strike="noStrike">
                <a:solidFill>
                  <a:srgbClr val="000000"/>
                </a:solidFill>
                <a:latin typeface="Calibri"/>
              </a:rPr>
              <a:t>26.3 Neuro-Frühreha (NNF, Phase B) </a:t>
            </a:r>
            <a:endParaRPr b="0" lang="de-DE" sz="1500" spc="-1" strike="noStrike">
              <a:latin typeface="Arial"/>
            </a:endParaRPr>
          </a:p>
          <a:p>
            <a:pPr>
              <a:lnSpc>
                <a:spcPct val="100000"/>
              </a:lnSpc>
              <a:buNone/>
            </a:pPr>
            <a:r>
              <a:rPr b="0" lang="de-DE" sz="1500" spc="-1" strike="noStrike">
                <a:solidFill>
                  <a:srgbClr val="000000"/>
                </a:solidFill>
                <a:latin typeface="Calibri"/>
              </a:rPr>
              <a:t>27.1 Geriatrie</a:t>
            </a:r>
            <a:endParaRPr b="0" lang="de-DE" sz="1500" spc="-1" strike="noStrike">
              <a:latin typeface="Arial"/>
            </a:endParaRPr>
          </a:p>
          <a:p>
            <a:pPr>
              <a:lnSpc>
                <a:spcPct val="100000"/>
              </a:lnSpc>
              <a:buNone/>
            </a:pPr>
            <a:r>
              <a:rPr b="0" lang="de-DE" sz="1500" spc="-1" strike="noStrike">
                <a:solidFill>
                  <a:srgbClr val="000000"/>
                </a:solidFill>
                <a:latin typeface="Calibri"/>
              </a:rPr>
              <a:t>28.1 Intensivmedizin</a:t>
            </a:r>
            <a:endParaRPr b="0" lang="de-DE" sz="1500" spc="-1" strike="noStrike">
              <a:latin typeface="Arial"/>
            </a:endParaRPr>
          </a:p>
          <a:p>
            <a:pPr>
              <a:lnSpc>
                <a:spcPct val="100000"/>
              </a:lnSpc>
              <a:buNone/>
            </a:pPr>
            <a:r>
              <a:rPr b="0" lang="de-DE" sz="1500" spc="-1" strike="noStrike">
                <a:solidFill>
                  <a:srgbClr val="000000"/>
                </a:solidFill>
                <a:latin typeface="Calibri"/>
              </a:rPr>
              <a:t>29.1 Palliativmedizin</a:t>
            </a:r>
            <a:endParaRPr b="0" lang="de-DE" sz="1500" spc="-1" strike="noStrike">
              <a:latin typeface="Arial"/>
            </a:endParaRPr>
          </a:p>
          <a:p>
            <a:pPr>
              <a:lnSpc>
                <a:spcPct val="100000"/>
              </a:lnSpc>
              <a:buNone/>
            </a:pPr>
            <a:r>
              <a:rPr b="0" lang="de-DE" sz="1500" spc="-1" strike="noStrike">
                <a:solidFill>
                  <a:srgbClr val="000000"/>
                </a:solidFill>
                <a:latin typeface="Calibri"/>
              </a:rPr>
              <a:t>30.1 Darmtransplantation</a:t>
            </a:r>
            <a:endParaRPr b="0" lang="de-DE" sz="1500" spc="-1" strike="noStrike">
              <a:latin typeface="Arial"/>
            </a:endParaRPr>
          </a:p>
          <a:p>
            <a:pPr>
              <a:lnSpc>
                <a:spcPct val="100000"/>
              </a:lnSpc>
              <a:buNone/>
            </a:pPr>
            <a:r>
              <a:rPr b="0" lang="de-DE" sz="1500" spc="-1" strike="noStrike">
                <a:solidFill>
                  <a:srgbClr val="000000"/>
                </a:solidFill>
                <a:latin typeface="Calibri"/>
              </a:rPr>
              <a:t>30.2 Herztransplantation</a:t>
            </a:r>
            <a:endParaRPr b="0" lang="de-DE" sz="1500" spc="-1" strike="noStrike">
              <a:latin typeface="Arial"/>
            </a:endParaRPr>
          </a:p>
          <a:p>
            <a:pPr>
              <a:lnSpc>
                <a:spcPct val="100000"/>
              </a:lnSpc>
              <a:buNone/>
            </a:pPr>
            <a:r>
              <a:rPr b="0" lang="de-DE" sz="1500" spc="-1" strike="noStrike">
                <a:solidFill>
                  <a:srgbClr val="000000"/>
                </a:solidFill>
                <a:latin typeface="Calibri"/>
              </a:rPr>
              <a:t>30.3 Lebertransplantation</a:t>
            </a:r>
            <a:endParaRPr b="0" lang="de-DE" sz="1500" spc="-1" strike="noStrike">
              <a:latin typeface="Arial"/>
            </a:endParaRPr>
          </a:p>
          <a:p>
            <a:pPr>
              <a:lnSpc>
                <a:spcPct val="100000"/>
              </a:lnSpc>
              <a:buNone/>
            </a:pPr>
            <a:r>
              <a:rPr b="0" lang="de-DE" sz="1500" spc="-1" strike="noStrike">
                <a:solidFill>
                  <a:srgbClr val="000000"/>
                </a:solidFill>
                <a:latin typeface="Calibri"/>
              </a:rPr>
              <a:t>30.4 Lungentransplantation</a:t>
            </a:r>
            <a:endParaRPr b="0" lang="de-DE" sz="1500" spc="-1" strike="noStrike">
              <a:latin typeface="Arial"/>
            </a:endParaRPr>
          </a:p>
          <a:p>
            <a:pPr>
              <a:lnSpc>
                <a:spcPct val="100000"/>
              </a:lnSpc>
              <a:buNone/>
            </a:pPr>
            <a:r>
              <a:rPr b="0" lang="de-DE" sz="1500" spc="-1" strike="noStrike">
                <a:solidFill>
                  <a:srgbClr val="000000"/>
                </a:solidFill>
                <a:latin typeface="Calibri"/>
              </a:rPr>
              <a:t>30.5 Nierentransplantation</a:t>
            </a:r>
            <a:endParaRPr b="0" lang="de-DE" sz="1500" spc="-1" strike="noStrike">
              <a:latin typeface="Arial"/>
            </a:endParaRPr>
          </a:p>
          <a:p>
            <a:pPr>
              <a:lnSpc>
                <a:spcPct val="100000"/>
              </a:lnSpc>
              <a:buNone/>
            </a:pPr>
            <a:r>
              <a:rPr b="0" lang="de-DE" sz="1500" spc="-1" strike="noStrike">
                <a:solidFill>
                  <a:srgbClr val="000000"/>
                </a:solidFill>
                <a:latin typeface="Calibri"/>
              </a:rPr>
              <a:t>30.6 Pankreastransplantation</a:t>
            </a:r>
            <a:endParaRPr b="0" lang="de-DE" sz="1500" spc="-1" strike="noStrike">
              <a:latin typeface="Arial"/>
            </a:endParaRPr>
          </a:p>
          <a:p>
            <a:pPr>
              <a:lnSpc>
                <a:spcPct val="100000"/>
              </a:lnSpc>
              <a:buNone/>
            </a:pPr>
            <a:endParaRPr b="0" lang="de-DE" sz="14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17" name="PlaceHolder 1"/>
          <p:cNvSpPr>
            <a:spLocks noGrp="1"/>
          </p:cNvSpPr>
          <p:nvPr>
            <p:ph type="title"/>
          </p:nvPr>
        </p:nvSpPr>
        <p:spPr>
          <a:xfrm>
            <a:off x="838080" y="15732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Leistungsgruppen NRW und Gefahren</a:t>
            </a:r>
            <a:endParaRPr b="0" lang="de-DE" sz="4400" spc="-1" strike="noStrike">
              <a:solidFill>
                <a:srgbClr val="000000"/>
              </a:solidFill>
              <a:latin typeface="Calibri"/>
            </a:endParaRPr>
          </a:p>
        </p:txBody>
      </p:sp>
      <p:sp>
        <p:nvSpPr>
          <p:cNvPr id="118" name="PlaceHolder 2"/>
          <p:cNvSpPr>
            <a:spLocks noGrp="1"/>
          </p:cNvSpPr>
          <p:nvPr>
            <p:ph/>
          </p:nvPr>
        </p:nvSpPr>
        <p:spPr>
          <a:xfrm>
            <a:off x="838080" y="1575000"/>
            <a:ext cx="10886760" cy="4574880"/>
          </a:xfrm>
          <a:prstGeom prst="rect">
            <a:avLst/>
          </a:prstGeom>
          <a:noFill/>
          <a:ln w="0">
            <a:noFill/>
          </a:ln>
        </p:spPr>
        <p:txBody>
          <a:bodyPr anchor="t">
            <a:normAutofit fontScale="79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16 Versorgungsgebiete - 60 Leistungsgruppen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Vorgabe einer „Ambulantisierungsquote“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Land weist Patientenzahlen pro LG und pro VG aus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Kassen und Krankenhausträger verteilen über Verhandlungen diese Fallzahlen auf die einzelnen Häuser</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600" spc="-1" strike="noStrike">
                <a:solidFill>
                  <a:srgbClr val="ff0000"/>
                </a:solidFill>
                <a:latin typeface="Calibri"/>
              </a:rPr>
              <a:t>Verhandlungen geben Kassen Einfluss auf die Planung</a:t>
            </a:r>
            <a:endParaRPr b="0" lang="de-DE" sz="26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600" spc="-1" strike="noStrike">
                <a:solidFill>
                  <a:srgbClr val="ff0000"/>
                </a:solidFill>
                <a:latin typeface="Calibri"/>
              </a:rPr>
              <a:t>Annäherung an Vertragsmodell/Einkaufsmodell (Kassen verhandeln frei mit KHs)</a:t>
            </a:r>
            <a:endParaRPr b="0" lang="de-DE" sz="2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Ausgehandelte Fallzahlen gelten als Obergrenze (mit Korridor)</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600" spc="-1" strike="noStrike">
                <a:solidFill>
                  <a:srgbClr val="ff0000"/>
                </a:solidFill>
                <a:latin typeface="Calibri"/>
              </a:rPr>
              <a:t>Strafe: Entfernung aus Plan</a:t>
            </a:r>
            <a:endParaRPr b="0" lang="de-DE" sz="26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600" spc="-1" strike="noStrike">
                <a:solidFill>
                  <a:srgbClr val="ff0000"/>
                </a:solidFill>
                <a:latin typeface="Calibri"/>
              </a:rPr>
              <a:t>Morbiditätsrisiko geht von Kassen auf Krankenhäuser über</a:t>
            </a:r>
            <a:endParaRPr b="0" lang="de-DE" sz="26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600" spc="-1" strike="noStrike">
                <a:solidFill>
                  <a:srgbClr val="ff0000"/>
                </a:solidFill>
                <a:latin typeface="Calibri"/>
              </a:rPr>
              <a:t>Anreiz Patienten nicht mehr zu behandeln, wenn Grenze erreicht (Wartezeiten, Verschieben in andere Bereiche/KHs (= Unterversorgung)</a:t>
            </a:r>
            <a:endParaRPr b="0" lang="de-DE" sz="26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9" name="PlaceHolder 1"/>
          <p:cNvSpPr>
            <a:spLocks noGrp="1"/>
          </p:cNvSpPr>
          <p:nvPr>
            <p:ph type="title"/>
          </p:nvPr>
        </p:nvSpPr>
        <p:spPr>
          <a:xfrm>
            <a:off x="821160" y="0"/>
            <a:ext cx="1054908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Qualitätskriterien im Gesetz - Beispiele </a:t>
            </a:r>
            <a:endParaRPr b="0" lang="de-DE" sz="4400" spc="-1" strike="noStrike">
              <a:solidFill>
                <a:srgbClr val="000000"/>
              </a:solidFill>
              <a:latin typeface="Calibri"/>
            </a:endParaRPr>
          </a:p>
        </p:txBody>
      </p:sp>
      <p:sp>
        <p:nvSpPr>
          <p:cNvPr id="120" name="Textfeld 6"/>
          <p:cNvSpPr/>
          <p:nvPr/>
        </p:nvSpPr>
        <p:spPr>
          <a:xfrm>
            <a:off x="821160" y="4872240"/>
            <a:ext cx="9607680" cy="2046240"/>
          </a:xfrm>
          <a:prstGeom prst="rect">
            <a:avLst/>
          </a:prstGeom>
          <a:noFill/>
          <a:ln w="0">
            <a:noFill/>
          </a:ln>
        </p:spPr>
        <p:style>
          <a:lnRef idx="0"/>
          <a:fillRef idx="0"/>
          <a:effectRef idx="0"/>
          <a:fontRef idx="minor"/>
        </p:style>
        <p:txBody>
          <a:bodyPr lIns="90000" rIns="90000" tIns="45000" bIns="45000" anchor="t">
            <a:spAutoFit/>
          </a:bodyPr>
          <a:p>
            <a:pPr marL="343080" indent="-343080">
              <a:lnSpc>
                <a:spcPct val="107000"/>
              </a:lnSpc>
              <a:buClr>
                <a:srgbClr val="ff0000"/>
              </a:buClr>
              <a:buFont typeface="Wingdings" charset="2"/>
              <a:buChar char=""/>
            </a:pPr>
            <a:r>
              <a:rPr b="0" i="1" lang="de-DE" sz="2400" spc="-1" strike="noStrike">
                <a:solidFill>
                  <a:srgbClr val="ff0000"/>
                </a:solidFill>
                <a:latin typeface="Calibri"/>
                <a:ea typeface="Calibri"/>
              </a:rPr>
              <a:t>Q-kriterien NRW sind noch relativ einfach zu erfüllen</a:t>
            </a:r>
            <a:endParaRPr b="0" lang="de-DE" sz="2400" spc="-1" strike="noStrike">
              <a:latin typeface="Arial"/>
            </a:endParaRPr>
          </a:p>
          <a:p>
            <a:pPr marL="343080" indent="-343080">
              <a:lnSpc>
                <a:spcPct val="107000"/>
              </a:lnSpc>
              <a:buClr>
                <a:srgbClr val="ff0000"/>
              </a:buClr>
              <a:buFont typeface="Wingdings" charset="2"/>
              <a:buChar char=""/>
            </a:pPr>
            <a:r>
              <a:rPr b="0" i="1" lang="de-DE" sz="2400" spc="-1" strike="noStrike">
                <a:solidFill>
                  <a:srgbClr val="ff0000"/>
                </a:solidFill>
                <a:latin typeface="Calibri"/>
                <a:ea typeface="Calibri"/>
              </a:rPr>
              <a:t>Verschärfung bereits bei den Q-Kriterien der neuen LG  (z.T. 5 Fachärzte, z.T. sehr hohe Spezialisierung der Fachärzte)</a:t>
            </a:r>
            <a:endParaRPr b="0" lang="de-DE" sz="2400" spc="-1" strike="noStrike">
              <a:latin typeface="Arial"/>
            </a:endParaRPr>
          </a:p>
          <a:p>
            <a:pPr marL="343080" indent="-343080">
              <a:lnSpc>
                <a:spcPct val="107000"/>
              </a:lnSpc>
              <a:buClr>
                <a:srgbClr val="ff0000"/>
              </a:buClr>
              <a:buFont typeface="Wingdings" charset="2"/>
              <a:buChar char=""/>
            </a:pPr>
            <a:r>
              <a:rPr b="0" i="1" lang="de-DE" sz="2400" spc="-1" strike="noStrike">
                <a:solidFill>
                  <a:srgbClr val="ff0000"/>
                </a:solidFill>
                <a:latin typeface="Calibri"/>
                <a:ea typeface="Calibri"/>
              </a:rPr>
              <a:t>Nochmalige Verschärfung droht über Rechtsverordnung</a:t>
            </a:r>
            <a:endParaRPr b="0" lang="de-DE" sz="2400" spc="-1" strike="noStrike">
              <a:latin typeface="Arial"/>
            </a:endParaRPr>
          </a:p>
        </p:txBody>
      </p:sp>
      <p:sp>
        <p:nvSpPr>
          <p:cNvPr id="121" name="Textfeld 3"/>
          <p:cNvSpPr/>
          <p:nvPr/>
        </p:nvSpPr>
        <p:spPr>
          <a:xfrm>
            <a:off x="1087560" y="1333440"/>
            <a:ext cx="9607680" cy="91260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de-DE" sz="1800" spc="-1" strike="noStrike" u="sng">
                <a:solidFill>
                  <a:srgbClr val="000000"/>
                </a:solidFill>
                <a:uFillTx/>
                <a:latin typeface="Calibri"/>
              </a:rPr>
              <a:t>Allg. Innere: </a:t>
            </a:r>
            <a:r>
              <a:rPr b="0" lang="de-DE" sz="1800" spc="-1" strike="noStrike">
                <a:solidFill>
                  <a:srgbClr val="000000"/>
                </a:solidFill>
                <a:latin typeface="Calibri"/>
              </a:rPr>
              <a:t>LG Intensivmedizin (Standort), LG Allg. Chirurgie (Kooperation), Rö, EKG, Sono, Basislabor 24/7, CT 24/7 (Kooperation), Endoskopie tgl. 10 Std., FA Innere (3 VZÄ), Rufdienst (24/7), PPUGV</a:t>
            </a:r>
            <a:endParaRPr b="0" lang="de-DE" sz="1800" spc="-1" strike="noStrike">
              <a:latin typeface="Arial"/>
            </a:endParaRPr>
          </a:p>
        </p:txBody>
      </p:sp>
      <p:sp>
        <p:nvSpPr>
          <p:cNvPr id="122" name="Textfeld 5"/>
          <p:cNvSpPr/>
          <p:nvPr/>
        </p:nvSpPr>
        <p:spPr>
          <a:xfrm>
            <a:off x="1087560" y="2449440"/>
            <a:ext cx="9607680" cy="118692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de-DE" sz="1800" spc="-1" strike="noStrike" u="sng">
                <a:solidFill>
                  <a:srgbClr val="000000"/>
                </a:solidFill>
                <a:uFillTx/>
                <a:latin typeface="Calibri"/>
              </a:rPr>
              <a:t>Komplexe Gastroenterologie: </a:t>
            </a:r>
            <a:r>
              <a:rPr b="0" lang="de-DE" sz="1800" spc="-1" strike="noStrike">
                <a:solidFill>
                  <a:srgbClr val="000000"/>
                </a:solidFill>
                <a:latin typeface="Calibri"/>
              </a:rPr>
              <a:t>LG Intensivmedizin, LG Allg. Innere, LG Allg. Chirurgie (alles Standort), LG Palliativmedizin (Kooperation), Gastroskopie, Koloskopie, Sono, Endosono, CT 24/7 (Standort),  FA Innere u. Gastro (2 VZÄ) und FA Innere (1 VZÄ), Rufdienst (24/7), PPUGV</a:t>
            </a:r>
            <a:endParaRPr b="0" lang="de-DE" sz="1800" spc="-1" strike="noStrike">
              <a:latin typeface="Arial"/>
            </a:endParaRPr>
          </a:p>
        </p:txBody>
      </p:sp>
      <p:sp>
        <p:nvSpPr>
          <p:cNvPr id="123" name="Textfeld 7"/>
          <p:cNvSpPr/>
          <p:nvPr/>
        </p:nvSpPr>
        <p:spPr>
          <a:xfrm>
            <a:off x="1087560" y="3660840"/>
            <a:ext cx="9607680" cy="118692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de-DE" sz="1800" spc="-1" strike="noStrike" u="sng">
                <a:solidFill>
                  <a:srgbClr val="000000"/>
                </a:solidFill>
                <a:uFillTx/>
                <a:latin typeface="Calibri"/>
              </a:rPr>
              <a:t>Leukämie/Lymphome: </a:t>
            </a:r>
            <a:r>
              <a:rPr b="0" lang="de-DE" sz="1800" spc="-1" strike="noStrike">
                <a:solidFill>
                  <a:srgbClr val="000000"/>
                </a:solidFill>
                <a:latin typeface="Calibri"/>
              </a:rPr>
              <a:t>LG Intensivmedizin (komplex), LG Allg. Innere, LG Allg. Chirurgie, (alles Standort), LG Palliativmedizin, LG Stammzelltransplantation ( beides Kooperation), CT oder MRT24/7 (Kooperation), FA Innere (3 VZÄ), davon 2 FA Innere und Hämatologie und Onkologie, Rufdienst 24/7, </a:t>
            </a:r>
            <a:endParaRPr b="0" lang="de-DE" sz="18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type="title"/>
          </p:nvPr>
        </p:nvSpPr>
        <p:spPr>
          <a:xfrm>
            <a:off x="848160" y="-123480"/>
            <a:ext cx="1059300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Leistungsgruppen - 2 </a:t>
            </a:r>
            <a:r>
              <a:rPr b="1" lang="de-DE" sz="2400" spc="-1" strike="noStrike" u="sng">
                <a:solidFill>
                  <a:srgbClr val="000000"/>
                </a:solidFill>
                <a:uFillTx/>
                <a:latin typeface="Calibri Light"/>
              </a:rPr>
              <a:t>(SGB 5 § 135e)</a:t>
            </a:r>
            <a:endParaRPr b="0" lang="de-DE" sz="2400" spc="-1" strike="noStrike">
              <a:solidFill>
                <a:srgbClr val="000000"/>
              </a:solidFill>
              <a:latin typeface="Calibri"/>
            </a:endParaRPr>
          </a:p>
        </p:txBody>
      </p:sp>
      <p:sp>
        <p:nvSpPr>
          <p:cNvPr id="125" name="PlaceHolder 2"/>
          <p:cNvSpPr>
            <a:spLocks noGrp="1"/>
          </p:cNvSpPr>
          <p:nvPr>
            <p:ph/>
          </p:nvPr>
        </p:nvSpPr>
        <p:spPr>
          <a:xfrm>
            <a:off x="390240" y="1354680"/>
            <a:ext cx="11410920" cy="5298480"/>
          </a:xfrm>
          <a:prstGeom prst="rect">
            <a:avLst/>
          </a:prstGeom>
          <a:noFill/>
          <a:ln w="0">
            <a:noFill/>
          </a:ln>
        </p:spPr>
        <p:txBody>
          <a:bodyPr anchor="t">
            <a:normAutofit fontScale="63000"/>
          </a:bodyPr>
          <a:p>
            <a:pPr marL="343080" indent="-343080">
              <a:lnSpc>
                <a:spcPct val="107000"/>
              </a:lnSpc>
              <a:spcBef>
                <a:spcPts val="1001"/>
              </a:spcBef>
              <a:buClr>
                <a:srgbClr val="000000"/>
              </a:buClr>
              <a:buFont typeface="Symbol"/>
              <a:buChar char=""/>
            </a:pPr>
            <a:r>
              <a:rPr b="0" lang="de-DE" sz="3100" spc="-1" strike="noStrike">
                <a:solidFill>
                  <a:srgbClr val="000000"/>
                </a:solidFill>
                <a:latin typeface="Calibri"/>
                <a:ea typeface="Calibri"/>
              </a:rPr>
              <a:t>Ermächtigung des Gesundheitsministeriums (BMG) zur Festlegung und Weiterentwicklung der LG und der Q-Kriterien durch Rechtsverordnung (RV) mit Zustimmung der Länder </a:t>
            </a:r>
            <a:r>
              <a:rPr b="1" lang="de-DE" sz="3100" spc="-1" strike="noStrike">
                <a:solidFill>
                  <a:srgbClr val="000000"/>
                </a:solidFill>
                <a:latin typeface="Calibri"/>
                <a:ea typeface="Calibri"/>
              </a:rPr>
              <a:t>bis 31.3.25</a:t>
            </a:r>
            <a:endParaRPr b="0" lang="de-DE" sz="31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3100" spc="-1" strike="noStrike">
                <a:solidFill>
                  <a:srgbClr val="000000"/>
                </a:solidFill>
                <a:latin typeface="Calibri"/>
                <a:ea typeface="Calibri"/>
              </a:rPr>
              <a:t>Auch für welche Leistungsgruppen in Einzelfällen zur Sicherstellung einer flächendeckenden Versorgung vorübergehend von den Qualitätskriterien abgewichen werden kann und für welche Leistungsgruppen dies ausgeschlossen ist</a:t>
            </a:r>
            <a:endParaRPr b="0" lang="de-DE" sz="3100" spc="-1" strike="noStrike">
              <a:solidFill>
                <a:srgbClr val="000000"/>
              </a:solidFill>
              <a:latin typeface="Calibri"/>
            </a:endParaRPr>
          </a:p>
          <a:p>
            <a:pPr lvl="1" marL="685800" indent="-228600">
              <a:lnSpc>
                <a:spcPct val="107000"/>
              </a:lnSpc>
              <a:spcBef>
                <a:spcPts val="499"/>
              </a:spcBef>
              <a:buClr>
                <a:srgbClr val="ff0000"/>
              </a:buClr>
              <a:buFont typeface="Wingdings" charset="2"/>
              <a:buChar char=""/>
            </a:pPr>
            <a:r>
              <a:rPr b="0" i="1" lang="de-DE" sz="3100" spc="-1" strike="noStrike">
                <a:solidFill>
                  <a:srgbClr val="ff0000"/>
                </a:solidFill>
                <a:latin typeface="Calibri"/>
                <a:ea typeface="Calibri"/>
              </a:rPr>
              <a:t>Eingriff in Planungshoheit, da eine Mehrheit im Bundesrat entscheidet und nicht das einzelne Land</a:t>
            </a:r>
            <a:endParaRPr b="0" lang="de-DE" sz="31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100" spc="-1" strike="noStrike">
                <a:solidFill>
                  <a:srgbClr val="000000"/>
                </a:solidFill>
                <a:latin typeface="Calibri"/>
                <a:ea typeface="Calibri"/>
              </a:rPr>
              <a:t>Ausschuss für </a:t>
            </a:r>
            <a:r>
              <a:rPr b="1" lang="de-DE" sz="3100" spc="-1" strike="noStrike">
                <a:solidFill>
                  <a:srgbClr val="000000"/>
                </a:solidFill>
                <a:latin typeface="Calibri"/>
                <a:ea typeface="Calibri"/>
              </a:rPr>
              <a:t>Empfehlungen</a:t>
            </a:r>
            <a:r>
              <a:rPr b="0" lang="de-DE" sz="3100" spc="-1" strike="noStrike">
                <a:solidFill>
                  <a:srgbClr val="000000"/>
                </a:solidFill>
                <a:latin typeface="Calibri"/>
                <a:ea typeface="Calibri"/>
              </a:rPr>
              <a:t> zum Inhalt der RV (Leitung BMG und Länder, Mitglieder in gleicher Zahl: Kassen einerseits und DKG, BÄK, Hochschulmedizin, Berufsorganisationen der Pflegeberufe anderseits, Patientenorganisationen und MB beratend) </a:t>
            </a:r>
            <a:endParaRPr b="0" lang="de-DE" sz="31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100" spc="-1" strike="noStrike">
                <a:solidFill>
                  <a:srgbClr val="000000"/>
                </a:solidFill>
                <a:latin typeface="Calibri"/>
                <a:ea typeface="Calibri"/>
              </a:rPr>
              <a:t>Bis zur Verabschiedung RV gelten Q-Kriterien des Gesetzes</a:t>
            </a:r>
            <a:endParaRPr b="0" lang="de-DE" sz="31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100" spc="-1" strike="noStrike">
                <a:solidFill>
                  <a:srgbClr val="000000"/>
                </a:solidFill>
                <a:latin typeface="Calibri"/>
                <a:ea typeface="Calibri"/>
              </a:rPr>
              <a:t>Abschaffung „planungsrelevante Qualitätsindikatoren“ </a:t>
            </a:r>
            <a:r>
              <a:rPr b="0" lang="de-DE" sz="2300" spc="-1" strike="noStrike">
                <a:solidFill>
                  <a:srgbClr val="000000"/>
                </a:solidFill>
                <a:latin typeface="Calibri"/>
                <a:ea typeface="Calibri"/>
              </a:rPr>
              <a:t>(§ 136c)</a:t>
            </a:r>
            <a:endParaRPr b="0" lang="de-DE" sz="2300" spc="-1" strike="noStrike">
              <a:solidFill>
                <a:srgbClr val="000000"/>
              </a:solidFill>
              <a:latin typeface="Calibri"/>
            </a:endParaRPr>
          </a:p>
          <a:p>
            <a:pPr lvl="1" marL="685800" indent="-228600">
              <a:lnSpc>
                <a:spcPct val="107000"/>
              </a:lnSpc>
              <a:spcBef>
                <a:spcPts val="499"/>
              </a:spcBef>
              <a:buClr>
                <a:srgbClr val="ff0000"/>
              </a:buClr>
              <a:buFont typeface="Wingdings" charset="2"/>
              <a:buChar char=""/>
            </a:pPr>
            <a:r>
              <a:rPr b="0" lang="de-DE" sz="3100" spc="-1" strike="noStrike">
                <a:solidFill>
                  <a:srgbClr val="ff0000"/>
                </a:solidFill>
                <a:latin typeface="Calibri"/>
                <a:ea typeface="Calibri"/>
              </a:rPr>
              <a:t>Nicht mehr notwendig, da Eingriff in die Planung der Länder jetzt über andere Wege (LG, Transparenzgesetz)</a:t>
            </a:r>
            <a:endParaRPr b="0" lang="de-DE" sz="31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title"/>
          </p:nvPr>
        </p:nvSpPr>
        <p:spPr>
          <a:xfrm>
            <a:off x="925920" y="-123480"/>
            <a:ext cx="1051524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Leistungsgruppen - 3 </a:t>
            </a:r>
            <a:r>
              <a:rPr b="1" lang="de-DE" sz="2800" spc="-1" strike="noStrike" u="sng">
                <a:solidFill>
                  <a:srgbClr val="000000"/>
                </a:solidFill>
                <a:uFillTx/>
                <a:latin typeface="Calibri Light"/>
              </a:rPr>
              <a:t>(SGB 5 § 275a, KHG § 6a)</a:t>
            </a:r>
            <a:endParaRPr b="0" lang="de-DE" sz="2800" spc="-1" strike="noStrike">
              <a:solidFill>
                <a:srgbClr val="000000"/>
              </a:solidFill>
              <a:latin typeface="Calibri"/>
            </a:endParaRPr>
          </a:p>
        </p:txBody>
      </p:sp>
      <p:sp>
        <p:nvSpPr>
          <p:cNvPr id="127" name="PlaceHolder 2"/>
          <p:cNvSpPr>
            <a:spLocks noGrp="1"/>
          </p:cNvSpPr>
          <p:nvPr>
            <p:ph/>
          </p:nvPr>
        </p:nvSpPr>
        <p:spPr>
          <a:xfrm>
            <a:off x="425880" y="1202040"/>
            <a:ext cx="11410920" cy="5298480"/>
          </a:xfrm>
          <a:prstGeom prst="rect">
            <a:avLst/>
          </a:prstGeom>
          <a:noFill/>
          <a:ln w="0">
            <a:noFill/>
          </a:ln>
        </p:spPr>
        <p:txBody>
          <a:bodyPr anchor="t">
            <a:normAutofit fontScale="77000"/>
          </a:bodyPr>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Prüfung der Q-Kriterien durch Medizinischen Dienst (MD) - </a:t>
            </a:r>
            <a:r>
              <a:rPr b="1" lang="de-DE" sz="2800" spc="-1" strike="noStrike">
                <a:solidFill>
                  <a:srgbClr val="000000"/>
                </a:solidFill>
                <a:latin typeface="Calibri"/>
                <a:ea typeface="Calibri"/>
              </a:rPr>
              <a:t>erstmals bis 30.6.26</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Zusammenfassung und Koordinierung mit anderen Prüfungen („aufwandsarm“), in der Regel schriftlich oder angemeldet vor Ort, im Ausnahmefall unangemeldet</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Beauftragung durch Land vor Zuweisung von LG</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Prüfung der Erfüllung der Q-Kriterien gilt erstmalig für 2 Jahre,</a:t>
            </a:r>
            <a:br>
              <a:rPr sz="2800"/>
            </a:br>
            <a:r>
              <a:rPr b="0" lang="de-DE" sz="2800" spc="-1" strike="noStrike">
                <a:solidFill>
                  <a:srgbClr val="000000"/>
                </a:solidFill>
                <a:latin typeface="Calibri"/>
                <a:ea typeface="Calibri"/>
              </a:rPr>
              <a:t>danach für 3 Jahre</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KH muss unverzüglich melden, wenn es die Q-Kriterien mehr als </a:t>
            </a:r>
            <a:r>
              <a:rPr b="1" lang="de-DE" sz="2800" spc="-1" strike="noStrike">
                <a:solidFill>
                  <a:srgbClr val="000000"/>
                </a:solidFill>
                <a:latin typeface="Calibri"/>
                <a:ea typeface="Calibri"/>
              </a:rPr>
              <a:t>einen Monat </a:t>
            </a:r>
            <a:r>
              <a:rPr b="0" lang="de-DE" sz="2800" spc="-1" strike="noStrike">
                <a:solidFill>
                  <a:srgbClr val="000000"/>
                </a:solidFill>
                <a:latin typeface="Calibri"/>
                <a:ea typeface="Calibri"/>
              </a:rPr>
              <a:t>nicht erfüllt. (MD muss auch melden, wenn er davon erfährt)</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Land kann hier Ausnahmen für 6 Monate genehmigen </a:t>
            </a:r>
            <a:r>
              <a:rPr b="0" lang="de-DE" sz="2000" spc="-1" strike="noStrike">
                <a:solidFill>
                  <a:srgbClr val="000000"/>
                </a:solidFill>
                <a:latin typeface="Calibri"/>
                <a:ea typeface="Calibri"/>
              </a:rPr>
              <a:t>(KHG §6a)</a:t>
            </a:r>
            <a:endParaRPr b="0" lang="de-DE" sz="20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Keine Abrechnung von Leistungen, ab dem Zeitpunkt, ab dem Q-Kriterien nicht erfüllt, wenn nicht gemeldet </a:t>
            </a:r>
            <a:endParaRPr b="0" lang="de-DE" sz="2800" spc="-1" strike="noStrike">
              <a:solidFill>
                <a:srgbClr val="000000"/>
              </a:solidFill>
              <a:latin typeface="Calibri"/>
            </a:endParaRPr>
          </a:p>
          <a:p>
            <a:pPr>
              <a:lnSpc>
                <a:spcPct val="107000"/>
              </a:lnSpc>
              <a:spcBef>
                <a:spcPts val="1001"/>
              </a:spcBef>
              <a:buNone/>
            </a:pPr>
            <a:endParaRPr b="0" lang="de-DE" sz="2800" spc="-1" strike="noStrike">
              <a:solidFill>
                <a:srgbClr val="000000"/>
              </a:solidFill>
              <a:latin typeface="Calibri"/>
            </a:endParaRPr>
          </a:p>
          <a:p>
            <a:pPr>
              <a:lnSpc>
                <a:spcPct val="107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title"/>
          </p:nvPr>
        </p:nvSpPr>
        <p:spPr>
          <a:xfrm>
            <a:off x="925920" y="-123480"/>
            <a:ext cx="1051524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Leistungsgruppen - 4 </a:t>
            </a:r>
            <a:r>
              <a:rPr b="1" lang="de-DE" sz="2800" spc="-1" strike="noStrike" u="sng">
                <a:solidFill>
                  <a:srgbClr val="000000"/>
                </a:solidFill>
                <a:uFillTx/>
                <a:latin typeface="Calibri Light"/>
              </a:rPr>
              <a:t>(KHG § 6a)</a:t>
            </a:r>
            <a:endParaRPr b="0" lang="de-DE" sz="2800" spc="-1" strike="noStrike">
              <a:solidFill>
                <a:srgbClr val="000000"/>
              </a:solidFill>
              <a:latin typeface="Calibri"/>
            </a:endParaRPr>
          </a:p>
        </p:txBody>
      </p:sp>
      <p:sp>
        <p:nvSpPr>
          <p:cNvPr id="129" name="PlaceHolder 2"/>
          <p:cNvSpPr>
            <a:spLocks noGrp="1"/>
          </p:cNvSpPr>
          <p:nvPr>
            <p:ph/>
          </p:nvPr>
        </p:nvSpPr>
        <p:spPr>
          <a:xfrm>
            <a:off x="104760" y="1078200"/>
            <a:ext cx="11598480" cy="5655600"/>
          </a:xfrm>
          <a:prstGeom prst="rect">
            <a:avLst/>
          </a:prstGeom>
          <a:noFill/>
          <a:ln w="0">
            <a:noFill/>
          </a:ln>
        </p:spPr>
        <p:txBody>
          <a:bodyPr anchor="t">
            <a:normAutofit fontScale="65000"/>
          </a:bodyPr>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Zuweisung der LG standortbezogen durch Bescheid (Rechtsweg möglich, keine aufschiebende Wirkung) und Meldung an „Institut für das Entgeltsystem im Krankenhaus“ (InEK) bis spätestens </a:t>
            </a:r>
            <a:r>
              <a:rPr b="1" lang="de-DE" sz="2800" spc="-1" strike="noStrike">
                <a:solidFill>
                  <a:srgbClr val="000000"/>
                </a:solidFill>
                <a:latin typeface="Calibri"/>
                <a:ea typeface="Calibri"/>
              </a:rPr>
              <a:t>bis 31.10.26</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Land kann auch </a:t>
            </a:r>
            <a:r>
              <a:rPr b="1" lang="de-DE" sz="2800" spc="-1" strike="noStrike">
                <a:solidFill>
                  <a:srgbClr val="000000"/>
                </a:solidFill>
                <a:latin typeface="Calibri"/>
                <a:ea typeface="Calibri"/>
              </a:rPr>
              <a:t>Planfallzahlen</a:t>
            </a:r>
            <a:r>
              <a:rPr b="0" lang="de-DE" sz="2800" spc="-1" strike="noStrike">
                <a:solidFill>
                  <a:srgbClr val="000000"/>
                </a:solidFill>
                <a:latin typeface="Calibri"/>
                <a:ea typeface="Calibri"/>
              </a:rPr>
              <a:t> für jeden Standort festlegen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Bis zum Vorliegen des MD-Gutachtens: Selbsteinschätzung des KH möglich, wenn MD schon beauftragt</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Zuweisung von LG durch Land trotz Abweichen von Q-Kriterien </a:t>
            </a:r>
            <a:r>
              <a:rPr b="1" lang="de-DE" sz="2800" spc="-1" strike="noStrike">
                <a:solidFill>
                  <a:srgbClr val="000000"/>
                </a:solidFill>
                <a:latin typeface="Calibri"/>
                <a:ea typeface="Calibri"/>
              </a:rPr>
              <a:t>für maximal 3 Jahre im Benehmen mit Kassen</a:t>
            </a:r>
            <a:r>
              <a:rPr b="0" lang="de-DE" sz="2800" spc="-1" strike="noStrike">
                <a:solidFill>
                  <a:srgbClr val="000000"/>
                </a:solidFill>
                <a:latin typeface="Calibri"/>
                <a:ea typeface="Calibri"/>
              </a:rPr>
              <a:t> möglich, wenn</a:t>
            </a:r>
            <a:endParaRPr b="0" lang="de-DE" sz="28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nicht nach RV ausgeschlossen</a:t>
            </a:r>
            <a:r>
              <a:rPr b="1" lang="de-DE" sz="2400" spc="-1" strike="noStrike">
                <a:solidFill>
                  <a:srgbClr val="000000"/>
                </a:solidFill>
                <a:latin typeface="Calibri"/>
                <a:ea typeface="Calibri"/>
              </a:rPr>
              <a:t> und</a:t>
            </a:r>
            <a:endParaRPr b="0" lang="de-DE" sz="24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zur Sicherstellung der flächendeckenden Versorgung zwingend erforderlich </a:t>
            </a:r>
            <a:endParaRPr b="0" lang="de-DE" sz="24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Definition: durchschnittliche Fahrtzeiten überschreiten „für einen erheblichen Teil der Einwohner des Einzugsgebiets“</a:t>
            </a:r>
            <a:endParaRPr b="0" lang="de-DE" sz="2400" spc="-1" strike="noStrike">
              <a:solidFill>
                <a:srgbClr val="000000"/>
              </a:solidFill>
              <a:latin typeface="Calibri"/>
            </a:endParaRPr>
          </a:p>
          <a:p>
            <a:pPr lvl="2" marL="1200240" indent="-285840">
              <a:lnSpc>
                <a:spcPct val="107000"/>
              </a:lnSpc>
              <a:spcBef>
                <a:spcPts val="499"/>
              </a:spcBef>
              <a:buClr>
                <a:srgbClr val="000000"/>
              </a:buClr>
              <a:buFont typeface="Courier New"/>
              <a:buChar char="o"/>
            </a:pPr>
            <a:r>
              <a:rPr b="0" lang="de-DE" sz="2000" spc="-1" strike="noStrike">
                <a:solidFill>
                  <a:srgbClr val="000000"/>
                </a:solidFill>
                <a:latin typeface="Calibri"/>
                <a:ea typeface="Calibri"/>
              </a:rPr>
              <a:t>in Allgemeine Innere Medizin und Allgemeine Chirurgie 30 Minuten</a:t>
            </a:r>
            <a:endParaRPr b="0" lang="de-DE" sz="2000" spc="-1" strike="noStrike">
              <a:solidFill>
                <a:srgbClr val="000000"/>
              </a:solidFill>
              <a:latin typeface="Calibri"/>
            </a:endParaRPr>
          </a:p>
          <a:p>
            <a:pPr lvl="2" marL="1200240" indent="-285840">
              <a:lnSpc>
                <a:spcPct val="107000"/>
              </a:lnSpc>
              <a:spcBef>
                <a:spcPts val="499"/>
              </a:spcBef>
              <a:buClr>
                <a:srgbClr val="000000"/>
              </a:buClr>
              <a:buFont typeface="Courier New"/>
              <a:buChar char="o"/>
            </a:pPr>
            <a:r>
              <a:rPr b="0" lang="de-DE" sz="2000" spc="-1" strike="noStrike">
                <a:solidFill>
                  <a:srgbClr val="000000"/>
                </a:solidFill>
                <a:latin typeface="Calibri"/>
                <a:ea typeface="Calibri"/>
              </a:rPr>
              <a:t>bei den übrigen Leistungsgruppen 40 Minuten </a:t>
            </a:r>
            <a:endParaRPr b="0" lang="de-DE" sz="20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das Krankenhaus den Sicherstellungszuschlag nach KHEntgG § 5 erhält (dann solange es diesen erhält)</a:t>
            </a:r>
            <a:endParaRPr b="0" lang="de-DE" sz="2400" spc="-1" strike="noStrike">
              <a:solidFill>
                <a:srgbClr val="000000"/>
              </a:solidFill>
              <a:latin typeface="Calibri"/>
            </a:endParaRPr>
          </a:p>
          <a:p>
            <a:pPr lvl="2" marL="1143000" indent="-228600">
              <a:lnSpc>
                <a:spcPct val="107000"/>
              </a:lnSpc>
              <a:spcBef>
                <a:spcPts val="499"/>
              </a:spcBef>
              <a:buClr>
                <a:srgbClr val="ff0000"/>
              </a:buClr>
              <a:buFont typeface="Wingdings" charset="2"/>
              <a:buChar char=""/>
            </a:pPr>
            <a:r>
              <a:rPr b="0" i="1" lang="de-DE" sz="2400" spc="-1" strike="noStrike">
                <a:solidFill>
                  <a:srgbClr val="ff0000"/>
                </a:solidFill>
                <a:latin typeface="Calibri"/>
                <a:ea typeface="Calibri"/>
              </a:rPr>
              <a:t>Es gibt 2025 nur 121 Krankenhäuser mit diesem Zuschlag</a:t>
            </a:r>
            <a:endParaRPr b="0" lang="de-DE" sz="24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Unverzügliche“ Aufhebung der Zuweisung und damit keine Abrechnung der Leistungen möglich, wenn Q-Kriterien nicht erfüllt (Rechtsweg möglich, keine aufschiebende Wirkung)</a:t>
            </a:r>
            <a:endParaRPr b="0" lang="de-DE" sz="2800" spc="-1" strike="noStrike">
              <a:solidFill>
                <a:srgbClr val="000000"/>
              </a:solidFill>
              <a:latin typeface="Calibri"/>
            </a:endParaRPr>
          </a:p>
          <a:p>
            <a:pPr>
              <a:lnSpc>
                <a:spcPct val="107000"/>
              </a:lnSpc>
              <a:spcBef>
                <a:spcPts val="1001"/>
              </a:spcBef>
              <a:buNone/>
            </a:pPr>
            <a:endParaRPr b="0" lang="de-DE" sz="2800" spc="-1" strike="noStrike">
              <a:solidFill>
                <a:srgbClr val="000000"/>
              </a:solidFill>
              <a:latin typeface="Calibri"/>
            </a:endParaRPr>
          </a:p>
          <a:p>
            <a:pPr>
              <a:lnSpc>
                <a:spcPct val="107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30" name="PlaceHolder 1"/>
          <p:cNvSpPr>
            <a:spLocks noGrp="1"/>
          </p:cNvSpPr>
          <p:nvPr>
            <p:ph type="title"/>
          </p:nvPr>
        </p:nvSpPr>
        <p:spPr>
          <a:xfrm>
            <a:off x="186120" y="18360"/>
            <a:ext cx="11683800" cy="1325160"/>
          </a:xfrm>
          <a:prstGeom prst="rect">
            <a:avLst/>
          </a:prstGeom>
          <a:noFill/>
          <a:ln w="0">
            <a:noFill/>
          </a:ln>
        </p:spPr>
        <p:txBody>
          <a:bodyPr anchor="ctr">
            <a:normAutofit/>
          </a:bodyPr>
          <a:p>
            <a:pPr>
              <a:lnSpc>
                <a:spcPct val="90000"/>
              </a:lnSpc>
              <a:buNone/>
            </a:pPr>
            <a:r>
              <a:rPr b="1" lang="de-DE" sz="4000" spc="-1" strike="noStrike" u="sng">
                <a:solidFill>
                  <a:srgbClr val="000000"/>
                </a:solidFill>
                <a:uFillTx/>
                <a:latin typeface="Calibri Light"/>
              </a:rPr>
              <a:t>Exkurs: Definition Erreichbarkeit</a:t>
            </a:r>
            <a:br>
              <a:rPr sz="4000"/>
            </a:br>
            <a:r>
              <a:rPr b="1" lang="de-DE" sz="2400" spc="-1" strike="noStrike" u="sng">
                <a:solidFill>
                  <a:srgbClr val="000000"/>
                </a:solidFill>
                <a:uFillTx/>
                <a:latin typeface="Calibri Light"/>
              </a:rPr>
              <a:t>(GBA-Sicherstelungszuschläge-Regelung)</a:t>
            </a:r>
            <a:endParaRPr b="0" lang="de-DE" sz="2400" spc="-1" strike="noStrike">
              <a:solidFill>
                <a:srgbClr val="000000"/>
              </a:solidFill>
              <a:latin typeface="Calibri"/>
            </a:endParaRPr>
          </a:p>
        </p:txBody>
      </p:sp>
      <p:sp>
        <p:nvSpPr>
          <p:cNvPr id="131" name="PlaceHolder 2"/>
          <p:cNvSpPr>
            <a:spLocks noGrp="1"/>
          </p:cNvSpPr>
          <p:nvPr>
            <p:ph/>
          </p:nvPr>
        </p:nvSpPr>
        <p:spPr>
          <a:xfrm>
            <a:off x="373680" y="1401480"/>
            <a:ext cx="11375640" cy="4775040"/>
          </a:xfrm>
          <a:prstGeom prst="rect">
            <a:avLst/>
          </a:prstGeom>
          <a:noFill/>
          <a:ln w="0">
            <a:noFill/>
          </a:ln>
        </p:spPr>
        <p:txBody>
          <a:bodyPr anchor="t">
            <a:normAutofit fontScale="63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Bildung von geografischen Raumeinheiten in denen nicht mehr als 1000 Menschen leben (Marktzelle)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Die Fahrtzeiten werden vom Punkt der größten Besiedelungsdichte zum nächsten KH gemessen. Wenn keine signifikante Häufung dann geografischer Mittelpunkt der Marktzelle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Allen Einwohner der Marktzelle werden dieselben Fahrtzeiten zugeordnet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Berücksichtigung der Topografie, der Verkehrsinfrastruktur und der durchschnittlichen Verkehrslage bei der Berechnung (über Algorithmen)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 </a:t>
            </a:r>
            <a:r>
              <a:rPr b="1" lang="de-DE" sz="2800" spc="-1" strike="noStrike">
                <a:solidFill>
                  <a:srgbClr val="000000"/>
                </a:solidFill>
                <a:latin typeface="Calibri"/>
              </a:rPr>
              <a:t>erheblicher Teil der Einwohner </a:t>
            </a:r>
            <a:r>
              <a:rPr b="0" lang="de-DE" sz="2800" spc="-1" strike="noStrike">
                <a:solidFill>
                  <a:srgbClr val="000000"/>
                </a:solidFill>
                <a:latin typeface="Calibri"/>
              </a:rPr>
              <a:t>ist betroffen, wenn sich die Fahrtzeiten zum zweitnächsten Krankenhaus über die festgelegten Fahrtzeiten hinaus verändern: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Allg. Innere und Chirurgie für 5000 Einwohner</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Gyn und Geburtshilfe für 950 Frauen im Alter von 15 bis 49</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Pädiatrie für 800 Kinder (unter 18)</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Laut Gesetzesbegründung kann diese Definition verwendet werden, muss aber nicht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Für bestimmte Notfalldiagnosen sind selbst die 30 Minuten zu lang („Time is brain/muscle“)</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Die Ermittlung erfolgt als Durchschnitt, damit kann es für viele Menschen (außerhalb des Besiedlungsmittelpunktes, bei schlechten Witterungsbedingungen usw. Verkehrsbehinderungen) länger Fahrtzeiten geben. </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B4842024-5047-49FF-9DC8-3C6B902DCC3F}" type="slidenum">
              <a:t>17</a:t>
            </a:fld>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32" name="PlaceHolder 1"/>
          <p:cNvSpPr>
            <a:spLocks noGrp="1"/>
          </p:cNvSpPr>
          <p:nvPr>
            <p:ph type="title"/>
          </p:nvPr>
        </p:nvSpPr>
        <p:spPr>
          <a:xfrm>
            <a:off x="186120" y="18360"/>
            <a:ext cx="11683800" cy="1325160"/>
          </a:xfrm>
          <a:prstGeom prst="rect">
            <a:avLst/>
          </a:prstGeom>
          <a:noFill/>
          <a:ln w="0">
            <a:noFill/>
          </a:ln>
        </p:spPr>
        <p:txBody>
          <a:bodyPr anchor="ctr">
            <a:normAutofit/>
          </a:bodyPr>
          <a:p>
            <a:pPr>
              <a:lnSpc>
                <a:spcPct val="90000"/>
              </a:lnSpc>
              <a:buNone/>
            </a:pPr>
            <a:r>
              <a:rPr b="1" lang="de-DE" sz="4300" spc="-1" strike="noStrike" u="sng">
                <a:solidFill>
                  <a:srgbClr val="000000"/>
                </a:solidFill>
                <a:uFillTx/>
                <a:latin typeface="Calibri Light"/>
              </a:rPr>
              <a:t>Exkurs: Sicherstellungszuschlag </a:t>
            </a:r>
            <a:r>
              <a:rPr b="1" lang="de-DE" sz="2400" spc="-1" strike="noStrike" u="sng">
                <a:solidFill>
                  <a:srgbClr val="000000"/>
                </a:solidFill>
                <a:uFillTx/>
                <a:latin typeface="Calibri Light"/>
              </a:rPr>
              <a:t>(KHEntgG § 5)</a:t>
            </a:r>
            <a:endParaRPr b="0" lang="de-DE" sz="2400" spc="-1" strike="noStrike">
              <a:solidFill>
                <a:srgbClr val="000000"/>
              </a:solidFill>
              <a:latin typeface="Calibri"/>
            </a:endParaRPr>
          </a:p>
        </p:txBody>
      </p:sp>
      <p:sp>
        <p:nvSpPr>
          <p:cNvPr id="133" name="PlaceHolder 2"/>
          <p:cNvSpPr>
            <a:spLocks noGrp="1"/>
          </p:cNvSpPr>
          <p:nvPr>
            <p:ph/>
          </p:nvPr>
        </p:nvSpPr>
        <p:spPr>
          <a:xfrm>
            <a:off x="838080" y="1401480"/>
            <a:ext cx="10515240" cy="4775040"/>
          </a:xfrm>
          <a:prstGeom prst="rect">
            <a:avLst/>
          </a:prstGeom>
          <a:noFill/>
          <a:ln w="0">
            <a:noFill/>
          </a:ln>
        </p:spPr>
        <p:txBody>
          <a:bodyPr anchor="t">
            <a:normAutofit fontScale="76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i="1" lang="de-DE" sz="2800" spc="-1" strike="noStrike">
                <a:solidFill>
                  <a:srgbClr val="000000"/>
                </a:solidFill>
                <a:latin typeface="Calibri"/>
              </a:rPr>
              <a:t>Zur Sicherstellung einer für die Versorgung der Bevölkerung notwendigen Vorhaltung von Leistungen, die auf Grund des geringen Versorgungsbedarfs mit den auf Bundesebene vereinbarten Fallpauschalen und </a:t>
            </a:r>
            <a:r>
              <a:rPr b="0" lang="de-DE" sz="2800" spc="-1" strike="noStrike">
                <a:solidFill>
                  <a:srgbClr val="000000"/>
                </a:solidFill>
                <a:latin typeface="Calibri"/>
              </a:rPr>
              <a:t>Zusatzentgelten </a:t>
            </a:r>
            <a:r>
              <a:rPr b="0" i="1" lang="de-DE" sz="2800" spc="-1" strike="noStrike">
                <a:solidFill>
                  <a:srgbClr val="000000"/>
                </a:solidFill>
                <a:latin typeface="Calibri"/>
              </a:rPr>
              <a:t>nicht kostendeckend finanzierbar ist, …“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Gemeinsamer Bundesausschuss (G-BA) legt Kriterien fest </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Minutenwerte der Erreichbarkeit</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was ist geringer Versorgungsbedarf</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welche Leistungen sind betroffen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Kassen und Krankenhausgesellschaft vereinbaren eine Liste der betroffenen KH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Defizit muss nachgewiesen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Zuschlag 400.000 €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Zusätzlich 200.000 € pro Fachabteilung, wenn mehr als 2 Fachabteilungen</a:t>
            </a: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01B1FFF6-BFF2-4221-963A-5FC43D35CEC3}" type="slidenum">
              <a:t>18</a:t>
            </a:fld>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34"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Was ist der G-BA </a:t>
            </a:r>
            <a:r>
              <a:rPr b="1" lang="de-DE" sz="2400" spc="-1" strike="noStrike" u="sng">
                <a:solidFill>
                  <a:srgbClr val="000000"/>
                </a:solidFill>
                <a:uFillTx/>
                <a:latin typeface="Calibri Light"/>
              </a:rPr>
              <a:t>(SGB 5 § 91 und 92)</a:t>
            </a:r>
            <a:endParaRPr b="0" lang="de-DE" sz="2400" spc="-1" strike="noStrike">
              <a:solidFill>
                <a:srgbClr val="000000"/>
              </a:solidFill>
              <a:latin typeface="Calibri"/>
            </a:endParaRPr>
          </a:p>
        </p:txBody>
      </p:sp>
      <p:sp>
        <p:nvSpPr>
          <p:cNvPr id="135" name="PlaceHolder 2"/>
          <p:cNvSpPr>
            <a:spLocks noGrp="1"/>
          </p:cNvSpPr>
          <p:nvPr>
            <p:ph/>
          </p:nvPr>
        </p:nvSpPr>
        <p:spPr>
          <a:xfrm>
            <a:off x="838080" y="1825560"/>
            <a:ext cx="10515240" cy="4350960"/>
          </a:xfrm>
          <a:prstGeom prst="rect">
            <a:avLst/>
          </a:prstGeom>
          <a:noFill/>
          <a:ln w="0">
            <a:noFill/>
          </a:ln>
        </p:spPr>
        <p:txBody>
          <a:bodyPr anchor="t">
            <a:normAutofit fontScale="77000"/>
          </a:bodyPr>
          <a:p>
            <a:pPr marL="228600" indent="-228600">
              <a:lnSpc>
                <a:spcPct val="90000"/>
              </a:lnSpc>
              <a:spcBef>
                <a:spcPts val="1001"/>
              </a:spcBef>
              <a:buClr>
                <a:srgbClr val="161616"/>
              </a:buClr>
              <a:buFont typeface="Arial"/>
              <a:buChar char="•"/>
            </a:pPr>
            <a:r>
              <a:rPr b="0" lang="de-DE" sz="2800" spc="-1" strike="noStrike">
                <a:solidFill>
                  <a:srgbClr val="161616"/>
                </a:solidFill>
                <a:latin typeface="Lemon"/>
              </a:rPr>
              <a:t>Der Gemeinsame Bundesausschuss (G-BA) ist das oberste Beschlussgremium der gemeinsamen Selbstverwaltung im deutschen Gesundheitswesen</a:t>
            </a:r>
            <a:endParaRPr b="0" lang="de-DE" sz="2800" spc="-1" strike="noStrike">
              <a:solidFill>
                <a:srgbClr val="000000"/>
              </a:solidFill>
              <a:latin typeface="Calibri"/>
            </a:endParaRPr>
          </a:p>
          <a:p>
            <a:pPr marL="228600" indent="-228600">
              <a:lnSpc>
                <a:spcPct val="90000"/>
              </a:lnSpc>
              <a:spcBef>
                <a:spcPts val="1001"/>
              </a:spcBef>
              <a:buClr>
                <a:srgbClr val="161616"/>
              </a:buClr>
              <a:buFont typeface="Arial"/>
              <a:buChar char="•"/>
            </a:pPr>
            <a:r>
              <a:rPr b="0" lang="de-DE" sz="2800" spc="-1" strike="noStrike">
                <a:solidFill>
                  <a:srgbClr val="161616"/>
                </a:solidFill>
                <a:latin typeface="Lemon"/>
              </a:rPr>
              <a:t>Gebildet von den vier großen Selbstverwaltungsorganisationen:</a:t>
            </a:r>
            <a:endParaRPr b="0" lang="de-DE" sz="2800" spc="-1" strike="noStrike">
              <a:solidFill>
                <a:srgbClr val="000000"/>
              </a:solidFill>
              <a:latin typeface="Calibri"/>
            </a:endParaRPr>
          </a:p>
          <a:p>
            <a:pPr lvl="1" marL="685800" indent="-228600">
              <a:lnSpc>
                <a:spcPct val="90000"/>
              </a:lnSpc>
              <a:spcBef>
                <a:spcPts val="1125"/>
              </a:spcBef>
              <a:buClr>
                <a:srgbClr val="161616"/>
              </a:buClr>
              <a:buFont typeface="Arial"/>
              <a:buChar char="•"/>
            </a:pPr>
            <a:r>
              <a:rPr b="0" lang="de-DE" sz="2400" spc="-1" strike="noStrike">
                <a:solidFill>
                  <a:srgbClr val="161616"/>
                </a:solidFill>
                <a:latin typeface="Lemon"/>
              </a:rPr>
              <a:t>Kassenärztliche Bundesvereinigung (KBV)</a:t>
            </a:r>
            <a:endParaRPr b="0" lang="de-DE" sz="2400" spc="-1" strike="noStrike">
              <a:solidFill>
                <a:srgbClr val="000000"/>
              </a:solidFill>
              <a:latin typeface="Calibri"/>
            </a:endParaRPr>
          </a:p>
          <a:p>
            <a:pPr lvl="1" marL="685800" indent="-228600">
              <a:lnSpc>
                <a:spcPct val="90000"/>
              </a:lnSpc>
              <a:spcBef>
                <a:spcPts val="374"/>
              </a:spcBef>
              <a:buClr>
                <a:srgbClr val="161616"/>
              </a:buClr>
              <a:buFont typeface="Arial"/>
              <a:buChar char="•"/>
            </a:pPr>
            <a:r>
              <a:rPr b="0" lang="de-DE" sz="2400" spc="-1" strike="noStrike">
                <a:solidFill>
                  <a:srgbClr val="161616"/>
                </a:solidFill>
                <a:latin typeface="Lemon"/>
              </a:rPr>
              <a:t>Kassenzahnärztliche Bundesvereinigung (KZBV)</a:t>
            </a:r>
            <a:endParaRPr b="0" lang="de-DE" sz="2400" spc="-1" strike="noStrike">
              <a:solidFill>
                <a:srgbClr val="000000"/>
              </a:solidFill>
              <a:latin typeface="Calibri"/>
            </a:endParaRPr>
          </a:p>
          <a:p>
            <a:pPr lvl="1" marL="685800" indent="-228600">
              <a:lnSpc>
                <a:spcPct val="90000"/>
              </a:lnSpc>
              <a:spcBef>
                <a:spcPts val="374"/>
              </a:spcBef>
              <a:buClr>
                <a:srgbClr val="161616"/>
              </a:buClr>
              <a:buFont typeface="Arial"/>
              <a:buChar char="•"/>
            </a:pPr>
            <a:r>
              <a:rPr b="0" lang="de-DE" sz="2400" spc="-1" strike="noStrike">
                <a:solidFill>
                  <a:srgbClr val="161616"/>
                </a:solidFill>
                <a:latin typeface="Lemon"/>
              </a:rPr>
              <a:t>Deutsche Krankenhausgesellschaft (DKG)</a:t>
            </a:r>
            <a:endParaRPr b="0" lang="de-DE" sz="2400" spc="-1" strike="noStrike">
              <a:solidFill>
                <a:srgbClr val="000000"/>
              </a:solidFill>
              <a:latin typeface="Calibri"/>
            </a:endParaRPr>
          </a:p>
          <a:p>
            <a:pPr lvl="1" marL="685800" indent="-228600">
              <a:lnSpc>
                <a:spcPct val="90000"/>
              </a:lnSpc>
              <a:spcBef>
                <a:spcPts val="374"/>
              </a:spcBef>
              <a:spcAft>
                <a:spcPts val="601"/>
              </a:spcAft>
              <a:buClr>
                <a:srgbClr val="161616"/>
              </a:buClr>
              <a:buFont typeface="Arial"/>
              <a:buChar char="•"/>
            </a:pPr>
            <a:r>
              <a:rPr b="0" lang="de-DE" sz="2400" spc="-1" strike="noStrike">
                <a:solidFill>
                  <a:srgbClr val="161616"/>
                </a:solidFill>
                <a:latin typeface="Lemon"/>
              </a:rPr>
              <a:t>Spitzenverband Bund der Krankenkassen (GKV-Spitzenverband)</a:t>
            </a:r>
            <a:endParaRPr b="0" lang="de-DE" sz="2400" spc="-1" strike="noStrike">
              <a:solidFill>
                <a:srgbClr val="000000"/>
              </a:solidFill>
              <a:latin typeface="Calibri"/>
            </a:endParaRPr>
          </a:p>
          <a:p>
            <a:pPr marL="228600" indent="-228600">
              <a:lnSpc>
                <a:spcPct val="90000"/>
              </a:lnSpc>
              <a:spcBef>
                <a:spcPts val="374"/>
              </a:spcBef>
              <a:spcAft>
                <a:spcPts val="601"/>
              </a:spcAft>
              <a:buClr>
                <a:srgbClr val="161616"/>
              </a:buClr>
              <a:buFont typeface="Arial"/>
              <a:buChar char="•"/>
            </a:pPr>
            <a:r>
              <a:rPr b="0" lang="de-DE" sz="2800" spc="-1" strike="noStrike">
                <a:solidFill>
                  <a:srgbClr val="161616"/>
                </a:solidFill>
                <a:latin typeface="Lemon"/>
              </a:rPr>
              <a:t>5 Mitglieder Kassen und 5 Mitglieder Leistungserbringer (stimmberechtigt jeweils nur die Betroffenen)</a:t>
            </a:r>
            <a:endParaRPr b="0" lang="de-DE" sz="2800" spc="-1" strike="noStrike">
              <a:solidFill>
                <a:srgbClr val="000000"/>
              </a:solidFill>
              <a:latin typeface="Calibri"/>
            </a:endParaRPr>
          </a:p>
          <a:p>
            <a:pPr marL="228600" indent="-228600">
              <a:lnSpc>
                <a:spcPct val="90000"/>
              </a:lnSpc>
              <a:spcBef>
                <a:spcPts val="374"/>
              </a:spcBef>
              <a:buClr>
                <a:srgbClr val="161616"/>
              </a:buClr>
              <a:buFont typeface="Arial"/>
              <a:buChar char="•"/>
            </a:pPr>
            <a:r>
              <a:rPr b="0" lang="de-DE" sz="2800" spc="-1" strike="noStrike">
                <a:solidFill>
                  <a:srgbClr val="161616"/>
                </a:solidFill>
                <a:latin typeface="Lemon"/>
              </a:rPr>
              <a:t>3 unparteiische Mitglieder plus Patientenvertreter (ohne Stimmrecht)</a:t>
            </a:r>
            <a:endParaRPr b="0" lang="de-DE" sz="2800" spc="-1" strike="noStrike">
              <a:solidFill>
                <a:srgbClr val="000000"/>
              </a:solidFill>
              <a:latin typeface="Calibri"/>
            </a:endParaRPr>
          </a:p>
          <a:p>
            <a:pPr marL="228600" indent="-228600">
              <a:lnSpc>
                <a:spcPct val="90000"/>
              </a:lnSpc>
              <a:spcBef>
                <a:spcPts val="374"/>
              </a:spcBef>
              <a:buClr>
                <a:srgbClr val="161616"/>
              </a:buClr>
              <a:buFont typeface="Arial"/>
              <a:buChar char="•"/>
            </a:pPr>
            <a:r>
              <a:rPr b="0" lang="de-DE" sz="2800" spc="-1" strike="noStrike">
                <a:solidFill>
                  <a:srgbClr val="161616"/>
                </a:solidFill>
                <a:latin typeface="Lemon"/>
              </a:rPr>
              <a:t>Aufgaben: Festlegung des Leistungsspektrums der gesetzlichen Kassen, Qualitätssicherung, Richtlinien zu wichtigen Themen</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Die Kommission</a:t>
            </a:r>
            <a:endParaRPr b="0" lang="de-DE" sz="4400" spc="-1" strike="noStrike">
              <a:solidFill>
                <a:srgbClr val="000000"/>
              </a:solidFill>
              <a:latin typeface="Calibri"/>
            </a:endParaRPr>
          </a:p>
        </p:txBody>
      </p:sp>
      <p:sp>
        <p:nvSpPr>
          <p:cNvPr id="94" name="PlaceHolder 2"/>
          <p:cNvSpPr>
            <a:spLocks noGrp="1"/>
          </p:cNvSpPr>
          <p:nvPr>
            <p:ph/>
          </p:nvPr>
        </p:nvSpPr>
        <p:spPr>
          <a:xfrm>
            <a:off x="649080" y="1461960"/>
            <a:ext cx="11031480" cy="5004720"/>
          </a:xfrm>
          <a:prstGeom prst="rect">
            <a:avLst/>
          </a:prstGeom>
          <a:noFill/>
          <a:ln w="0">
            <a:noFill/>
          </a:ln>
        </p:spPr>
        <p:txBody>
          <a:bodyPr anchor="t">
            <a:normAutofit fontScale="8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17 Mitglieder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Chefärzte und Aufsichtsratsmitglieder (Großkrankenhäuser), Gesundheitsökonomen, Soziologen, Juristen, Qualitätsmanager, Pflegewissenschaftler usw.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Keine Vertreter der Kassen und der Krankenhausgesellschaft und des G-BA (Gemeinsamer Bundesausschuss)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Keine Vertreter der Beschäftigten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Ideologische Leitfiguren: Prof. Busse und Prof. Augurzky</a:t>
            </a:r>
            <a:endParaRPr b="0" lang="de-DE" sz="2800" spc="-1" strike="noStrike">
              <a:solidFill>
                <a:srgbClr val="000000"/>
              </a:solidFill>
              <a:latin typeface="Calibri"/>
            </a:endParaRPr>
          </a:p>
          <a:p>
            <a:pPr lvl="1" marL="685800" indent="-360000">
              <a:lnSpc>
                <a:spcPct val="90000"/>
              </a:lnSpc>
              <a:spcBef>
                <a:spcPts val="499"/>
              </a:spcBef>
              <a:buClr>
                <a:srgbClr val="ff0000"/>
              </a:buClr>
              <a:buFont typeface="Wingdings" charset="2"/>
              <a:buChar char=""/>
            </a:pPr>
            <a:r>
              <a:rPr b="0" lang="de-DE" sz="2600" spc="-1" strike="noStrike">
                <a:solidFill>
                  <a:srgbClr val="ff0000"/>
                </a:solidFill>
                <a:latin typeface="Calibri"/>
              </a:rPr>
              <a:t>Fürsprecher für Ökonomisierung, Bettenabbau und Krankenhausschließungen</a:t>
            </a:r>
            <a:endParaRPr b="0" lang="de-DE" sz="2600" spc="-1" strike="noStrike">
              <a:solidFill>
                <a:srgbClr val="000000"/>
              </a:solidFill>
              <a:latin typeface="Calibri"/>
            </a:endParaRPr>
          </a:p>
          <a:p>
            <a:pPr marL="325800" indent="-457200">
              <a:lnSpc>
                <a:spcPct val="90000"/>
              </a:lnSpc>
              <a:spcBef>
                <a:spcPts val="1001"/>
              </a:spcBef>
              <a:buClr>
                <a:srgbClr val="000000"/>
              </a:buClr>
              <a:buFont typeface="Arial"/>
              <a:buChar char="•"/>
            </a:pPr>
            <a:r>
              <a:rPr b="0" lang="de-DE" sz="2600" spc="-1" strike="noStrike">
                <a:solidFill>
                  <a:srgbClr val="000000"/>
                </a:solidFill>
                <a:latin typeface="Calibri"/>
              </a:rPr>
              <a:t>Bisher 12 Stellungnahmen,  2 schon gesetzlich umgesetzt</a:t>
            </a:r>
            <a:endParaRPr b="0" lang="de-DE" sz="2600" spc="-1" strike="noStrike">
              <a:solidFill>
                <a:srgbClr val="000000"/>
              </a:solidFill>
              <a:latin typeface="Calibri"/>
            </a:endParaRPr>
          </a:p>
          <a:p>
            <a:pPr marL="325800" indent="-457200">
              <a:lnSpc>
                <a:spcPct val="90000"/>
              </a:lnSpc>
              <a:spcBef>
                <a:spcPts val="1001"/>
              </a:spcBef>
              <a:buClr>
                <a:srgbClr val="000000"/>
              </a:buClr>
              <a:buFont typeface="Arial"/>
              <a:buChar char="•"/>
            </a:pPr>
            <a:r>
              <a:rPr b="0" lang="de-DE" sz="2600" spc="-1" strike="noStrike">
                <a:solidFill>
                  <a:srgbClr val="000000"/>
                </a:solidFill>
                <a:latin typeface="Calibri"/>
              </a:rPr>
              <a:t>Hauptauftrag (3. Stellungnahme): „Grundlegende Reform der KH-Finanzierung“</a:t>
            </a:r>
            <a:endParaRPr b="0" lang="de-DE" sz="2600" spc="-1" strike="noStrike">
              <a:solidFill>
                <a:srgbClr val="000000"/>
              </a:solidFill>
              <a:latin typeface="Calibri"/>
            </a:endParaRPr>
          </a:p>
          <a:p>
            <a:pPr marL="325800" indent="-457200">
              <a:lnSpc>
                <a:spcPct val="90000"/>
              </a:lnSpc>
              <a:spcBef>
                <a:spcPts val="1001"/>
              </a:spcBef>
              <a:buClr>
                <a:srgbClr val="000000"/>
              </a:buClr>
              <a:buFont typeface="Arial"/>
              <a:buChar char="•"/>
            </a:pPr>
            <a:r>
              <a:rPr b="0" lang="de-DE" sz="2600" spc="-1" strike="noStrike">
                <a:solidFill>
                  <a:srgbClr val="000000"/>
                </a:solidFill>
                <a:latin typeface="Calibri"/>
              </a:rPr>
              <a:t>Abgeliefert: 2 Strukturvorschläge, 1 Finanzierungsvorschlag</a:t>
            </a:r>
            <a:endParaRPr b="0" lang="de-DE" sz="2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type="title"/>
          </p:nvPr>
        </p:nvSpPr>
        <p:spPr>
          <a:xfrm>
            <a:off x="438120" y="-123480"/>
            <a:ext cx="11510640" cy="1325160"/>
          </a:xfrm>
          <a:prstGeom prst="rect">
            <a:avLst/>
          </a:prstGeom>
          <a:noFill/>
          <a:ln w="0">
            <a:noFill/>
          </a:ln>
        </p:spPr>
        <p:txBody>
          <a:bodyPr anchor="ctr">
            <a:normAutofit/>
          </a:bodyPr>
          <a:p>
            <a:pPr>
              <a:lnSpc>
                <a:spcPct val="90000"/>
              </a:lnSpc>
              <a:buNone/>
            </a:pPr>
            <a:r>
              <a:rPr b="1" lang="de-DE" sz="4000" spc="-1" strike="noStrike" u="sng">
                <a:solidFill>
                  <a:srgbClr val="000000"/>
                </a:solidFill>
                <a:uFillTx/>
                <a:latin typeface="Calibri Light"/>
              </a:rPr>
              <a:t>Mindestvorhaltezahlen </a:t>
            </a:r>
            <a:r>
              <a:rPr b="1" lang="de-DE" sz="2400" spc="-1" strike="noStrike" u="sng">
                <a:solidFill>
                  <a:srgbClr val="000000"/>
                </a:solidFill>
                <a:uFillTx/>
                <a:latin typeface="Calibri Light"/>
              </a:rPr>
              <a:t>(SGB 5 § 135f, KHEntgG § 6b)</a:t>
            </a:r>
            <a:endParaRPr b="0" lang="de-DE" sz="2400" spc="-1" strike="noStrike">
              <a:solidFill>
                <a:srgbClr val="000000"/>
              </a:solidFill>
              <a:latin typeface="Calibri"/>
            </a:endParaRPr>
          </a:p>
        </p:txBody>
      </p:sp>
      <p:sp>
        <p:nvSpPr>
          <p:cNvPr id="137" name="PlaceHolder 2"/>
          <p:cNvSpPr>
            <a:spLocks noGrp="1"/>
          </p:cNvSpPr>
          <p:nvPr>
            <p:ph/>
          </p:nvPr>
        </p:nvSpPr>
        <p:spPr>
          <a:xfrm>
            <a:off x="342720" y="1202040"/>
            <a:ext cx="11410920" cy="5345640"/>
          </a:xfrm>
          <a:prstGeom prst="rect">
            <a:avLst/>
          </a:prstGeom>
          <a:noFill/>
          <a:ln w="0">
            <a:noFill/>
          </a:ln>
        </p:spPr>
        <p:txBody>
          <a:bodyPr anchor="t">
            <a:normAutofit fontScale="67000"/>
          </a:bodyPr>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Festlegung einer „Mindestvorhaltezahl“ (MVHZ) für jede LG - Festlegung durch RV mit Zustimmung Bundesrat </a:t>
            </a:r>
            <a:r>
              <a:rPr b="1" lang="de-DE" sz="3200" spc="-1" strike="noStrike">
                <a:solidFill>
                  <a:srgbClr val="000000"/>
                </a:solidFill>
                <a:latin typeface="Calibri"/>
                <a:ea typeface="Calibri"/>
              </a:rPr>
              <a:t>bis spätestens 31.12.25</a:t>
            </a:r>
            <a:r>
              <a:rPr b="0" lang="de-DE" sz="3200" spc="-1" strike="noStrike">
                <a:solidFill>
                  <a:srgbClr val="000000"/>
                </a:solidFill>
                <a:latin typeface="Calibri"/>
                <a:ea typeface="Calibri"/>
              </a:rPr>
              <a:t>, </a:t>
            </a:r>
            <a:r>
              <a:rPr b="1" lang="de-DE" sz="3200" spc="-1" strike="noStrike">
                <a:solidFill>
                  <a:srgbClr val="000000"/>
                </a:solidFill>
                <a:latin typeface="Calibri"/>
                <a:ea typeface="Calibri"/>
              </a:rPr>
              <a:t>Wirkung ab 2027</a:t>
            </a:r>
            <a:endParaRPr b="0" lang="de-DE" sz="32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IQWiG und InEK geben Empfehlung über Höhe der MVHZ und Fortentwicklung (jeweils bei Beauftragung BMG). Es soll eine prozentuale Festlegung sein.</a:t>
            </a:r>
            <a:endParaRPr b="0" lang="de-DE" sz="32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Es wird eine prozentuale Mindestgrenze (</a:t>
            </a:r>
            <a:r>
              <a:rPr b="1" lang="de-DE" sz="3200" spc="-1" strike="noStrike">
                <a:solidFill>
                  <a:srgbClr val="000000"/>
                </a:solidFill>
                <a:latin typeface="Calibri"/>
                <a:ea typeface="Calibri"/>
              </a:rPr>
              <a:t>Perzentil)</a:t>
            </a:r>
            <a:r>
              <a:rPr b="0" lang="de-DE" sz="3200" spc="-1" strike="noStrike">
                <a:solidFill>
                  <a:srgbClr val="000000"/>
                </a:solidFill>
                <a:latin typeface="Calibri"/>
                <a:ea typeface="Calibri"/>
              </a:rPr>
              <a:t> der gesamten behandelten Fälle je LG festgesetzt (in der Begründung: 20%)</a:t>
            </a:r>
            <a:endParaRPr b="0" lang="de-DE" sz="32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Die Standorte, deren Fälle zusammengezählt unter der Grenze liegen, erhalten </a:t>
            </a:r>
            <a:br>
              <a:rPr sz="3200"/>
            </a:br>
            <a:r>
              <a:rPr b="1" lang="de-DE" sz="3200" spc="-1" strike="noStrike">
                <a:solidFill>
                  <a:srgbClr val="000000"/>
                </a:solidFill>
                <a:latin typeface="Calibri"/>
                <a:ea typeface="Calibri"/>
              </a:rPr>
              <a:t>keine Vorhaltevergütung</a:t>
            </a:r>
            <a:endParaRPr b="0" lang="de-DE" sz="32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Maßgebend: Zahlen des </a:t>
            </a:r>
            <a:r>
              <a:rPr b="1" lang="de-DE" sz="3200" spc="-1" strike="noStrike">
                <a:solidFill>
                  <a:srgbClr val="000000"/>
                </a:solidFill>
                <a:latin typeface="Calibri"/>
                <a:ea typeface="Calibri"/>
              </a:rPr>
              <a:t>Vorvorjahres</a:t>
            </a:r>
            <a:r>
              <a:rPr b="0" lang="de-DE" sz="3200" spc="-1" strike="noStrike">
                <a:solidFill>
                  <a:srgbClr val="000000"/>
                </a:solidFill>
                <a:latin typeface="Calibri"/>
                <a:ea typeface="Calibri"/>
              </a:rPr>
              <a:t>, also z.B. 2025 für 2027</a:t>
            </a:r>
            <a:endParaRPr b="0" lang="de-DE" sz="32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Ausnahme für KHs mit Sicherstellungszuschlag (erhalten eine gekürzte Vorhaltevergütung in Höhe der Mindestvorhaltezahl)</a:t>
            </a:r>
            <a:endParaRPr b="0" lang="de-DE" sz="32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InEK übermittelt jeweils Liste der betroffenen Standorte an die Länder (jeweils bis 30.6.) und erstellt Auswertungen über die Auswirkungen</a:t>
            </a: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38"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„Perzentilenrechnung“</a:t>
            </a:r>
            <a:endParaRPr b="0" lang="de-DE" sz="4400" spc="-1" strike="noStrike">
              <a:solidFill>
                <a:srgbClr val="000000"/>
              </a:solidFill>
              <a:latin typeface="Calibri"/>
            </a:endParaRPr>
          </a:p>
        </p:txBody>
      </p:sp>
      <p:sp>
        <p:nvSpPr>
          <p:cNvPr id="139" name="PlaceHolder 2"/>
          <p:cNvSpPr>
            <a:spLocks noGrp="1"/>
          </p:cNvSpPr>
          <p:nvPr>
            <p:ph/>
          </p:nvPr>
        </p:nvSpPr>
        <p:spPr>
          <a:xfrm>
            <a:off x="838080" y="1441440"/>
            <a:ext cx="10515240" cy="4350960"/>
          </a:xfrm>
          <a:prstGeom prst="rect">
            <a:avLst/>
          </a:prstGeom>
          <a:noFill/>
          <a:ln w="0">
            <a:noFill/>
          </a:ln>
        </p:spPr>
        <p:txBody>
          <a:bodyPr anchor="t">
            <a:normAutofit fontScale="7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Gibt an wie viele Fälle unterhalb einer prozentualen Grenze liegen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Bsp: 20% Perzentile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Man hat 100 Standorte und sortiert sie aufsteigend nach ihrer Fallzahl.</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Ergebnis: Die 20 Standorte (20%) mit den geringsten Fallzahlen liegen unter der 10%-Perzentile (Grenze zwischen 20. und 21. KH)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Die Grenze (Fallzahl) ergibt sich aus der Betrachtung der Zahl der Standorte (wann sind es 20%)</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Mindestvorhaltezahl wird anders berechnet: </a:t>
            </a:r>
            <a:r>
              <a:rPr b="0" lang="de-DE" sz="2800" spc="-1" strike="noStrike">
                <a:solidFill>
                  <a:srgbClr val="000000"/>
                </a:solidFill>
                <a:latin typeface="Calibri"/>
              </a:rPr>
              <a:t>Grenze liegt bei 20% der gesamten </a:t>
            </a:r>
            <a:r>
              <a:rPr b="1" lang="de-DE" sz="2800" spc="-1" strike="noStrike">
                <a:solidFill>
                  <a:srgbClr val="000000"/>
                </a:solidFill>
                <a:latin typeface="Calibri"/>
              </a:rPr>
              <a:t>Fallzahl </a:t>
            </a:r>
            <a:r>
              <a:rPr b="0" lang="de-DE" sz="2800" spc="-1" strike="noStrike">
                <a:solidFill>
                  <a:srgbClr val="000000"/>
                </a:solidFill>
                <a:latin typeface="Calibri"/>
              </a:rPr>
              <a:t>einer LG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Mindestvorhaltezahl bleibt damit gleich (bis neue RV), damit auch Grenze für die Frage, wann ein Krankenhaus betroffen ist.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Wenn kleinere Krankenhäuser wegfallen, sind weitere Krankenhäuser betroffen</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title"/>
          </p:nvPr>
        </p:nvSpPr>
        <p:spPr>
          <a:xfrm>
            <a:off x="183240" y="-173160"/>
            <a:ext cx="11824920" cy="1325160"/>
          </a:xfrm>
          <a:prstGeom prst="rect">
            <a:avLst/>
          </a:prstGeom>
          <a:noFill/>
          <a:ln w="0">
            <a:noFill/>
          </a:ln>
        </p:spPr>
        <p:txBody>
          <a:bodyPr anchor="ctr">
            <a:normAutofit/>
          </a:bodyPr>
          <a:p>
            <a:pPr>
              <a:lnSpc>
                <a:spcPct val="90000"/>
              </a:lnSpc>
              <a:buNone/>
            </a:pPr>
            <a:r>
              <a:rPr b="1" lang="de-DE" sz="3600" spc="-1" strike="noStrike" u="sng">
                <a:solidFill>
                  <a:srgbClr val="ff0000"/>
                </a:solidFill>
                <a:uFillTx/>
                <a:latin typeface="Calibri Light"/>
                <a:ea typeface="Calibri Light"/>
              </a:rPr>
              <a:t>Bewertung: </a:t>
            </a:r>
            <a:r>
              <a:rPr b="1" lang="de-DE" sz="3600" spc="-1" strike="noStrike" u="sng">
                <a:solidFill>
                  <a:srgbClr val="000000"/>
                </a:solidFill>
                <a:uFillTx/>
                <a:latin typeface="Calibri Light"/>
                <a:ea typeface="Calibri Light"/>
              </a:rPr>
              <a:t>Mindestvorhaltezahl</a:t>
            </a:r>
            <a:endParaRPr b="0" lang="de-DE" sz="3600" spc="-1" strike="noStrike">
              <a:solidFill>
                <a:srgbClr val="000000"/>
              </a:solidFill>
              <a:latin typeface="Calibri"/>
            </a:endParaRPr>
          </a:p>
        </p:txBody>
      </p:sp>
      <p:sp>
        <p:nvSpPr>
          <p:cNvPr id="141" name="PlaceHolder 2"/>
          <p:cNvSpPr>
            <a:spLocks noGrp="1"/>
          </p:cNvSpPr>
          <p:nvPr>
            <p:ph/>
          </p:nvPr>
        </p:nvSpPr>
        <p:spPr>
          <a:xfrm>
            <a:off x="390240" y="997560"/>
            <a:ext cx="11410920" cy="5860080"/>
          </a:xfrm>
          <a:prstGeom prst="rect">
            <a:avLst/>
          </a:prstGeom>
          <a:noFill/>
          <a:ln w="0">
            <a:noFill/>
          </a:ln>
        </p:spPr>
        <p:txBody>
          <a:bodyPr anchor="t">
            <a:normAutofit fontScale="57000"/>
          </a:bodyPr>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Bisherige Mindestfallzahlen des Gemeinsamen Bundesausschusses (G-BA)</a:t>
            </a:r>
            <a:endParaRPr b="0" lang="de-DE" sz="3600" spc="-1" strike="noStrike">
              <a:solidFill>
                <a:srgbClr val="000000"/>
              </a:solidFill>
              <a:latin typeface="Calibri"/>
            </a:endParaRPr>
          </a:p>
          <a:p>
            <a:pPr lvl="1" marL="685800" indent="-228600">
              <a:lnSpc>
                <a:spcPct val="107000"/>
              </a:lnSpc>
              <a:spcBef>
                <a:spcPts val="499"/>
              </a:spcBef>
              <a:buClr>
                <a:srgbClr val="ff0000"/>
              </a:buClr>
              <a:buFont typeface="Wingdings" charset="2"/>
              <a:buChar char=""/>
            </a:pPr>
            <a:r>
              <a:rPr b="0" i="1" lang="de-DE" sz="3200" spc="-1" strike="noStrike">
                <a:solidFill>
                  <a:srgbClr val="ff0000"/>
                </a:solidFill>
                <a:latin typeface="Calibri"/>
                <a:ea typeface="Calibri"/>
              </a:rPr>
              <a:t>nur für einzelne Eingriffe</a:t>
            </a:r>
            <a:endParaRPr b="0" lang="de-DE" sz="3200" spc="-1" strike="noStrike">
              <a:solidFill>
                <a:srgbClr val="000000"/>
              </a:solidFill>
              <a:latin typeface="Calibri"/>
            </a:endParaRPr>
          </a:p>
          <a:p>
            <a:pPr lvl="1" marL="685800" indent="-228600">
              <a:lnSpc>
                <a:spcPct val="107000"/>
              </a:lnSpc>
              <a:spcBef>
                <a:spcPts val="499"/>
              </a:spcBef>
              <a:buClr>
                <a:srgbClr val="ff0000"/>
              </a:buClr>
              <a:buFont typeface="Wingdings" charset="2"/>
              <a:buChar char=""/>
            </a:pPr>
            <a:r>
              <a:rPr b="0" i="1" lang="de-DE" sz="3200" spc="-1" strike="noStrike">
                <a:solidFill>
                  <a:srgbClr val="ff0000"/>
                </a:solidFill>
                <a:latin typeface="Calibri"/>
                <a:ea typeface="Calibri"/>
              </a:rPr>
              <a:t>nur mit wissenschaftlichem Nachweis eines Zusammenhangs zwischen Fallzahl und Qualität</a:t>
            </a:r>
            <a:endParaRPr b="0" lang="de-DE" sz="32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jetzt für ganze LG (hunderte bis tausende verschiedene Eingriffe)</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Damit kein wissenschaftlicher Nachweis, sondern Selektionsinstrument</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Veraltete Zahlen entscheiden über Teil der Vergütung</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Berechnungsart bedeutet, dass weitere KHs betroffen sind, wenn welche wegfallen</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Setzt Anreiz zur Mengenausdehnung an der unteren Grenze</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1" i="1" lang="de-DE" sz="3600" spc="-1" strike="noStrike">
                <a:solidFill>
                  <a:srgbClr val="ff0000"/>
                </a:solidFill>
                <a:latin typeface="Calibri"/>
                <a:ea typeface="Calibri"/>
              </a:rPr>
              <a:t>KH erfüllt zwar Q-Kriterien, aber nicht Mindestzahlen, dann Kürzung der Vergütung</a:t>
            </a:r>
            <a:endParaRPr b="0" lang="de-DE" sz="3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1" i="1" lang="de-DE" sz="3600" spc="-1" strike="noStrike">
                <a:solidFill>
                  <a:srgbClr val="ff0000"/>
                </a:solidFill>
                <a:latin typeface="Calibri"/>
                <a:ea typeface="Calibri"/>
              </a:rPr>
              <a:t>Zwang zur Aufgabe der LG / Schließung</a:t>
            </a:r>
            <a:endParaRPr b="0" lang="de-DE" sz="3600" spc="-1" strike="noStrike">
              <a:solidFill>
                <a:srgbClr val="000000"/>
              </a:solidFill>
              <a:latin typeface="Calibri"/>
            </a:endParaRPr>
          </a:p>
          <a:p>
            <a:pPr marL="228600" indent="-228600">
              <a:lnSpc>
                <a:spcPct val="107000"/>
              </a:lnSpc>
              <a:spcBef>
                <a:spcPts val="1001"/>
              </a:spcBef>
              <a:spcAft>
                <a:spcPts val="1199"/>
              </a:spcAft>
              <a:buClr>
                <a:srgbClr val="ff0000"/>
              </a:buClr>
              <a:buFont typeface="Wingdings" charset="2"/>
              <a:buChar char=""/>
            </a:pPr>
            <a:r>
              <a:rPr b="0" i="1" lang="de-DE" sz="3600" spc="-1" strike="noStrike">
                <a:solidFill>
                  <a:srgbClr val="ff0000"/>
                </a:solidFill>
                <a:latin typeface="Calibri"/>
                <a:ea typeface="Calibri"/>
              </a:rPr>
              <a:t>Da „nur“ finanzielle Regelung: keine Zuständigkeit der Länder</a:t>
            </a:r>
            <a:endParaRPr b="0" lang="de-DE" sz="3600" spc="-1" strike="noStrike">
              <a:solidFill>
                <a:srgbClr val="000000"/>
              </a:solidFill>
              <a:latin typeface="Calibri"/>
            </a:endParaRPr>
          </a:p>
          <a:p>
            <a:pPr marL="228600" indent="-228600">
              <a:lnSpc>
                <a:spcPct val="107000"/>
              </a:lnSpc>
              <a:spcBef>
                <a:spcPts val="1001"/>
              </a:spcBef>
              <a:buClr>
                <a:srgbClr val="4472c4"/>
              </a:buClr>
              <a:buFont typeface="Wingdings" charset="2"/>
              <a:buChar char=""/>
            </a:pPr>
            <a:r>
              <a:rPr b="1" lang="de-DE" sz="3600" spc="-1" strike="noStrike">
                <a:solidFill>
                  <a:srgbClr val="4472c4"/>
                </a:solidFill>
                <a:latin typeface="Calibri"/>
                <a:ea typeface="Calibri"/>
              </a:rPr>
              <a:t>Aufgabe: Rechtsverordnung muss durch politischen Widerstand verhindert werden </a:t>
            </a:r>
            <a:endParaRPr b="0" lang="de-DE" sz="3600" spc="-1" strike="noStrike">
              <a:solidFill>
                <a:srgbClr val="000000"/>
              </a:solidFill>
              <a:latin typeface="Calibri"/>
            </a:endParaRPr>
          </a:p>
          <a:p>
            <a:pPr>
              <a:lnSpc>
                <a:spcPct val="107000"/>
              </a:lnSpc>
              <a:spcBef>
                <a:spcPts val="1001"/>
              </a:spcBef>
              <a:buNone/>
              <a:tabLst>
                <a:tab algn="l" pos="0"/>
              </a:tabLst>
            </a:pPr>
            <a:endParaRPr b="0" lang="de-DE" sz="3600" spc="-1" strike="noStrike">
              <a:solidFill>
                <a:srgbClr val="000000"/>
              </a:solidFill>
              <a:latin typeface="Calibri"/>
            </a:endParaRPr>
          </a:p>
          <a:p>
            <a:pPr>
              <a:lnSpc>
                <a:spcPct val="107000"/>
              </a:lnSpc>
              <a:spcBef>
                <a:spcPts val="1001"/>
              </a:spcBef>
              <a:buNone/>
              <a:tabLst>
                <a:tab algn="l" pos="0"/>
              </a:tabLst>
            </a:pPr>
            <a:endParaRPr b="0" lang="de-DE" sz="3200" spc="-1" strike="noStrike">
              <a:solidFill>
                <a:srgbClr val="000000"/>
              </a:solidFill>
              <a:latin typeface="Calibri"/>
            </a:endParaRPr>
          </a:p>
          <a:p>
            <a:pPr>
              <a:lnSpc>
                <a:spcPct val="107000"/>
              </a:lnSpc>
              <a:spcBef>
                <a:spcPts val="1001"/>
              </a:spcBef>
              <a:buNone/>
              <a:tabLst>
                <a:tab algn="l" pos="0"/>
              </a:tabLst>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type="title"/>
          </p:nvPr>
        </p:nvSpPr>
        <p:spPr>
          <a:xfrm>
            <a:off x="281520" y="-178920"/>
            <a:ext cx="11784240" cy="1325160"/>
          </a:xfrm>
          <a:prstGeom prst="rect">
            <a:avLst/>
          </a:prstGeom>
          <a:noFill/>
          <a:ln w="0">
            <a:noFill/>
          </a:ln>
        </p:spPr>
        <p:txBody>
          <a:bodyPr anchor="ctr">
            <a:normAutofit/>
          </a:bodyPr>
          <a:p>
            <a:pPr>
              <a:lnSpc>
                <a:spcPct val="90000"/>
              </a:lnSpc>
              <a:buNone/>
            </a:pPr>
            <a:r>
              <a:rPr b="1" lang="de-DE" sz="4000" spc="-1" strike="noStrike" u="sng">
                <a:solidFill>
                  <a:srgbClr val="000000"/>
                </a:solidFill>
                <a:uFillTx/>
                <a:latin typeface="Calibri Light"/>
              </a:rPr>
              <a:t>Förderung der Spezialisierung  in der Onkochirurgie </a:t>
            </a:r>
            <a:r>
              <a:rPr b="1" lang="de-DE" sz="2000" spc="-1" strike="noStrike" u="sng">
                <a:solidFill>
                  <a:srgbClr val="000000"/>
                </a:solidFill>
                <a:uFillTx/>
                <a:latin typeface="Calibri Light"/>
              </a:rPr>
              <a:t>(KHG § 40)</a:t>
            </a:r>
            <a:endParaRPr b="0" lang="de-DE" sz="2000" spc="-1" strike="noStrike">
              <a:solidFill>
                <a:srgbClr val="000000"/>
              </a:solidFill>
              <a:latin typeface="Calibri"/>
            </a:endParaRPr>
          </a:p>
        </p:txBody>
      </p:sp>
      <p:sp>
        <p:nvSpPr>
          <p:cNvPr id="143" name="PlaceHolder 2"/>
          <p:cNvSpPr>
            <a:spLocks noGrp="1"/>
          </p:cNvSpPr>
          <p:nvPr>
            <p:ph/>
          </p:nvPr>
        </p:nvSpPr>
        <p:spPr>
          <a:xfrm>
            <a:off x="281520" y="1355400"/>
            <a:ext cx="11628720" cy="5064480"/>
          </a:xfrm>
          <a:prstGeom prst="rect">
            <a:avLst/>
          </a:prstGeom>
          <a:noFill/>
          <a:ln w="0">
            <a:noFill/>
          </a:ln>
        </p:spPr>
        <p:txBody>
          <a:bodyPr anchor="t">
            <a:normAutofit fontScale="93000"/>
          </a:bodyPr>
          <a:p>
            <a:pPr marL="228600" indent="-228600">
              <a:lnSpc>
                <a:spcPct val="107000"/>
              </a:lnSpc>
              <a:spcBef>
                <a:spcPts val="1001"/>
              </a:spcBef>
              <a:buClr>
                <a:srgbClr val="000000"/>
              </a:buClr>
              <a:buFont typeface="Arial"/>
              <a:buChar char="•"/>
            </a:pPr>
            <a:r>
              <a:rPr b="0" lang="de-DE" sz="2400" spc="-1" strike="noStrike">
                <a:solidFill>
                  <a:srgbClr val="000000"/>
                </a:solidFill>
                <a:latin typeface="Calibri"/>
              </a:rPr>
              <a:t>Definition aller chirurgischen Leistungen (OPS) bei onkologischen Diagnosen (ICD) durch Bundesinstitut für Arzneimittel und Medizinprodukte (BfArM).</a:t>
            </a:r>
            <a:endParaRPr b="0" lang="de-DE" sz="2400" spc="-1" strike="noStrike">
              <a:solidFill>
                <a:srgbClr val="000000"/>
              </a:solidFill>
              <a:latin typeface="Calibri"/>
            </a:endParaRPr>
          </a:p>
          <a:p>
            <a:pPr marL="228600" indent="-228600">
              <a:lnSpc>
                <a:spcPct val="107000"/>
              </a:lnSpc>
              <a:spcBef>
                <a:spcPts val="1001"/>
              </a:spcBef>
              <a:buClr>
                <a:srgbClr val="000000"/>
              </a:buClr>
              <a:buFont typeface="Arial"/>
              <a:buChar char="•"/>
            </a:pPr>
            <a:r>
              <a:rPr b="0" lang="de-DE" sz="2400" spc="-1" strike="noStrike">
                <a:solidFill>
                  <a:srgbClr val="000000"/>
                </a:solidFill>
                <a:latin typeface="Calibri"/>
              </a:rPr>
              <a:t>InEK ordnet sie nach Indikationsbereiche (IB) und LG</a:t>
            </a:r>
            <a:endParaRPr b="0" lang="de-DE" sz="2400" spc="-1" strike="noStrike">
              <a:solidFill>
                <a:srgbClr val="000000"/>
              </a:solidFill>
              <a:latin typeface="Calibri"/>
            </a:endParaRPr>
          </a:p>
          <a:p>
            <a:pPr marL="228600" indent="-228600">
              <a:lnSpc>
                <a:spcPct val="107000"/>
              </a:lnSpc>
              <a:spcBef>
                <a:spcPts val="1001"/>
              </a:spcBef>
              <a:buClr>
                <a:srgbClr val="000000"/>
              </a:buClr>
              <a:buFont typeface="Arial"/>
              <a:buChar char="•"/>
            </a:pPr>
            <a:r>
              <a:rPr b="0" lang="de-DE" sz="2400" spc="-1" strike="noStrike">
                <a:solidFill>
                  <a:srgbClr val="000000"/>
                </a:solidFill>
                <a:latin typeface="Calibri"/>
              </a:rPr>
              <a:t>InEK ermittelt die Zahlen aller Standorte für diese Leistungen, gegliedert nach IB und LG (Basisjahr 2023)</a:t>
            </a:r>
            <a:endParaRPr b="0" lang="de-DE" sz="2400" spc="-1" strike="noStrike">
              <a:solidFill>
                <a:srgbClr val="000000"/>
              </a:solidFill>
              <a:latin typeface="Calibri"/>
            </a:endParaRPr>
          </a:p>
          <a:p>
            <a:pPr marL="228600" indent="-228600">
              <a:lnSpc>
                <a:spcPct val="107000"/>
              </a:lnSpc>
              <a:spcBef>
                <a:spcPts val="1001"/>
              </a:spcBef>
              <a:buClr>
                <a:srgbClr val="000000"/>
              </a:buClr>
              <a:buFont typeface="Arial"/>
              <a:buChar char="•"/>
            </a:pPr>
            <a:r>
              <a:rPr b="0" lang="de-DE" sz="2400" spc="-1" strike="noStrike">
                <a:solidFill>
                  <a:srgbClr val="000000"/>
                </a:solidFill>
                <a:latin typeface="Calibri"/>
              </a:rPr>
              <a:t>InEK sortiert die Standorte je IB nach der Fallzahl aufsteigend und kennzeichnet die Standorte, die gemeinsam weniger als 15% der gesamten Fälle eines IB behandeln.</a:t>
            </a:r>
            <a:endParaRPr b="0" lang="de-DE" sz="2400" spc="-1" strike="noStrike">
              <a:solidFill>
                <a:srgbClr val="000000"/>
              </a:solidFill>
              <a:latin typeface="Calibri"/>
            </a:endParaRPr>
          </a:p>
          <a:p>
            <a:pPr marL="228600" indent="-228600">
              <a:lnSpc>
                <a:spcPct val="107000"/>
              </a:lnSpc>
              <a:spcBef>
                <a:spcPts val="1001"/>
              </a:spcBef>
              <a:buClr>
                <a:srgbClr val="000000"/>
              </a:buClr>
              <a:buFont typeface="Arial"/>
              <a:buChar char="•"/>
            </a:pPr>
            <a:r>
              <a:rPr b="1" lang="de-DE" sz="2400" spc="-1" strike="noStrike">
                <a:solidFill>
                  <a:srgbClr val="000000"/>
                </a:solidFill>
                <a:latin typeface="Calibri"/>
              </a:rPr>
              <a:t>Standorte, die unter 15%-Grenze fallen, erhalten nur die Vorhaltevergütung, </a:t>
            </a:r>
            <a:br>
              <a:rPr sz="2400"/>
            </a:br>
            <a:r>
              <a:rPr b="1" lang="de-DE" sz="2400" spc="-1" strike="noStrike">
                <a:solidFill>
                  <a:srgbClr val="000000"/>
                </a:solidFill>
                <a:latin typeface="Calibri"/>
              </a:rPr>
              <a:t>keine Rest-DRG (ab 2027)</a:t>
            </a:r>
            <a:endParaRPr b="0" lang="de-DE" sz="2400" spc="-1" strike="noStrike">
              <a:solidFill>
                <a:srgbClr val="000000"/>
              </a:solidFill>
              <a:latin typeface="Calibri"/>
            </a:endParaRPr>
          </a:p>
          <a:p>
            <a:pPr marL="228600" indent="-228600">
              <a:lnSpc>
                <a:spcPct val="107000"/>
              </a:lnSpc>
              <a:spcBef>
                <a:spcPts val="1001"/>
              </a:spcBef>
              <a:buClr>
                <a:srgbClr val="000000"/>
              </a:buClr>
              <a:buFont typeface="Arial"/>
              <a:buChar char="•"/>
            </a:pPr>
            <a:r>
              <a:rPr b="0" lang="de-DE" sz="2400" spc="-1" strike="noStrike">
                <a:solidFill>
                  <a:srgbClr val="000000"/>
                </a:solidFill>
                <a:latin typeface="Calibri"/>
              </a:rPr>
              <a:t>InEK erstellt Auswertung über Folgen bis 2032</a:t>
            </a:r>
            <a:endParaRPr b="0" lang="de-DE"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type="title"/>
          </p:nvPr>
        </p:nvSpPr>
        <p:spPr>
          <a:xfrm>
            <a:off x="281520" y="-178920"/>
            <a:ext cx="11784240" cy="1325160"/>
          </a:xfrm>
          <a:prstGeom prst="rect">
            <a:avLst/>
          </a:prstGeom>
          <a:noFill/>
          <a:ln w="0">
            <a:noFill/>
          </a:ln>
        </p:spPr>
        <p:txBody>
          <a:bodyPr anchor="ctr">
            <a:normAutofit/>
          </a:bodyPr>
          <a:p>
            <a:pPr>
              <a:lnSpc>
                <a:spcPct val="90000"/>
              </a:lnSpc>
              <a:buNone/>
            </a:pPr>
            <a:r>
              <a:rPr b="1" lang="de-DE" sz="4000" spc="-1" strike="noStrike" u="sng">
                <a:solidFill>
                  <a:srgbClr val="ff0000"/>
                </a:solidFill>
                <a:uFillTx/>
                <a:latin typeface="Calibri Light"/>
              </a:rPr>
              <a:t>Bewertung</a:t>
            </a:r>
            <a:r>
              <a:rPr b="1" lang="de-DE" sz="4000" spc="-1" strike="noStrike" u="sng">
                <a:solidFill>
                  <a:srgbClr val="000000"/>
                </a:solidFill>
                <a:uFillTx/>
                <a:latin typeface="Calibri Light"/>
              </a:rPr>
              <a:t> onkochirurgische Mindestzahlen</a:t>
            </a:r>
            <a:endParaRPr b="0" lang="de-DE" sz="4000" spc="-1" strike="noStrike">
              <a:solidFill>
                <a:srgbClr val="000000"/>
              </a:solidFill>
              <a:latin typeface="Calibri"/>
            </a:endParaRPr>
          </a:p>
        </p:txBody>
      </p:sp>
      <p:sp>
        <p:nvSpPr>
          <p:cNvPr id="145" name="PlaceHolder 2"/>
          <p:cNvSpPr>
            <a:spLocks noGrp="1"/>
          </p:cNvSpPr>
          <p:nvPr>
            <p:ph/>
          </p:nvPr>
        </p:nvSpPr>
        <p:spPr>
          <a:xfrm>
            <a:off x="281520" y="1355400"/>
            <a:ext cx="11628720" cy="5064480"/>
          </a:xfrm>
          <a:prstGeom prst="rect">
            <a:avLst/>
          </a:prstGeom>
          <a:noFill/>
          <a:ln w="0">
            <a:noFill/>
          </a:ln>
        </p:spPr>
        <p:txBody>
          <a:bodyPr anchor="t">
            <a:normAutofit fontScale="85000"/>
          </a:bodyPr>
          <a:p>
            <a:pPr marL="228600" indent="-228600">
              <a:lnSpc>
                <a:spcPct val="107000"/>
              </a:lnSpc>
              <a:spcBef>
                <a:spcPts val="1001"/>
              </a:spcBef>
              <a:buClr>
                <a:srgbClr val="ff0000"/>
              </a:buClr>
              <a:buFont typeface="Wingdings" charset="2"/>
              <a:buChar char=""/>
            </a:pPr>
            <a:r>
              <a:rPr b="0" i="1" lang="de-DE" sz="3200" spc="-1" strike="noStrike">
                <a:solidFill>
                  <a:srgbClr val="ff0000"/>
                </a:solidFill>
                <a:latin typeface="Calibri"/>
              </a:rPr>
              <a:t>Wie bei Mindestzahlen kein Bezug auf einzelne Maßnahmen, sondern Pauschalierung über große Indikationsbereiche, damit keine Evidenz und keine Qualitätsförderung</a:t>
            </a:r>
            <a:endParaRPr b="0" lang="de-DE" sz="32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200" spc="-1" strike="noStrike">
                <a:solidFill>
                  <a:srgbClr val="ff0000"/>
                </a:solidFill>
                <a:latin typeface="Calibri"/>
              </a:rPr>
              <a:t>Nur einmalige Anwendung, deshalb keine Ausweitung der betroffenen Standorte</a:t>
            </a:r>
            <a:endParaRPr b="0" lang="de-DE" sz="32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200" spc="-1" strike="noStrike">
                <a:solidFill>
                  <a:srgbClr val="ff0000"/>
                </a:solidFill>
                <a:latin typeface="Calibri"/>
              </a:rPr>
              <a:t>Weitere Entwicklung der Fallzahlen unberücksichtigt</a:t>
            </a:r>
            <a:endParaRPr b="0" lang="de-DE" sz="32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200" spc="-1" strike="noStrike">
                <a:solidFill>
                  <a:srgbClr val="ff0000"/>
                </a:solidFill>
                <a:latin typeface="Calibri"/>
              </a:rPr>
              <a:t>Keine Rechte der Länder, weil finanzielle Regelung</a:t>
            </a:r>
            <a:endParaRPr b="0" lang="de-DE" sz="32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200" spc="-1" strike="noStrike">
                <a:solidFill>
                  <a:srgbClr val="ff0000"/>
                </a:solidFill>
                <a:latin typeface="Calibri"/>
              </a:rPr>
              <a:t>Nochmalige massive Intervention zur Leistungskonzentration</a:t>
            </a:r>
            <a:endParaRPr b="0" lang="de-DE" sz="32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0" i="1" lang="de-DE" sz="3200" spc="-1" strike="noStrike">
                <a:solidFill>
                  <a:srgbClr val="ff0000"/>
                </a:solidFill>
                <a:latin typeface="Calibri"/>
              </a:rPr>
              <a:t>Ohne 40-50% der Vergütung bleibt nur die Aufgabe der Leistung</a:t>
            </a: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type="title"/>
          </p:nvPr>
        </p:nvSpPr>
        <p:spPr>
          <a:xfrm>
            <a:off x="519480" y="0"/>
            <a:ext cx="11304720" cy="146880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Allgemeine Bewertung</a:t>
            </a:r>
            <a:r>
              <a:rPr b="1" lang="de-DE" sz="4400" spc="-1" strike="noStrike" u="sng">
                <a:solidFill>
                  <a:srgbClr val="000000"/>
                </a:solidFill>
                <a:uFillTx/>
                <a:latin typeface="Calibri Light"/>
              </a:rPr>
              <a:t> Leistungsgruppen (1)</a:t>
            </a:r>
            <a:endParaRPr b="0" lang="de-DE" sz="4400" spc="-1" strike="noStrike">
              <a:solidFill>
                <a:srgbClr val="000000"/>
              </a:solidFill>
              <a:latin typeface="Calibri"/>
            </a:endParaRPr>
          </a:p>
        </p:txBody>
      </p:sp>
      <p:sp>
        <p:nvSpPr>
          <p:cNvPr id="147" name="PlaceHolder 2"/>
          <p:cNvSpPr>
            <a:spLocks noGrp="1"/>
          </p:cNvSpPr>
          <p:nvPr>
            <p:ph/>
          </p:nvPr>
        </p:nvSpPr>
        <p:spPr>
          <a:xfrm>
            <a:off x="519480" y="1325520"/>
            <a:ext cx="11076480" cy="5272200"/>
          </a:xfrm>
          <a:prstGeom prst="rect">
            <a:avLst/>
          </a:prstGeom>
          <a:noFill/>
          <a:ln w="0">
            <a:noFill/>
          </a:ln>
        </p:spPr>
        <p:txBody>
          <a:bodyPr anchor="t">
            <a:normAutofit fontScale="90000"/>
          </a:bodyPr>
          <a:p>
            <a:pPr marL="228600" indent="-228600">
              <a:lnSpc>
                <a:spcPct val="90000"/>
              </a:lnSpc>
              <a:spcBef>
                <a:spcPts val="1001"/>
              </a:spcBef>
              <a:buClr>
                <a:srgbClr val="ff0000"/>
              </a:buClr>
              <a:buFont typeface="Wingdings" charset="2"/>
              <a:buChar char=""/>
            </a:pPr>
            <a:r>
              <a:rPr b="1" i="1" lang="de-DE" sz="2800" spc="-1" strike="noStrike">
                <a:solidFill>
                  <a:srgbClr val="ff0000"/>
                </a:solidFill>
                <a:latin typeface="Calibri"/>
              </a:rPr>
              <a:t>LG sind grundsätzlich richtig:</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Calibri"/>
              </a:rPr>
              <a:t>Wenn man nicht finanziell steuern will, muss man planen. Zum Planen gehören Kriterien und Bedingungen</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Calibri"/>
              </a:rPr>
              <a:t>Nähere Definition des Versorgungsauftrags verhindert, dass jedes KH/jede Abteilung alles macht, auch wenn es/sie von den Voraussetzungen her, dazu nicht geeignet ist</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Aber: </a:t>
            </a:r>
            <a:r>
              <a:rPr b="1" i="1" lang="de-DE" sz="2800" spc="-1" strike="noStrike">
                <a:solidFill>
                  <a:srgbClr val="ff0000"/>
                </a:solidFill>
                <a:latin typeface="Calibri"/>
              </a:rPr>
              <a:t>Gefahr, </a:t>
            </a:r>
            <a:r>
              <a:rPr b="0" i="1" lang="de-DE" sz="2800" spc="-1" strike="noStrike">
                <a:solidFill>
                  <a:srgbClr val="ff0000"/>
                </a:solidFill>
                <a:latin typeface="Calibri"/>
              </a:rPr>
              <a:t>dass solche Kriterien zum Bettenabbau und zu Krankenhausschließungen </a:t>
            </a:r>
            <a:r>
              <a:rPr b="1" i="1" lang="de-DE" sz="2800" spc="-1" strike="noStrike">
                <a:solidFill>
                  <a:srgbClr val="ff0000"/>
                </a:solidFill>
                <a:latin typeface="Calibri"/>
              </a:rPr>
              <a:t>missbraucht</a:t>
            </a:r>
            <a:r>
              <a:rPr b="0" i="1" lang="de-DE" sz="2800" spc="-1" strike="noStrike">
                <a:solidFill>
                  <a:srgbClr val="ff0000"/>
                </a:solidFill>
                <a:latin typeface="Calibri"/>
              </a:rPr>
              <a:t> werden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1" i="1" lang="de-DE" sz="2800" spc="-1" strike="noStrike">
                <a:solidFill>
                  <a:srgbClr val="ff0000"/>
                </a:solidFill>
                <a:latin typeface="Calibri"/>
              </a:rPr>
              <a:t>Verwandte Leistungsgruppen, Mindestfallzahlen, Ausschluss von best. Kooperationen, Verbot/Erschwerung von Ausnahmen, Regelung zur Onkologie </a:t>
            </a:r>
            <a:r>
              <a:rPr b="0" i="1" lang="de-DE" sz="2800" spc="-1" strike="noStrike">
                <a:solidFill>
                  <a:srgbClr val="ff0000"/>
                </a:solidFill>
                <a:latin typeface="Calibri"/>
              </a:rPr>
              <a:t>sind genau solche Beispiele für den MIssbrauch</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Die endgültigen </a:t>
            </a:r>
            <a:r>
              <a:rPr b="1" i="1" lang="de-DE" sz="2800" spc="-1" strike="noStrike">
                <a:solidFill>
                  <a:srgbClr val="ff0000"/>
                </a:solidFill>
                <a:latin typeface="Calibri"/>
              </a:rPr>
              <a:t>Qualitätskriterien</a:t>
            </a:r>
            <a:r>
              <a:rPr b="0" i="1" lang="de-DE" sz="2800" spc="-1" strike="noStrike">
                <a:solidFill>
                  <a:srgbClr val="ff0000"/>
                </a:solidFill>
                <a:latin typeface="Calibri"/>
              </a:rPr>
              <a:t> sind eine </a:t>
            </a:r>
            <a:r>
              <a:rPr b="1" i="1" lang="de-DE" sz="2800" spc="-1" strike="noStrike">
                <a:solidFill>
                  <a:srgbClr val="ff0000"/>
                </a:solidFill>
                <a:latin typeface="Calibri"/>
              </a:rPr>
              <a:t>Blackbox</a:t>
            </a:r>
            <a:r>
              <a:rPr b="0" i="1" lang="de-DE" sz="2800" spc="-1" strike="noStrike">
                <a:solidFill>
                  <a:srgbClr val="ff0000"/>
                </a:solidFill>
                <a:latin typeface="Calibri"/>
              </a:rPr>
              <a:t>. Werden erst nach Verabschiedung des Gesetzes durch RV festgelegt</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48" name="PlaceHolder 1"/>
          <p:cNvSpPr>
            <a:spLocks noGrp="1"/>
          </p:cNvSpPr>
          <p:nvPr>
            <p:ph type="title"/>
          </p:nvPr>
        </p:nvSpPr>
        <p:spPr>
          <a:xfrm>
            <a:off x="838080" y="9828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a:rPr>
              <a:t>Exkurs: Auswirkungen auf Planung</a:t>
            </a:r>
            <a:endParaRPr b="0" lang="de-DE" sz="4400" spc="-1" strike="noStrike">
              <a:solidFill>
                <a:srgbClr val="000000"/>
              </a:solidFill>
              <a:latin typeface="Calibri"/>
            </a:endParaRPr>
          </a:p>
        </p:txBody>
      </p:sp>
      <p:sp>
        <p:nvSpPr>
          <p:cNvPr id="149" name="PlaceHolder 2"/>
          <p:cNvSpPr>
            <a:spLocks noGrp="1"/>
          </p:cNvSpPr>
          <p:nvPr>
            <p:ph/>
          </p:nvPr>
        </p:nvSpPr>
        <p:spPr>
          <a:xfrm>
            <a:off x="838080" y="1693800"/>
            <a:ext cx="10515240" cy="4350960"/>
          </a:xfrm>
          <a:prstGeom prst="rect">
            <a:avLst/>
          </a:prstGeom>
          <a:noFill/>
          <a:ln w="0">
            <a:noFill/>
          </a:ln>
        </p:spPr>
        <p:txBody>
          <a:bodyPr anchor="t">
            <a:normAutofit fontScale="77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Länder müssen noch in 2025 ihre Landeskrankenhausgesetze ändern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Länder müssen spätestens in 2025 neue Krankenhauspläne erstellen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Bis spätestens 30.9.2025 müssen die Länder die jeweiligen Leistungsgruppen den einzelnen Standorten zugeordnet und den Medizinischen Diensten mit der Prüfung der Q-Kriterien beauftragt haben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Bis spätesten 30.6.2026 müssen die Medizinischen Dienste die Prüfung der Q-Kriterien für die Leistungsgruppen, die den einzelnen Standorten zugewiesen werden sollen, abgeschlossen haben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Bis spätestens 31.10.2026 müssen die LG final durch die Länder den Standorten zugeordnet sein.</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marL="228600" indent="-228600">
              <a:lnSpc>
                <a:spcPct val="90000"/>
              </a:lnSpc>
              <a:spcBef>
                <a:spcPts val="1001"/>
              </a:spcBef>
              <a:buClr>
                <a:srgbClr val="4472c4"/>
              </a:buClr>
              <a:buFont typeface="Wingdings" charset="2"/>
              <a:buChar char=""/>
              <a:tabLst>
                <a:tab algn="l" pos="0"/>
              </a:tabLst>
            </a:pPr>
            <a:r>
              <a:rPr b="1" lang="de-DE" sz="3300" spc="-1" strike="noStrike">
                <a:solidFill>
                  <a:srgbClr val="4472c4"/>
                </a:solidFill>
                <a:latin typeface="Calibri"/>
              </a:rPr>
              <a:t> </a:t>
            </a:r>
            <a:r>
              <a:rPr b="1" lang="de-DE" sz="3300" spc="-1" strike="noStrike">
                <a:solidFill>
                  <a:srgbClr val="4472c4"/>
                </a:solidFill>
                <a:latin typeface="Calibri"/>
              </a:rPr>
              <a:t>Politischer Kampf um Planungsziele ist notwendig </a:t>
            </a:r>
            <a:endParaRPr b="0" lang="de-DE" sz="33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50" name="PlaceHolder 1"/>
          <p:cNvSpPr>
            <a:spLocks noGrp="1"/>
          </p:cNvSpPr>
          <p:nvPr>
            <p:ph type="title"/>
          </p:nvPr>
        </p:nvSpPr>
        <p:spPr>
          <a:xfrm>
            <a:off x="838080" y="9828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a:rPr>
              <a:t>Exkurs: Nicht jede Planung ist gut</a:t>
            </a:r>
            <a:endParaRPr b="0" lang="de-DE" sz="4400" spc="-1" strike="noStrike">
              <a:solidFill>
                <a:srgbClr val="000000"/>
              </a:solidFill>
              <a:latin typeface="Calibri"/>
            </a:endParaRPr>
          </a:p>
        </p:txBody>
      </p:sp>
      <p:sp>
        <p:nvSpPr>
          <p:cNvPr id="151" name="PlaceHolder 2"/>
          <p:cNvSpPr>
            <a:spLocks noGrp="1"/>
          </p:cNvSpPr>
          <p:nvPr>
            <p:ph/>
          </p:nvPr>
        </p:nvSpPr>
        <p:spPr>
          <a:xfrm>
            <a:off x="838080" y="1852920"/>
            <a:ext cx="10515240" cy="4350960"/>
          </a:xfrm>
          <a:prstGeom prst="rect">
            <a:avLst/>
          </a:prstGeom>
          <a:noFill/>
          <a:ln w="0">
            <a:noFill/>
          </a:ln>
        </p:spPr>
        <p:txBody>
          <a:bodyPr anchor="t">
            <a:normAutofit fontScale="71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Von der Versorgungsqualität würden sogar 400 Krankenhäuser ausreichen</a:t>
            </a:r>
            <a:r>
              <a:rPr b="0" lang="de-DE" sz="2600" spc="-1" strike="noStrike">
                <a:solidFill>
                  <a:srgbClr val="000000"/>
                </a:solidFill>
                <a:latin typeface="Calibri"/>
              </a:rPr>
              <a:t>.“ (Prof. R. Busse 18.7.2019, Interview in "Die Debatte„)</a:t>
            </a:r>
            <a:endParaRPr b="0" lang="de-DE" sz="2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Eine starke Verringerung der Klinikanzahl von aktuell knapp 1.400 auf deutlich unter 600 Häuser, würde die Qualität der Versorgung für Patienten verbessern und bestehende Engpässe bei Ärzten und Pflegepersonal mildern." (Bertelsmann-Stiftung 5.7.2019)</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Hätte Deutschland die Krankenhausstruktur von Dänemark mit einem Krankenhaus pro 250.000 Einwohner, wären es bei uns 330 ..." </a:t>
            </a:r>
            <a:r>
              <a:rPr b="0" lang="de-DE" sz="2600" spc="-1" strike="noStrike">
                <a:solidFill>
                  <a:srgbClr val="000000"/>
                </a:solidFill>
                <a:latin typeface="Calibri"/>
              </a:rPr>
              <a:t>(Leopoldina, Zum Verhältnis von Medizin und Ökonomie im deutschen Gesundheitssystem, Okt. 2016) </a:t>
            </a:r>
            <a:endParaRPr b="0" lang="de-DE" sz="2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Insgesamt würden mit diesem Zielbild 1.165 Krankenhäuser mit knapp 320.000 Betten existieren." (Prof. C. Karagiannidis nach DÄ vom 11.5.2023)</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marL="228600" indent="-228600">
              <a:lnSpc>
                <a:spcPct val="90000"/>
              </a:lnSpc>
              <a:spcBef>
                <a:spcPts val="1001"/>
              </a:spcBef>
              <a:buClr>
                <a:srgbClr val="4472c4"/>
              </a:buClr>
              <a:buFont typeface="Wingdings" charset="2"/>
              <a:buChar char=""/>
            </a:pPr>
            <a:r>
              <a:rPr b="1" lang="de-DE" sz="3300" spc="-1" strike="noStrike">
                <a:solidFill>
                  <a:srgbClr val="4472c4"/>
                </a:solidFill>
                <a:latin typeface="Calibri"/>
              </a:rPr>
              <a:t> </a:t>
            </a:r>
            <a:r>
              <a:rPr b="1" lang="de-DE" sz="3300" spc="-1" strike="noStrike">
                <a:solidFill>
                  <a:srgbClr val="4472c4"/>
                </a:solidFill>
                <a:latin typeface="Calibri"/>
              </a:rPr>
              <a:t>Politischer Kampf um Planungsziele ist notwendig </a:t>
            </a:r>
            <a:endParaRPr b="0" lang="de-DE" sz="33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type="title"/>
          </p:nvPr>
        </p:nvSpPr>
        <p:spPr>
          <a:xfrm>
            <a:off x="838080" y="0"/>
            <a:ext cx="10838160" cy="127944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Allgemeine Bewertung</a:t>
            </a:r>
            <a:r>
              <a:rPr b="1" lang="de-DE" sz="4400" spc="-1" strike="noStrike" u="sng">
                <a:solidFill>
                  <a:srgbClr val="000000"/>
                </a:solidFill>
                <a:uFillTx/>
                <a:latin typeface="Calibri Light"/>
              </a:rPr>
              <a:t> Leistungsgruppen (2)</a:t>
            </a:r>
            <a:endParaRPr b="0" lang="de-DE" sz="4400" spc="-1" strike="noStrike">
              <a:solidFill>
                <a:srgbClr val="000000"/>
              </a:solidFill>
              <a:latin typeface="Calibri"/>
            </a:endParaRPr>
          </a:p>
        </p:txBody>
      </p:sp>
      <p:sp>
        <p:nvSpPr>
          <p:cNvPr id="153" name="PlaceHolder 2"/>
          <p:cNvSpPr>
            <a:spLocks noGrp="1"/>
          </p:cNvSpPr>
          <p:nvPr>
            <p:ph/>
          </p:nvPr>
        </p:nvSpPr>
        <p:spPr>
          <a:xfrm>
            <a:off x="507600" y="1325520"/>
            <a:ext cx="11076480" cy="5027400"/>
          </a:xfrm>
          <a:prstGeom prst="rect">
            <a:avLst/>
          </a:prstGeom>
          <a:noFill/>
          <a:ln w="0">
            <a:noFill/>
          </a:ln>
        </p:spPr>
        <p:txBody>
          <a:bodyPr anchor="t">
            <a:normAutofit fontScale="79000"/>
          </a:bodyPr>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MD ist nicht neutral (bleibt trotz Namensänderung auch finanziell eine von den Krankenkassen dominierte Organisation)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Weitere Einschränkung der Planungshoheit der Länder</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Planfallzahlen können (wie in NRW) als Obergrenze ausgestaltet werden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Möglichkeit für die Länder </a:t>
            </a:r>
            <a:r>
              <a:rPr b="1" i="1" lang="de-DE" sz="2800" spc="-1" strike="noStrike">
                <a:solidFill>
                  <a:srgbClr val="ff0000"/>
                </a:solidFill>
                <a:latin typeface="Calibri"/>
              </a:rPr>
              <a:t>Ausnahmegenehmigungen</a:t>
            </a:r>
            <a:r>
              <a:rPr b="0" i="1" lang="de-DE" sz="2800" spc="-1" strike="noStrike">
                <a:solidFill>
                  <a:srgbClr val="ff0000"/>
                </a:solidFill>
                <a:latin typeface="Calibri"/>
              </a:rPr>
              <a:t> zu erteilen, sind stark eingeschränkt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Aber: Länder verfolgten in den letzten Jahren dieselben Schließungsziele. Jetzt Verweis auf die „bundesgesetzlichen“ Zwänge möglich</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Harte Regeln für Ausscheiden und Abrechnungsverbot sollen das ursprüngliche Ziel der Schließung möglichst vieler kleiner Krankenhäuser über Umweg durchsetzen.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Eine Planung mit Leistungsgruppen ersetzt nicht die konkrete Planung der notwendigen Bettenzahlen. In der Zahl der Betten realisiert sich das stationäre Versorgungspotenzial. Ohne Betten keine stationäre Behandlung</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54" name="PlaceHolder 1"/>
          <p:cNvSpPr>
            <a:spLocks noGrp="1"/>
          </p:cNvSpPr>
          <p:nvPr>
            <p:ph type="title"/>
          </p:nvPr>
        </p:nvSpPr>
        <p:spPr>
          <a:xfrm>
            <a:off x="838080" y="0"/>
            <a:ext cx="10838160" cy="127944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Qualitätsverbesserung ja - aber wie??</a:t>
            </a:r>
            <a:endParaRPr b="0" lang="de-DE" sz="4400" spc="-1" strike="noStrike">
              <a:solidFill>
                <a:srgbClr val="000000"/>
              </a:solidFill>
              <a:latin typeface="Calibri"/>
            </a:endParaRPr>
          </a:p>
        </p:txBody>
      </p:sp>
      <p:sp>
        <p:nvSpPr>
          <p:cNvPr id="155" name="PlaceHolder 2"/>
          <p:cNvSpPr>
            <a:spLocks noGrp="1"/>
          </p:cNvSpPr>
          <p:nvPr>
            <p:ph/>
          </p:nvPr>
        </p:nvSpPr>
        <p:spPr>
          <a:xfrm>
            <a:off x="381960" y="1325520"/>
            <a:ext cx="11600280" cy="5027400"/>
          </a:xfrm>
          <a:prstGeom prst="rect">
            <a:avLst/>
          </a:prstGeom>
          <a:solidFill>
            <a:srgbClr val="fbe5d6"/>
          </a:solidFill>
          <a:ln w="0">
            <a:noFill/>
          </a:ln>
        </p:spPr>
        <p:txBody>
          <a:bodyPr anchor="t">
            <a:normAutofit fontScale="78000"/>
          </a:bodyPr>
          <a:p>
            <a:pPr marL="228600" indent="-228600">
              <a:lnSpc>
                <a:spcPct val="90000"/>
              </a:lnSpc>
              <a:spcBef>
                <a:spcPts val="1001"/>
              </a:spcBef>
              <a:buClr>
                <a:srgbClr val="000000"/>
              </a:buClr>
              <a:buFont typeface="Arial"/>
              <a:buChar char="•"/>
            </a:pPr>
            <a:r>
              <a:rPr b="0" i="1" lang="de-DE" sz="3200" spc="-1" strike="noStrike">
                <a:solidFill>
                  <a:srgbClr val="000000"/>
                </a:solidFill>
                <a:latin typeface="Calibri"/>
              </a:rPr>
              <a:t>Schlechte Qualität muss verbessert werden, aber nicht finanziell bestraft</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3200" spc="-1" strike="noStrike">
                <a:solidFill>
                  <a:srgbClr val="000000"/>
                </a:solidFill>
                <a:latin typeface="Calibri"/>
              </a:rPr>
              <a:t>Dazu notwendig: sachliche Vorgaben (z.B. Peer-Review, Personalbemessung)</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3200" spc="-1" strike="noStrike">
                <a:solidFill>
                  <a:srgbClr val="000000"/>
                </a:solidFill>
                <a:latin typeface="Calibri"/>
              </a:rPr>
              <a:t>An Pranger stellen und Entzug der Vergütung schaden hierbei, weil Schließungen als Folge der Bestrafung keine Entscheidung im Rahmen der jeweiligen Landeskrankenhausplanung sind</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3200" spc="-1" strike="noStrike">
                <a:solidFill>
                  <a:srgbClr val="000000"/>
                </a:solidFill>
                <a:latin typeface="Calibri"/>
              </a:rPr>
              <a:t>Es droht Schönung der Ergebnisse und Selektion „leichter“ Patienten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3200" spc="-1" strike="noStrike">
                <a:solidFill>
                  <a:srgbClr val="000000"/>
                </a:solidFill>
                <a:latin typeface="Calibri"/>
              </a:rPr>
              <a:t>Qualitätsprüfung ist eigentlich Ländersache (Sicherstellungsauftrag)</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i="1" lang="de-DE" sz="3200" spc="-1" strike="noStrike">
                <a:solidFill>
                  <a:srgbClr val="000000"/>
                </a:solidFill>
                <a:latin typeface="Calibri"/>
              </a:rPr>
              <a:t>Lauterbach behauptet seine Reform fördere die Qualität, aber die schlechteste Qualität ist, wenn keine Versorgung mehr da ist</a:t>
            </a:r>
            <a:endParaRPr b="0" lang="de-DE" sz="3200" spc="-1" strike="noStrike">
              <a:solidFill>
                <a:srgbClr val="000000"/>
              </a:solidFill>
              <a:latin typeface="Calibri"/>
            </a:endParaRPr>
          </a:p>
          <a:p>
            <a:pPr>
              <a:lnSpc>
                <a:spcPct val="90000"/>
              </a:lnSpc>
              <a:spcBef>
                <a:spcPts val="1001"/>
              </a:spcBef>
              <a:buNone/>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Vorschläge der Kommission</a:t>
            </a:r>
            <a:endParaRPr b="0" lang="de-DE" sz="4400" spc="-1" strike="noStrike">
              <a:solidFill>
                <a:srgbClr val="000000"/>
              </a:solidFill>
              <a:latin typeface="Calibri"/>
            </a:endParaRPr>
          </a:p>
        </p:txBody>
      </p:sp>
      <p:sp>
        <p:nvSpPr>
          <p:cNvPr id="96" name="PlaceHolder 2"/>
          <p:cNvSpPr>
            <a:spLocks noGrp="1"/>
          </p:cNvSpPr>
          <p:nvPr>
            <p:ph/>
          </p:nvPr>
        </p:nvSpPr>
        <p:spPr>
          <a:xfrm>
            <a:off x="838080" y="1825560"/>
            <a:ext cx="10515240" cy="4350960"/>
          </a:xfrm>
          <a:prstGeom prst="rect">
            <a:avLst/>
          </a:prstGeom>
          <a:noFill/>
          <a:ln w="0">
            <a:noFill/>
          </a:ln>
        </p:spPr>
        <p:txBody>
          <a:bodyPr anchor="t">
            <a:normAutofit fontScale="96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5 Level mit sehr hohen Anforderungen (ab Level 2)</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Bsp.: von 734 Geburtshilfe-Abteilungen würden 302 wegfallen</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Bsp.: interventionelle Kardiologie, Schlaganfallbehandlung und Krebsbehandlung dürfen nur gemeinsam erbracht werden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128 Leistungsgruppen jeweils mit Mindestzahl behandelter Patienten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In Level Ii nur Pflegebetten und ambulante Behandlung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Absenkung der DRG um 20% (ohne Pflegebudget)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Verteilung durch Mix </a:t>
            </a:r>
            <a:r>
              <a:rPr b="0" lang="de-DE" sz="3200" spc="-1" strike="noStrike">
                <a:solidFill>
                  <a:srgbClr val="000000"/>
                </a:solidFill>
                <a:latin typeface="Calibri"/>
              </a:rPr>
              <a:t>aus </a:t>
            </a:r>
            <a:r>
              <a:rPr b="0" lang="de-DE" sz="2800" spc="-1" strike="noStrike">
                <a:solidFill>
                  <a:srgbClr val="000000"/>
                </a:solidFill>
                <a:latin typeface="Calibri"/>
              </a:rPr>
              <a:t>Bevölkerungsbezug (Capitation), Prozess- und Ergebnisqualität, sowie Fallmenge</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PlaceHolder 1"/>
          <p:cNvSpPr>
            <a:spLocks noGrp="1"/>
          </p:cNvSpPr>
          <p:nvPr>
            <p:ph type="title"/>
          </p:nvPr>
        </p:nvSpPr>
        <p:spPr>
          <a:xfrm>
            <a:off x="838080" y="0"/>
            <a:ext cx="10838160" cy="1279440"/>
          </a:xfrm>
          <a:prstGeom prst="rect">
            <a:avLst/>
          </a:prstGeom>
          <a:noFill/>
          <a:ln w="0">
            <a:noFill/>
          </a:ln>
        </p:spPr>
        <p:txBody>
          <a:bodyPr anchor="ctr">
            <a:normAutofit fontScale="98000"/>
          </a:bodyPr>
          <a:p>
            <a:pPr>
              <a:lnSpc>
                <a:spcPct val="90000"/>
              </a:lnSpc>
              <a:buNone/>
            </a:pPr>
            <a:r>
              <a:rPr b="1" lang="de-DE" sz="4400" spc="-1" strike="noStrike" u="sng">
                <a:solidFill>
                  <a:srgbClr val="00b0f0"/>
                </a:solidFill>
                <a:uFillTx/>
                <a:latin typeface="Calibri Light"/>
              </a:rPr>
              <a:t>Forderungen</a:t>
            </a:r>
            <a:r>
              <a:rPr b="1" lang="de-DE" sz="4400" spc="-1" strike="noStrike" u="sng">
                <a:solidFill>
                  <a:srgbClr val="000000"/>
                </a:solidFill>
                <a:uFillTx/>
                <a:latin typeface="Calibri Light"/>
              </a:rPr>
              <a:t> zur Planung in Leistungsgruppen</a:t>
            </a:r>
            <a:endParaRPr b="0" lang="de-DE" sz="4400" spc="-1" strike="noStrike">
              <a:solidFill>
                <a:srgbClr val="000000"/>
              </a:solidFill>
              <a:latin typeface="Calibri"/>
            </a:endParaRPr>
          </a:p>
        </p:txBody>
      </p:sp>
      <p:sp>
        <p:nvSpPr>
          <p:cNvPr id="157" name="PlaceHolder 2"/>
          <p:cNvSpPr>
            <a:spLocks noGrp="1"/>
          </p:cNvSpPr>
          <p:nvPr>
            <p:ph/>
          </p:nvPr>
        </p:nvSpPr>
        <p:spPr>
          <a:xfrm>
            <a:off x="507600" y="1652040"/>
            <a:ext cx="10968480" cy="4974120"/>
          </a:xfrm>
          <a:prstGeom prst="rect">
            <a:avLst/>
          </a:prstGeom>
          <a:noFill/>
          <a:ln w="0">
            <a:noFill/>
          </a:ln>
        </p:spPr>
        <p:txBody>
          <a:bodyPr anchor="t">
            <a:normAutofit fontScale="93000"/>
          </a:bodyPr>
          <a:p>
            <a:pPr marL="228600" indent="-228600">
              <a:lnSpc>
                <a:spcPct val="90000"/>
              </a:lnSpc>
              <a:spcBef>
                <a:spcPts val="1001"/>
              </a:spcBef>
              <a:buClr>
                <a:srgbClr val="00b0f0"/>
              </a:buClr>
              <a:buFont typeface="Wingdings" charset="2"/>
              <a:buChar char=""/>
            </a:pPr>
            <a:r>
              <a:rPr b="1" lang="de-DE" sz="3200" spc="-1" strike="noStrike">
                <a:solidFill>
                  <a:srgbClr val="00b0f0"/>
                </a:solidFill>
                <a:latin typeface="Calibri"/>
              </a:rPr>
              <a:t>Krankenhäuser müssen bei Nichterfüllung von Qualitätskriterien unterstützt werden, damit sie diese in Zukunft zu erfüllen</a:t>
            </a:r>
            <a:endParaRPr b="0" lang="de-DE" sz="3200" spc="-1" strike="noStrike">
              <a:solidFill>
                <a:srgbClr val="000000"/>
              </a:solidFill>
              <a:latin typeface="Calibri"/>
            </a:endParaRPr>
          </a:p>
          <a:p>
            <a:pPr marL="228600" indent="-228600">
              <a:lnSpc>
                <a:spcPct val="90000"/>
              </a:lnSpc>
              <a:spcBef>
                <a:spcPts val="1001"/>
              </a:spcBef>
              <a:buClr>
                <a:srgbClr val="00b0f0"/>
              </a:buClr>
              <a:buFont typeface="Wingdings" charset="2"/>
              <a:buChar char=""/>
            </a:pPr>
            <a:r>
              <a:rPr b="1" lang="de-DE" sz="3200" spc="-1" strike="noStrike">
                <a:solidFill>
                  <a:srgbClr val="00b0f0"/>
                </a:solidFill>
                <a:latin typeface="Calibri"/>
              </a:rPr>
              <a:t>Leistungsgruppen und Qualitätskriterien müssen sachgerecht sein und kein Selektionsinstrument</a:t>
            </a:r>
            <a:endParaRPr b="0" lang="de-DE" sz="3200" spc="-1" strike="noStrike">
              <a:solidFill>
                <a:srgbClr val="000000"/>
              </a:solidFill>
              <a:latin typeface="Calibri"/>
            </a:endParaRPr>
          </a:p>
          <a:p>
            <a:pPr>
              <a:lnSpc>
                <a:spcPct val="90000"/>
              </a:lnSpc>
              <a:spcBef>
                <a:spcPts val="1001"/>
              </a:spcBef>
              <a:buNone/>
              <a:tabLst>
                <a:tab algn="l" pos="0"/>
              </a:tabLst>
            </a:pPr>
            <a:r>
              <a:rPr b="1" lang="de-DE" sz="3200" spc="-1" strike="noStrike">
                <a:solidFill>
                  <a:srgbClr val="000000"/>
                </a:solidFill>
                <a:latin typeface="Calibri"/>
              </a:rPr>
              <a:t>Dies ist am ehesten erreichbar</a:t>
            </a:r>
            <a:endParaRPr b="0" lang="de-DE" sz="3200" spc="-1" strike="noStrike">
              <a:solidFill>
                <a:srgbClr val="000000"/>
              </a:solidFill>
              <a:latin typeface="Calibri"/>
            </a:endParaRPr>
          </a:p>
          <a:p>
            <a:pPr marL="228600" indent="-228600">
              <a:lnSpc>
                <a:spcPct val="90000"/>
              </a:lnSpc>
              <a:spcBef>
                <a:spcPts val="1001"/>
              </a:spcBef>
              <a:buClr>
                <a:srgbClr val="00b0f0"/>
              </a:buClr>
              <a:buFont typeface="Wingdings" charset="2"/>
              <a:buChar char=""/>
              <a:tabLst>
                <a:tab algn="l" pos="0"/>
              </a:tabLst>
            </a:pPr>
            <a:r>
              <a:rPr b="1" lang="de-DE" sz="3600" spc="-1" strike="noStrike">
                <a:solidFill>
                  <a:srgbClr val="00b0f0"/>
                </a:solidFill>
                <a:latin typeface="Calibri"/>
              </a:rPr>
              <a:t>wenn Planung demokratisch ist (Beteiligung aller Betroffenen)</a:t>
            </a:r>
            <a:endParaRPr b="0" lang="de-DE" sz="3600" spc="-1" strike="noStrike">
              <a:solidFill>
                <a:srgbClr val="000000"/>
              </a:solidFill>
              <a:latin typeface="Calibri"/>
            </a:endParaRPr>
          </a:p>
          <a:p>
            <a:pPr marL="228600" indent="-228600">
              <a:lnSpc>
                <a:spcPct val="90000"/>
              </a:lnSpc>
              <a:spcBef>
                <a:spcPts val="1001"/>
              </a:spcBef>
              <a:buClr>
                <a:srgbClr val="00b0f0"/>
              </a:buClr>
              <a:buFont typeface="Wingdings" charset="2"/>
              <a:buChar char=""/>
              <a:tabLst>
                <a:tab algn="l" pos="0"/>
              </a:tabLst>
            </a:pPr>
            <a:r>
              <a:rPr b="1" lang="de-DE" sz="3600" spc="-1" strike="noStrike">
                <a:solidFill>
                  <a:srgbClr val="00b0f0"/>
                </a:solidFill>
                <a:latin typeface="Calibri"/>
              </a:rPr>
              <a:t>Ortsnah in den Versorgungsregionen erfolgt</a:t>
            </a:r>
            <a:endParaRPr b="0" lang="de-DE" sz="36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type="title"/>
          </p:nvPr>
        </p:nvSpPr>
        <p:spPr>
          <a:xfrm>
            <a:off x="712800" y="2570040"/>
            <a:ext cx="10515240" cy="1325160"/>
          </a:xfrm>
          <a:prstGeom prst="rect">
            <a:avLst/>
          </a:prstGeom>
          <a:noFill/>
          <a:ln w="0">
            <a:noFill/>
          </a:ln>
        </p:spPr>
        <p:txBody>
          <a:bodyPr anchor="ctr">
            <a:normAutofit fontScale="82000"/>
          </a:bodyPr>
          <a:p>
            <a:pPr algn="ctr">
              <a:lnSpc>
                <a:spcPct val="90000"/>
              </a:lnSpc>
              <a:buNone/>
            </a:pPr>
            <a:r>
              <a:rPr b="1" lang="de-DE" sz="4400" spc="-1" strike="noStrike" u="sng">
                <a:solidFill>
                  <a:srgbClr val="000000"/>
                </a:solidFill>
                <a:uFillTx/>
                <a:latin typeface="Calibri Light"/>
              </a:rPr>
              <a:t>Sektorenübergreifende Versorger (SüV)</a:t>
            </a:r>
            <a:br>
              <a:rPr sz="4400"/>
            </a:br>
            <a:r>
              <a:rPr b="1" lang="de-DE" sz="4400" spc="-1" strike="noStrike" u="sng">
                <a:solidFill>
                  <a:srgbClr val="000000"/>
                </a:solidFill>
                <a:uFillTx/>
                <a:latin typeface="Calibri Light"/>
              </a:rPr>
              <a:t>(ehemals Level Ii)</a:t>
            </a:r>
            <a:endParaRPr b="0" lang="de-DE"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title"/>
          </p:nvPr>
        </p:nvSpPr>
        <p:spPr>
          <a:xfrm>
            <a:off x="925920" y="-123480"/>
            <a:ext cx="1051524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SüV - 1 </a:t>
            </a:r>
            <a:r>
              <a:rPr b="1" lang="de-DE" sz="2400" spc="-1" strike="noStrike" u="sng">
                <a:solidFill>
                  <a:srgbClr val="000000"/>
                </a:solidFill>
                <a:uFillTx/>
                <a:latin typeface="Calibri Light"/>
              </a:rPr>
              <a:t>(SGB 5 § 115g)</a:t>
            </a:r>
            <a:endParaRPr b="0" lang="de-DE" sz="2400" spc="-1" strike="noStrike">
              <a:solidFill>
                <a:srgbClr val="000000"/>
              </a:solidFill>
              <a:latin typeface="Calibri"/>
            </a:endParaRPr>
          </a:p>
        </p:txBody>
      </p:sp>
      <p:sp>
        <p:nvSpPr>
          <p:cNvPr id="160" name="PlaceHolder 2"/>
          <p:cNvSpPr>
            <a:spLocks noGrp="1"/>
          </p:cNvSpPr>
          <p:nvPr>
            <p:ph/>
          </p:nvPr>
        </p:nvSpPr>
        <p:spPr>
          <a:xfrm>
            <a:off x="384480" y="1202040"/>
            <a:ext cx="11410920" cy="5298480"/>
          </a:xfrm>
          <a:prstGeom prst="rect">
            <a:avLst/>
          </a:prstGeom>
          <a:noFill/>
          <a:ln w="0">
            <a:noFill/>
          </a:ln>
        </p:spPr>
        <p:txBody>
          <a:bodyPr anchor="t">
            <a:normAutofit fontScale="69000"/>
          </a:bodyPr>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Sektorenübergreifende Versorgungseinrichtungen (SüV) werden </a:t>
            </a:r>
            <a:r>
              <a:rPr b="1" lang="de-DE" sz="2800" spc="-1" strike="noStrike">
                <a:solidFill>
                  <a:srgbClr val="000000"/>
                </a:solidFill>
                <a:latin typeface="Calibri"/>
                <a:ea typeface="Calibri"/>
              </a:rPr>
              <a:t>vom Land bestimmt </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KH kann Antrag auf Umwandlung stellen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Anwendung ab 2027</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Leistungen sind:</a:t>
            </a:r>
            <a:endParaRPr b="0" lang="de-DE" sz="28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0" lang="de-DE" sz="2800" spc="-1" strike="noStrike">
                <a:solidFill>
                  <a:srgbClr val="000000"/>
                </a:solidFill>
                <a:latin typeface="Calibri"/>
                <a:ea typeface="Calibri"/>
              </a:rPr>
              <a:t>ambulante Leistungen aufgrund einer Ermächtigung zur Teilnahme an der vertragsärztlichen Versorgung (s.u.)</a:t>
            </a:r>
            <a:endParaRPr b="0" lang="de-DE" sz="28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0" lang="de-DE" sz="2800" spc="-1" strike="noStrike">
                <a:solidFill>
                  <a:srgbClr val="000000"/>
                </a:solidFill>
                <a:latin typeface="Calibri"/>
                <a:ea typeface="Calibri"/>
              </a:rPr>
              <a:t>ambulantes Operieren</a:t>
            </a:r>
            <a:endParaRPr b="0" lang="de-DE" sz="28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1" lang="de-DE" sz="2800" spc="-1" strike="noStrike">
                <a:solidFill>
                  <a:srgbClr val="000000"/>
                </a:solidFill>
                <a:latin typeface="Calibri"/>
                <a:ea typeface="Calibri"/>
              </a:rPr>
              <a:t>Vereinbarte Stationäre Leistungen</a:t>
            </a:r>
            <a:endParaRPr b="0" lang="de-DE" sz="28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0" lang="de-DE" sz="2800" spc="-1" strike="noStrike">
                <a:solidFill>
                  <a:srgbClr val="000000"/>
                </a:solidFill>
                <a:latin typeface="Calibri"/>
                <a:ea typeface="Calibri"/>
              </a:rPr>
              <a:t>Übergangspflege und Kurzzeitpflege</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Übergangspflege und Kurzzeitpflege können unter pflegerischer Leitung erfolgen,</a:t>
            </a:r>
            <a:r>
              <a:rPr b="0" i="1" lang="de-DE" sz="2800" spc="-1" strike="noStrike">
                <a:solidFill>
                  <a:srgbClr val="000000"/>
                </a:solidFill>
                <a:latin typeface="Calibri"/>
                <a:ea typeface="Calibri"/>
              </a:rPr>
              <a:t> „soweit sie nicht ärztlich zu verantworten sind“</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Leistungen nach SGB 11 (Kurzzeitpflege, Tages- und Nachtpflege) nur wenn selbständig, organisatorisch und wirtschaftlich getrennt und nur wenn nach SGB 11 zugelassen </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title"/>
          </p:nvPr>
        </p:nvSpPr>
        <p:spPr>
          <a:xfrm>
            <a:off x="290520" y="18360"/>
            <a:ext cx="1161072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SüV - 2 </a:t>
            </a:r>
            <a:r>
              <a:rPr b="1" lang="de-DE" sz="2400" spc="-1" strike="noStrike" u="sng">
                <a:solidFill>
                  <a:srgbClr val="000000"/>
                </a:solidFill>
                <a:uFillTx/>
                <a:latin typeface="Calibri Light"/>
              </a:rPr>
              <a:t>(SGB 5 § 115g)</a:t>
            </a:r>
            <a:endParaRPr b="0" lang="de-DE" sz="2400" spc="-1" strike="noStrike">
              <a:solidFill>
                <a:srgbClr val="000000"/>
              </a:solidFill>
              <a:latin typeface="Calibri"/>
            </a:endParaRPr>
          </a:p>
        </p:txBody>
      </p:sp>
      <p:sp>
        <p:nvSpPr>
          <p:cNvPr id="162" name="PlaceHolder 2"/>
          <p:cNvSpPr>
            <a:spLocks noGrp="1"/>
          </p:cNvSpPr>
          <p:nvPr>
            <p:ph/>
          </p:nvPr>
        </p:nvSpPr>
        <p:spPr>
          <a:xfrm>
            <a:off x="501120" y="1343880"/>
            <a:ext cx="11197800" cy="5340240"/>
          </a:xfrm>
          <a:prstGeom prst="rect">
            <a:avLst/>
          </a:prstGeom>
          <a:noFill/>
          <a:ln w="0">
            <a:noFill/>
          </a:ln>
        </p:spPr>
        <p:txBody>
          <a:bodyPr anchor="t">
            <a:normAutofit fontScale="77000"/>
          </a:bodyPr>
          <a:p>
            <a:pPr marL="343080" indent="-343080">
              <a:lnSpc>
                <a:spcPct val="107000"/>
              </a:lnSpc>
              <a:spcBef>
                <a:spcPts val="1001"/>
              </a:spcBef>
              <a:buClr>
                <a:srgbClr val="000000"/>
              </a:buClr>
              <a:buFont typeface="Symbol"/>
              <a:buChar char=""/>
            </a:pPr>
            <a:r>
              <a:rPr b="0" lang="de-DE" sz="2600" spc="-1" strike="noStrike">
                <a:solidFill>
                  <a:srgbClr val="000000"/>
                </a:solidFill>
                <a:latin typeface="Calibri"/>
                <a:ea typeface="Calibri"/>
              </a:rPr>
              <a:t>DKG und Kassen vereinbaren (</a:t>
            </a:r>
            <a:r>
              <a:rPr b="1" lang="de-DE" sz="2600" spc="-1" strike="noStrike">
                <a:solidFill>
                  <a:srgbClr val="000000"/>
                </a:solidFill>
                <a:latin typeface="Calibri"/>
                <a:ea typeface="Calibri"/>
              </a:rPr>
              <a:t>bis 31.12.25</a:t>
            </a:r>
            <a:r>
              <a:rPr b="0" lang="de-DE" sz="2600" spc="-1" strike="noStrike">
                <a:solidFill>
                  <a:srgbClr val="000000"/>
                </a:solidFill>
                <a:latin typeface="Calibri"/>
                <a:ea typeface="Calibri"/>
              </a:rPr>
              <a:t>, Anpassung mindestens alle 2 Jahre, automatische Schiedsstelle innerhalb von 3 Monaten)</a:t>
            </a:r>
            <a:endParaRPr b="0" lang="de-DE" sz="26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2600" spc="-1" strike="noStrike">
                <a:solidFill>
                  <a:srgbClr val="000000"/>
                </a:solidFill>
                <a:latin typeface="Calibri"/>
                <a:ea typeface="Calibri"/>
              </a:rPr>
              <a:t>welche stationären Leistungen der Leistungsgruppen Allgemeine Innere Medizin oder Geriatrie sie mindestens anbieten müssen (auch durch Belegärzte)</a:t>
            </a:r>
            <a:endParaRPr b="0" lang="de-DE" sz="26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2600" spc="-1" strike="noStrike">
                <a:solidFill>
                  <a:srgbClr val="000000"/>
                </a:solidFill>
                <a:latin typeface="Calibri"/>
                <a:ea typeface="Calibri"/>
              </a:rPr>
              <a:t>welche weiteren stationären Leistungen der Leistungsgruppen Allgemeine Innere Medizin und Geriatrie, Allgemeine Chirurgie, sowie weiterer Leistungsgruppen erbracht werden können, ggf. auch mit telemed. Unterstützung durch kooperierendes Krankenhaus</a:t>
            </a:r>
            <a:endParaRPr b="0" lang="de-DE" sz="2600" spc="-1" strike="noStrike">
              <a:solidFill>
                <a:srgbClr val="000000"/>
              </a:solidFill>
              <a:latin typeface="Calibri"/>
            </a:endParaRPr>
          </a:p>
          <a:p>
            <a:pPr lvl="1" marL="743040" indent="-285840">
              <a:lnSpc>
                <a:spcPct val="107000"/>
              </a:lnSpc>
              <a:spcBef>
                <a:spcPts val="499"/>
              </a:spcBef>
              <a:buClr>
                <a:srgbClr val="000000"/>
              </a:buClr>
              <a:buFont typeface="Courier New"/>
              <a:buChar char="o"/>
            </a:pPr>
            <a:r>
              <a:rPr b="0" lang="de-DE" sz="2600" spc="-1" strike="noStrike">
                <a:solidFill>
                  <a:srgbClr val="000000"/>
                </a:solidFill>
                <a:latin typeface="Calibri"/>
                <a:ea typeface="Calibri"/>
              </a:rPr>
              <a:t>welche Anforderungen an die Qualität, Patientensicherheit und Dokumentation gestellt werden (müssen erfüllt werden)</a:t>
            </a:r>
            <a:endParaRPr b="0" lang="de-DE" sz="26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600" spc="-1" strike="noStrike">
                <a:solidFill>
                  <a:srgbClr val="000000"/>
                </a:solidFill>
                <a:latin typeface="Calibri"/>
                <a:ea typeface="Calibri"/>
              </a:rPr>
              <a:t>Gemeinsamer Bericht von Kassen, DKG, KV, Pflegekassen über Auswirkungen erstmals 2029 und dann alle 2 Jahre</a:t>
            </a:r>
            <a:endParaRPr b="0" lang="de-DE" sz="26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1" i="1" lang="de-DE" sz="2000" spc="-1" strike="noStrike">
                <a:solidFill>
                  <a:srgbClr val="ff0000"/>
                </a:solidFill>
                <a:latin typeface="Calibri"/>
                <a:ea typeface="Calibri"/>
              </a:rPr>
              <a:t>Sehr eingeschränkte Zahl von Patienten darf behandelt werden</a:t>
            </a:r>
            <a:endParaRPr b="0" lang="de-DE" sz="2000" spc="-1" strike="noStrike">
              <a:solidFill>
                <a:srgbClr val="000000"/>
              </a:solidFill>
              <a:latin typeface="Calibri"/>
            </a:endParaRPr>
          </a:p>
          <a:p>
            <a:pPr marL="228600" indent="-228600">
              <a:lnSpc>
                <a:spcPct val="107000"/>
              </a:lnSpc>
              <a:spcBef>
                <a:spcPts val="1001"/>
              </a:spcBef>
              <a:buClr>
                <a:srgbClr val="ff0000"/>
              </a:buClr>
              <a:buFont typeface="Wingdings" charset="2"/>
              <a:buChar char=""/>
            </a:pPr>
            <a:r>
              <a:rPr b="1" i="1" lang="de-DE" sz="2200" spc="-1" strike="noStrike">
                <a:solidFill>
                  <a:srgbClr val="ff0000"/>
                </a:solidFill>
                <a:latin typeface="Calibri"/>
                <a:ea typeface="Calibri"/>
              </a:rPr>
              <a:t>Erweiterung der Rechte von DKG und Kassen (Festlegung des Versorgungsumfangs) - eigentlich Aufgabe des Landes</a:t>
            </a:r>
            <a:endParaRPr b="0" lang="de-DE" sz="2200" spc="-1" strike="noStrike">
              <a:solidFill>
                <a:srgbClr val="000000"/>
              </a:solidFill>
              <a:latin typeface="Calibri"/>
            </a:endParaRPr>
          </a:p>
          <a:p>
            <a:pPr>
              <a:lnSpc>
                <a:spcPct val="107000"/>
              </a:lnSpc>
              <a:spcBef>
                <a:spcPts val="1001"/>
              </a:spcBef>
              <a:buNone/>
              <a:tabLst>
                <a:tab algn="l" pos="0"/>
              </a:tabLst>
            </a:pPr>
            <a:endParaRPr b="0" lang="de-DE" sz="11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title"/>
          </p:nvPr>
        </p:nvSpPr>
        <p:spPr>
          <a:xfrm>
            <a:off x="838080" y="0"/>
            <a:ext cx="1051524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SüV - 3 </a:t>
            </a:r>
            <a:r>
              <a:rPr b="1" lang="de-DE" sz="2400" spc="-1" strike="noStrike" u="sng">
                <a:solidFill>
                  <a:srgbClr val="000000"/>
                </a:solidFill>
                <a:uFillTx/>
                <a:latin typeface="Calibri Light"/>
              </a:rPr>
              <a:t>(KHG § 6c)</a:t>
            </a:r>
            <a:endParaRPr b="0" lang="de-DE" sz="2400" spc="-1" strike="noStrike">
              <a:solidFill>
                <a:srgbClr val="000000"/>
              </a:solidFill>
              <a:latin typeface="Calibri"/>
            </a:endParaRPr>
          </a:p>
        </p:txBody>
      </p:sp>
      <p:sp>
        <p:nvSpPr>
          <p:cNvPr id="164" name="PlaceHolder 2"/>
          <p:cNvSpPr>
            <a:spLocks noGrp="1"/>
          </p:cNvSpPr>
          <p:nvPr>
            <p:ph/>
          </p:nvPr>
        </p:nvSpPr>
        <p:spPr>
          <a:xfrm>
            <a:off x="838080" y="1618560"/>
            <a:ext cx="10515240" cy="4350960"/>
          </a:xfrm>
          <a:prstGeom prst="rect">
            <a:avLst/>
          </a:prstGeom>
          <a:noFill/>
          <a:ln w="0">
            <a:noFill/>
          </a:ln>
        </p:spPr>
        <p:txBody>
          <a:bodyPr anchor="t">
            <a:normAutofit fontScale="93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Land bestimmt die SüV im </a:t>
            </a:r>
            <a:r>
              <a:rPr b="1" lang="de-DE" sz="2800" spc="-1" strike="noStrike">
                <a:solidFill>
                  <a:srgbClr val="000000"/>
                </a:solidFill>
                <a:latin typeface="Calibri"/>
              </a:rPr>
              <a:t>Benehmen</a:t>
            </a:r>
            <a:r>
              <a:rPr b="0" lang="de-DE" sz="2800" spc="-1" strike="noStrike">
                <a:solidFill>
                  <a:srgbClr val="000000"/>
                </a:solidFill>
                <a:latin typeface="Calibri"/>
              </a:rPr>
              <a:t> mit Kassen, Landeskrankenhausgesellschaft und Kassenärztlicher Vereinigung (KV)</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Land muss die „Bestimmung“ innerhalb von 4 Wochen an Institut für Qualitätssicherung und Transparenz im Gesundheitswesen (IQTiG) melden</a:t>
            </a:r>
            <a:endParaRPr b="0" lang="de-DE" sz="2800" spc="-1" strike="noStrike">
              <a:solidFill>
                <a:srgbClr val="000000"/>
              </a:solidFill>
              <a:latin typeface="Calibri"/>
            </a:endParaRPr>
          </a:p>
          <a:p>
            <a:pPr marL="343080" indent="-343080">
              <a:lnSpc>
                <a:spcPct val="107000"/>
              </a:lnSpc>
              <a:spcBef>
                <a:spcPts val="1001"/>
              </a:spcBef>
              <a:buClr>
                <a:srgbClr val="ff0000"/>
              </a:buClr>
              <a:buFont typeface="Wingdings" charset="2"/>
              <a:buChar char=""/>
            </a:pPr>
            <a:r>
              <a:rPr b="1" i="1" lang="de-DE" sz="2800" spc="-1" strike="noStrike">
                <a:solidFill>
                  <a:srgbClr val="ff0000"/>
                </a:solidFill>
                <a:latin typeface="Calibri"/>
                <a:ea typeface="Calibri"/>
              </a:rPr>
              <a:t>KV erhält Rechte im sektorenübergreifenden Bereich</a:t>
            </a:r>
            <a:endParaRPr b="0" lang="de-DE" sz="2800" spc="-1" strike="noStrike">
              <a:solidFill>
                <a:srgbClr val="000000"/>
              </a:solidFill>
              <a:latin typeface="Calibri"/>
            </a:endParaRPr>
          </a:p>
          <a:p>
            <a:pPr marL="343080" indent="-343080">
              <a:lnSpc>
                <a:spcPct val="107000"/>
              </a:lnSpc>
              <a:spcBef>
                <a:spcPts val="1001"/>
              </a:spcBef>
              <a:spcAft>
                <a:spcPts val="799"/>
              </a:spcAft>
              <a:buClr>
                <a:srgbClr val="ff0000"/>
              </a:buClr>
              <a:buFont typeface="Wingdings" charset="2"/>
              <a:buChar char=""/>
            </a:pPr>
            <a:r>
              <a:rPr b="1" i="1" lang="de-DE" sz="2800" spc="-1" strike="noStrike">
                <a:solidFill>
                  <a:srgbClr val="ff0000"/>
                </a:solidFill>
                <a:latin typeface="Calibri"/>
                <a:ea typeface="Calibri"/>
              </a:rPr>
              <a:t>Ausschluss Behandlung Notfälle (Kommission und Eckpunkte) nicht erwähnt, soll vermutlich über Vereinbarung kommen</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title"/>
          </p:nvPr>
        </p:nvSpPr>
        <p:spPr>
          <a:xfrm>
            <a:off x="838080" y="365040"/>
            <a:ext cx="10515240" cy="1325160"/>
          </a:xfrm>
          <a:prstGeom prst="rect">
            <a:avLst/>
          </a:prstGeom>
          <a:noFill/>
          <a:ln w="0">
            <a:noFill/>
          </a:ln>
        </p:spPr>
        <p:txBody>
          <a:bodyPr anchor="ctr">
            <a:normAutofit fontScale="76000"/>
          </a:bodyPr>
          <a:p>
            <a:pPr>
              <a:lnSpc>
                <a:spcPct val="90000"/>
              </a:lnSpc>
              <a:buNone/>
            </a:pPr>
            <a:r>
              <a:rPr b="1" lang="de-DE" sz="4400" spc="-1" strike="noStrike" u="sng">
                <a:solidFill>
                  <a:srgbClr val="000000"/>
                </a:solidFill>
                <a:uFillTx/>
                <a:latin typeface="Calibri Light"/>
              </a:rPr>
              <a:t>Ambulante Behandlung durch SüV </a:t>
            </a:r>
            <a:r>
              <a:rPr b="1" lang="de-DE" sz="2400" spc="-1" strike="noStrike" u="sng">
                <a:solidFill>
                  <a:srgbClr val="000000"/>
                </a:solidFill>
                <a:uFillTx/>
                <a:latin typeface="Calibri Light"/>
              </a:rPr>
              <a:t>(SGB 5 § 116a)</a:t>
            </a:r>
            <a:br>
              <a:rPr sz="4400"/>
            </a:br>
            <a:endParaRPr b="0" lang="de-DE" sz="2400" spc="-1" strike="noStrike">
              <a:solidFill>
                <a:srgbClr val="000000"/>
              </a:solidFill>
              <a:latin typeface="Calibri"/>
            </a:endParaRPr>
          </a:p>
        </p:txBody>
      </p:sp>
      <p:sp>
        <p:nvSpPr>
          <p:cNvPr id="166" name="PlaceHolder 2"/>
          <p:cNvSpPr>
            <a:spLocks noGrp="1"/>
          </p:cNvSpPr>
          <p:nvPr>
            <p:ph/>
          </p:nvPr>
        </p:nvSpPr>
        <p:spPr>
          <a:xfrm>
            <a:off x="838080" y="1825560"/>
            <a:ext cx="10515240" cy="4350960"/>
          </a:xfrm>
          <a:prstGeom prst="rect">
            <a:avLst/>
          </a:prstGeom>
          <a:noFill/>
          <a:ln w="0">
            <a:noFill/>
          </a:ln>
        </p:spPr>
        <p:txBody>
          <a:bodyPr anchor="t">
            <a:normAutofit fontScale="75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Zulassungsausschuss (KV und Kassen) </a:t>
            </a:r>
            <a:r>
              <a:rPr b="1" lang="de-DE" sz="2800" spc="-1" strike="noStrike">
                <a:solidFill>
                  <a:srgbClr val="000000"/>
                </a:solidFill>
                <a:latin typeface="Calibri"/>
              </a:rPr>
              <a:t>muss</a:t>
            </a:r>
            <a:r>
              <a:rPr b="0" lang="de-DE" sz="2800" spc="-1" strike="noStrike">
                <a:solidFill>
                  <a:srgbClr val="000000"/>
                </a:solidFill>
                <a:latin typeface="Calibri"/>
              </a:rPr>
              <a:t> SüV auf Antrag zur ambulanten Behandlung im </a:t>
            </a:r>
            <a:r>
              <a:rPr b="1" lang="de-DE" sz="2800" spc="-1" strike="noStrike">
                <a:solidFill>
                  <a:srgbClr val="000000"/>
                </a:solidFill>
                <a:latin typeface="Calibri"/>
              </a:rPr>
              <a:t>Hausarztbereich</a:t>
            </a:r>
            <a:r>
              <a:rPr b="0" lang="de-DE" sz="2800" spc="-1" strike="noStrike">
                <a:solidFill>
                  <a:srgbClr val="000000"/>
                </a:solidFill>
                <a:latin typeface="Calibri"/>
              </a:rPr>
              <a:t> zulassen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Zulassungsausschuss </a:t>
            </a:r>
            <a:r>
              <a:rPr b="1" lang="de-DE" sz="2800" spc="-1" strike="noStrike">
                <a:solidFill>
                  <a:srgbClr val="000000"/>
                </a:solidFill>
                <a:latin typeface="Calibri"/>
              </a:rPr>
              <a:t>muss</a:t>
            </a:r>
            <a:r>
              <a:rPr b="0" lang="de-DE" sz="2800" spc="-1" strike="noStrike">
                <a:solidFill>
                  <a:srgbClr val="000000"/>
                </a:solidFill>
                <a:latin typeface="Calibri"/>
              </a:rPr>
              <a:t> SüV auf Antrag zur ambulanten Behandlung im jeweiligen </a:t>
            </a:r>
            <a:r>
              <a:rPr b="1" lang="de-DE" sz="2800" spc="-1" strike="noStrike">
                <a:solidFill>
                  <a:srgbClr val="000000"/>
                </a:solidFill>
                <a:latin typeface="Calibri"/>
              </a:rPr>
              <a:t>Facharztbereich</a:t>
            </a:r>
            <a:r>
              <a:rPr b="0" lang="de-DE" sz="2800" spc="-1" strike="noStrike">
                <a:solidFill>
                  <a:srgbClr val="000000"/>
                </a:solidFill>
                <a:latin typeface="Calibri"/>
              </a:rPr>
              <a:t> zulassen </a:t>
            </a:r>
            <a:r>
              <a:rPr b="1" lang="de-DE" sz="2800" spc="-1" strike="noStrike">
                <a:solidFill>
                  <a:srgbClr val="000000"/>
                </a:solidFill>
                <a:latin typeface="Calibri"/>
              </a:rPr>
              <a:t>wenn keine Zulassungsbeschränkung</a:t>
            </a:r>
            <a:r>
              <a:rPr b="0" lang="de-DE" sz="2800" spc="-1" strike="noStrike">
                <a:solidFill>
                  <a:srgbClr val="000000"/>
                </a:solidFill>
                <a:latin typeface="Calibri"/>
              </a:rPr>
              <a:t> besteht und in den 9 Monaten nach Antragstellung durch SüV keine Zulassungsbeschränkung angeordnet wird. (Gilt auch für Sicherstellungs-KH)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Entzug im Facharztbereich, wenn Zulassungsbeschränkung angeordnet wird</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P.S.: </a:t>
            </a:r>
            <a:r>
              <a:rPr b="1" lang="de-DE" sz="2800" spc="-1" strike="noStrike">
                <a:solidFill>
                  <a:srgbClr val="000000"/>
                </a:solidFill>
                <a:latin typeface="Calibri"/>
              </a:rPr>
              <a:t>andere KH </a:t>
            </a:r>
            <a:r>
              <a:rPr b="0" lang="de-DE" sz="2800" spc="-1" strike="noStrike">
                <a:solidFill>
                  <a:srgbClr val="000000"/>
                </a:solidFill>
                <a:latin typeface="Calibri"/>
              </a:rPr>
              <a:t>müssen im Facharztbereich erst zugelassen werden, wenn eine </a:t>
            </a:r>
            <a:r>
              <a:rPr b="1" lang="de-DE" sz="2800" spc="-1" strike="noStrike">
                <a:solidFill>
                  <a:srgbClr val="000000"/>
                </a:solidFill>
                <a:latin typeface="Calibri"/>
              </a:rPr>
              <a:t>Unterversorgung</a:t>
            </a:r>
            <a:r>
              <a:rPr b="0" lang="de-DE" sz="2800" spc="-1" strike="noStrike">
                <a:solidFill>
                  <a:srgbClr val="000000"/>
                </a:solidFill>
                <a:latin typeface="Calibri"/>
              </a:rPr>
              <a:t> besteht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Müsste für alle Krankenhäuser gelten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Entzug bringt hohe Planungsunsicherheit</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67" name="PlaceHolder 1"/>
          <p:cNvSpPr>
            <a:spLocks noGrp="1"/>
          </p:cNvSpPr>
          <p:nvPr>
            <p:ph type="title"/>
          </p:nvPr>
        </p:nvSpPr>
        <p:spPr>
          <a:xfrm>
            <a:off x="313200" y="54720"/>
            <a:ext cx="11565000" cy="1325160"/>
          </a:xfrm>
          <a:prstGeom prst="rect">
            <a:avLst/>
          </a:prstGeom>
          <a:noFill/>
          <a:ln w="0">
            <a:noFill/>
          </a:ln>
        </p:spPr>
        <p:txBody>
          <a:bodyPr anchor="ctr">
            <a:normAutofit/>
          </a:bodyPr>
          <a:p>
            <a:pPr>
              <a:lnSpc>
                <a:spcPct val="90000"/>
              </a:lnSpc>
              <a:buNone/>
            </a:pPr>
            <a:r>
              <a:rPr b="1" lang="de-DE" sz="4000" spc="-1" strike="noStrike" u="sng">
                <a:solidFill>
                  <a:srgbClr val="000000"/>
                </a:solidFill>
                <a:uFillTx/>
                <a:latin typeface="Calibri Light"/>
              </a:rPr>
              <a:t>Exkurs: Versorgungsplanung im KV-Bereich</a:t>
            </a:r>
            <a:endParaRPr b="0" lang="de-DE" sz="4000" spc="-1" strike="noStrike">
              <a:solidFill>
                <a:srgbClr val="000000"/>
              </a:solidFill>
              <a:latin typeface="Calibri"/>
            </a:endParaRPr>
          </a:p>
        </p:txBody>
      </p:sp>
      <p:sp>
        <p:nvSpPr>
          <p:cNvPr id="168" name="PlaceHolder 2"/>
          <p:cNvSpPr>
            <a:spLocks noGrp="1"/>
          </p:cNvSpPr>
          <p:nvPr>
            <p:ph/>
          </p:nvPr>
        </p:nvSpPr>
        <p:spPr>
          <a:xfrm>
            <a:off x="838080" y="1731960"/>
            <a:ext cx="1051524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Unterversorgung: </a:t>
            </a:r>
            <a:r>
              <a:rPr b="0" lang="de-DE" sz="2800" spc="-1" strike="noStrike">
                <a:solidFill>
                  <a:srgbClr val="000000"/>
                </a:solidFill>
                <a:latin typeface="Calibri"/>
              </a:rPr>
              <a:t>unter 50% im Facharztbereich und unter 75% im Hausarztbereich der notwendigen Sitze sind in einer Versorgungsregion besetzt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Drohende Unterversorgung: </a:t>
            </a:r>
            <a:r>
              <a:rPr b="0" lang="de-DE" sz="2800" spc="-1" strike="noStrike">
                <a:solidFill>
                  <a:srgbClr val="000000"/>
                </a:solidFill>
                <a:latin typeface="Calibri"/>
              </a:rPr>
              <a:t>zwischen 100% und 75/50%</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Offene Versorgungsregion </a:t>
            </a:r>
            <a:r>
              <a:rPr b="0" lang="de-DE" sz="2800" spc="-1" strike="noStrike">
                <a:solidFill>
                  <a:srgbClr val="000000"/>
                </a:solidFill>
                <a:latin typeface="Calibri"/>
              </a:rPr>
              <a:t>bis 110%</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Zulassungsbeschränkung: </a:t>
            </a:r>
            <a:r>
              <a:rPr b="0" lang="de-DE" sz="2800" spc="-1" strike="noStrike">
                <a:solidFill>
                  <a:srgbClr val="000000"/>
                </a:solidFill>
                <a:latin typeface="Calibri"/>
              </a:rPr>
              <a:t>über 110%</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PlaceHolder 1"/>
          <p:cNvSpPr>
            <a:spLocks noGrp="1"/>
          </p:cNvSpPr>
          <p:nvPr>
            <p:ph type="title"/>
          </p:nvPr>
        </p:nvSpPr>
        <p:spPr>
          <a:xfrm>
            <a:off x="838080" y="251640"/>
            <a:ext cx="10515240" cy="1325160"/>
          </a:xfrm>
          <a:prstGeom prst="rect">
            <a:avLst/>
          </a:prstGeom>
          <a:noFill/>
          <a:ln w="0">
            <a:noFill/>
          </a:ln>
        </p:spPr>
        <p:txBody>
          <a:bodyPr anchor="ctr">
            <a:normAutofit fontScale="96000"/>
          </a:bodyPr>
          <a:p>
            <a:pPr>
              <a:lnSpc>
                <a:spcPct val="90000"/>
              </a:lnSpc>
              <a:buNone/>
            </a:pPr>
            <a:r>
              <a:rPr b="1" lang="de-DE" sz="4400" spc="-1" strike="noStrike" u="sng">
                <a:solidFill>
                  <a:srgbClr val="ff0000"/>
                </a:solidFill>
                <a:uFillTx/>
                <a:latin typeface="Calibri Light"/>
              </a:rPr>
              <a:t>Bewertung</a:t>
            </a:r>
            <a:r>
              <a:rPr b="1" lang="de-DE" sz="4400" spc="-1" strike="noStrike" u="sng">
                <a:solidFill>
                  <a:srgbClr val="000000"/>
                </a:solidFill>
                <a:uFillTx/>
                <a:latin typeface="Calibri Light"/>
              </a:rPr>
              <a:t> SüV</a:t>
            </a:r>
            <a:br>
              <a:rPr sz="4400"/>
            </a:br>
            <a:endParaRPr b="0" lang="de-DE" sz="4400" spc="-1" strike="noStrike">
              <a:solidFill>
                <a:srgbClr val="000000"/>
              </a:solidFill>
              <a:latin typeface="Calibri"/>
            </a:endParaRPr>
          </a:p>
        </p:txBody>
      </p:sp>
      <p:sp>
        <p:nvSpPr>
          <p:cNvPr id="170" name="PlaceHolder 2"/>
          <p:cNvSpPr>
            <a:spLocks noGrp="1"/>
          </p:cNvSpPr>
          <p:nvPr>
            <p:ph/>
          </p:nvPr>
        </p:nvSpPr>
        <p:spPr>
          <a:xfrm>
            <a:off x="838080" y="1220760"/>
            <a:ext cx="10661400" cy="5277240"/>
          </a:xfrm>
          <a:prstGeom prst="rect">
            <a:avLst/>
          </a:prstGeom>
          <a:noFill/>
          <a:ln w="0">
            <a:noFill/>
          </a:ln>
        </p:spPr>
        <p:txBody>
          <a:bodyPr anchor="t">
            <a:normAutofit fontScale="78000"/>
          </a:bodyPr>
          <a:p>
            <a:pPr marL="228600" indent="-228600">
              <a:lnSpc>
                <a:spcPct val="90000"/>
              </a:lnSpc>
              <a:spcBef>
                <a:spcPts val="1800"/>
              </a:spcBef>
              <a:buClr>
                <a:srgbClr val="ff0000"/>
              </a:buClr>
              <a:buFont typeface="Wingdings" charset="2"/>
              <a:buChar char=""/>
            </a:pPr>
            <a:r>
              <a:rPr b="0" i="1" lang="de-DE" sz="2800" spc="-1" strike="noStrike">
                <a:solidFill>
                  <a:srgbClr val="ff0000"/>
                </a:solidFill>
                <a:latin typeface="Calibri"/>
              </a:rPr>
              <a:t>Rückzug von den Vorschlägen der Regierungskommission (keine stationäre Versorgung), aber auch keine volle stationäre Versorgung</a:t>
            </a:r>
            <a:endParaRPr b="0" lang="de-DE" sz="28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2800" spc="-1" strike="noStrike">
                <a:solidFill>
                  <a:srgbClr val="ff0000"/>
                </a:solidFill>
                <a:latin typeface="Calibri"/>
              </a:rPr>
              <a:t>Jetzt Mischung aus Kurzzeitpflegeheim, </a:t>
            </a:r>
            <a:r>
              <a:rPr b="1" i="1" lang="de-DE" sz="2800" spc="-1" strike="noStrike">
                <a:solidFill>
                  <a:srgbClr val="ff0000"/>
                </a:solidFill>
                <a:latin typeface="Calibri"/>
              </a:rPr>
              <a:t>Kleinst</a:t>
            </a:r>
            <a:r>
              <a:rPr b="0" i="1" lang="de-DE" sz="2800" spc="-1" strike="noStrike">
                <a:solidFill>
                  <a:srgbClr val="ff0000"/>
                </a:solidFill>
                <a:latin typeface="Calibri"/>
              </a:rPr>
              <a:t>krankenhäusern und ambulanten Einrichtungen, integrierbar in die Versorgungsmodelle einzelner Länder (Primärversorgungszentren, usw.)</a:t>
            </a:r>
            <a:endParaRPr b="0" lang="de-DE" sz="28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2800" spc="-1" strike="noStrike">
                <a:solidFill>
                  <a:srgbClr val="ff0000"/>
                </a:solidFill>
                <a:latin typeface="Calibri"/>
              </a:rPr>
              <a:t>Weiterhin erklärtes Ziel: Nutzung dieser neuen Konstrukte zur Schließung von Grundversorgungskrankenhäuser auf dem Land</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Nicht auf Notfallversorgung ausgerichtet (z.B. keine Überwachungsbetten).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Lücke zwischen dem Hausarztbereich (soweit es diesen überhaupt noch gibt) und dem nächstgelegenen größeren Krankenhaus bleibt (insbesondere in ländlichen Gegenden)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Überwindung der sektoralen Trennung nur wenn Krankenhäuser das Recht bekommen, ambulant zu behandeln und </a:t>
            </a:r>
            <a:r>
              <a:rPr b="1" i="1" lang="de-DE" sz="2800" spc="-1" strike="noStrike">
                <a:solidFill>
                  <a:srgbClr val="ff0000"/>
                </a:solidFill>
                <a:latin typeface="Calibri"/>
              </a:rPr>
              <a:t>ambulante Versorgungszentren </a:t>
            </a:r>
            <a:r>
              <a:rPr b="0" i="1" lang="de-DE" sz="2800" spc="-1" strike="noStrike">
                <a:solidFill>
                  <a:srgbClr val="ff0000"/>
                </a:solidFill>
                <a:latin typeface="Calibri"/>
              </a:rPr>
              <a:t>zu betreiben</a:t>
            </a:r>
            <a:endParaRPr b="0" lang="de-DE" sz="2800" spc="-1" strike="noStrike">
              <a:solidFill>
                <a:srgbClr val="000000"/>
              </a:solidFill>
              <a:latin typeface="Calibri"/>
            </a:endParaRPr>
          </a:p>
          <a:p>
            <a:pPr>
              <a:lnSpc>
                <a:spcPct val="90000"/>
              </a:lnSpc>
              <a:spcBef>
                <a:spcPts val="1800"/>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71" name="PlaceHolder 1"/>
          <p:cNvSpPr>
            <a:spLocks noGrp="1"/>
          </p:cNvSpPr>
          <p:nvPr>
            <p:ph type="title"/>
          </p:nvPr>
        </p:nvSpPr>
        <p:spPr>
          <a:xfrm>
            <a:off x="587520" y="18360"/>
            <a:ext cx="1101672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ambulante Versorgungszentren der KHs</a:t>
            </a:r>
            <a:endParaRPr b="0" lang="de-DE" sz="4400" spc="-1" strike="noStrike">
              <a:solidFill>
                <a:srgbClr val="000000"/>
              </a:solidFill>
              <a:latin typeface="Calibri"/>
            </a:endParaRPr>
          </a:p>
        </p:txBody>
      </p:sp>
      <p:sp>
        <p:nvSpPr>
          <p:cNvPr id="172" name="PlaceHolder 2"/>
          <p:cNvSpPr>
            <a:spLocks noGrp="1"/>
          </p:cNvSpPr>
          <p:nvPr>
            <p:ph/>
          </p:nvPr>
        </p:nvSpPr>
        <p:spPr>
          <a:xfrm>
            <a:off x="742320" y="1590480"/>
            <a:ext cx="10515240" cy="4505040"/>
          </a:xfrm>
          <a:prstGeom prst="rect">
            <a:avLst/>
          </a:prstGeom>
          <a:noFill/>
          <a:ln w="0">
            <a:noFill/>
          </a:ln>
        </p:spPr>
        <p:txBody>
          <a:bodyPr anchor="t">
            <a:normAutofit fontScale="59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Einrichtungen der Krankenhäuser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gleichmäßig in der Versorgungsregion verteilt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Erste Anlaufstellen für die Notfallversorgung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Überwachungsbetten und Eingriffsräume sowie alle notwendigen diagnostischen Einrichtungen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wichtige medizinischen Fachrichtungen auf Facharztniveau vorhanden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Über Telemedizin an das Krankenhaus angebunden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turnusmäßig mit Beschäftigten der Krankenhäuser betrieben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Eigentlich notwendig: Recht der KHs, ambulant behandeln zu dürfen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Zusätzlich: Ausbau der Notarztstandorte (incl. Hubschrauber)</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i="1" lang="de-DE" sz="2800" spc="-1" strike="noStrike">
                <a:solidFill>
                  <a:srgbClr val="ff0000"/>
                </a:solidFill>
                <a:latin typeface="Calibri"/>
              </a:rPr>
              <a:t>Nur so kann die flächendeckende Versorgung in ländlichen Gebieten auf hohem Niveau gewährleistet werden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i="1" lang="de-DE" sz="2800" spc="-1" strike="noStrike">
                <a:solidFill>
                  <a:srgbClr val="ff0000"/>
                </a:solidFill>
                <a:latin typeface="Calibri"/>
              </a:rPr>
              <a:t>Überwindung der sektoralen Trennung nur wenn alle Krankenhäuser das Recht bekommen, ambulant zu behandeln und solche ambulanten Versorgungszentren zu betreiben </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Arial"/>
              <a:buChar char="•"/>
            </a:pPr>
            <a:r>
              <a:rPr b="1" i="1" lang="de-DE" sz="2800" spc="-1" strike="noStrike">
                <a:solidFill>
                  <a:srgbClr val="ff0000"/>
                </a:solidFill>
                <a:latin typeface="Calibri"/>
              </a:rPr>
              <a:t>Forderung: Keine Schließungen, solange es solche alternativen Strukturen nicht gibt</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PlaceHolder 1"/>
          <p:cNvSpPr>
            <a:spLocks noGrp="1"/>
          </p:cNvSpPr>
          <p:nvPr>
            <p:ph type="title"/>
          </p:nvPr>
        </p:nvSpPr>
        <p:spPr>
          <a:xfrm>
            <a:off x="838080" y="0"/>
            <a:ext cx="10515240" cy="1325160"/>
          </a:xfrm>
          <a:prstGeom prst="rect">
            <a:avLst/>
          </a:prstGeom>
          <a:noFill/>
          <a:ln w="0">
            <a:noFill/>
          </a:ln>
        </p:spPr>
        <p:txBody>
          <a:bodyPr anchor="ctr">
            <a:normAutofit/>
          </a:bodyPr>
          <a:p>
            <a:pPr>
              <a:lnSpc>
                <a:spcPct val="90000"/>
              </a:lnSpc>
              <a:buNone/>
            </a:pPr>
            <a:r>
              <a:rPr b="1" lang="de-DE" sz="4400" spc="-1" strike="noStrike" u="sng">
                <a:solidFill>
                  <a:srgbClr val="ff0000"/>
                </a:solidFill>
                <a:uFillTx/>
                <a:latin typeface="Calibri Light"/>
              </a:rPr>
              <a:t>Bewertung</a:t>
            </a:r>
            <a:r>
              <a:rPr b="1" lang="de-DE" sz="4400" spc="-1" strike="noStrike" u="sng">
                <a:solidFill>
                  <a:srgbClr val="000000"/>
                </a:solidFill>
                <a:uFillTx/>
                <a:latin typeface="Calibri Light"/>
              </a:rPr>
              <a:t> SüV (3)</a:t>
            </a:r>
            <a:endParaRPr b="0" lang="de-DE" sz="4400" spc="-1" strike="noStrike">
              <a:solidFill>
                <a:srgbClr val="000000"/>
              </a:solidFill>
              <a:latin typeface="Calibri"/>
            </a:endParaRPr>
          </a:p>
        </p:txBody>
      </p:sp>
      <p:sp>
        <p:nvSpPr>
          <p:cNvPr id="174" name="PlaceHolder 2"/>
          <p:cNvSpPr>
            <a:spLocks noGrp="1"/>
          </p:cNvSpPr>
          <p:nvPr>
            <p:ph/>
          </p:nvPr>
        </p:nvSpPr>
        <p:spPr>
          <a:xfrm>
            <a:off x="765000" y="1509840"/>
            <a:ext cx="10661400" cy="5347800"/>
          </a:xfrm>
          <a:prstGeom prst="rect">
            <a:avLst/>
          </a:prstGeom>
          <a:noFill/>
          <a:ln w="0">
            <a:noFill/>
          </a:ln>
        </p:spPr>
        <p:txBody>
          <a:bodyPr anchor="t">
            <a:normAutofit fontScale="25000"/>
          </a:bodyPr>
          <a:p>
            <a:pPr marL="228600" indent="-228600">
              <a:lnSpc>
                <a:spcPct val="90000"/>
              </a:lnSpc>
              <a:spcBef>
                <a:spcPts val="1800"/>
              </a:spcBef>
              <a:buClr>
                <a:srgbClr val="ff0000"/>
              </a:buClr>
              <a:buFont typeface="Wingdings" charset="2"/>
              <a:buChar char=""/>
            </a:pPr>
            <a:r>
              <a:rPr b="0" i="1" lang="de-DE" sz="11200" spc="-1" strike="noStrike">
                <a:solidFill>
                  <a:srgbClr val="ff0000"/>
                </a:solidFill>
                <a:latin typeface="Calibri"/>
              </a:rPr>
              <a:t>Beim Versuch, möglichst viele Leistungen in den ambulanten Bereich zu verlagern und möglichst viele kleine Krankenhäuser zu schließen und Betten abzubauen wird eine Frage umschifft:</a:t>
            </a:r>
            <a:endParaRPr b="0" lang="de-DE" sz="11200" spc="-1" strike="noStrike">
              <a:solidFill>
                <a:srgbClr val="000000"/>
              </a:solidFill>
              <a:latin typeface="Calibri"/>
            </a:endParaRPr>
          </a:p>
          <a:p>
            <a:pPr lvl="1" marL="685800" indent="-228600">
              <a:lnSpc>
                <a:spcPct val="90000"/>
              </a:lnSpc>
              <a:spcBef>
                <a:spcPts val="1800"/>
              </a:spcBef>
              <a:buClr>
                <a:srgbClr val="ff0000"/>
              </a:buClr>
              <a:buFont typeface="Wingdings" charset="2"/>
              <a:buChar char=""/>
            </a:pPr>
            <a:r>
              <a:rPr b="0" i="1" lang="de-DE" sz="9600" spc="-1" strike="noStrike">
                <a:solidFill>
                  <a:srgbClr val="ff0000"/>
                </a:solidFill>
                <a:latin typeface="Calibri"/>
              </a:rPr>
              <a:t>Wie sieht es mit den ambulanten Versorgungsmöglichkeiten aus?</a:t>
            </a:r>
            <a:endParaRPr b="0" lang="de-DE" sz="9600" spc="-1" strike="noStrike">
              <a:solidFill>
                <a:srgbClr val="000000"/>
              </a:solidFill>
              <a:latin typeface="Calibri"/>
            </a:endParaRPr>
          </a:p>
          <a:p>
            <a:pPr lvl="1" marL="685800" indent="-228600">
              <a:lnSpc>
                <a:spcPct val="90000"/>
              </a:lnSpc>
              <a:spcBef>
                <a:spcPts val="1800"/>
              </a:spcBef>
              <a:buClr>
                <a:srgbClr val="ff0000"/>
              </a:buClr>
              <a:buFont typeface="Wingdings" charset="2"/>
              <a:buChar char=""/>
            </a:pPr>
            <a:r>
              <a:rPr b="0" i="1" lang="de-DE" sz="9600" spc="-1" strike="noStrike">
                <a:solidFill>
                  <a:srgbClr val="ff0000"/>
                </a:solidFill>
                <a:latin typeface="Calibri"/>
              </a:rPr>
              <a:t>Wie sind die Kapazitäten, insbesondere in ländlichen Gegenden, wo es heute schon kaum noch niedergelassene Ärzte gibt? </a:t>
            </a:r>
            <a:endParaRPr b="0" lang="de-DE" sz="9600" spc="-1" strike="noStrike">
              <a:solidFill>
                <a:srgbClr val="000000"/>
              </a:solidFill>
              <a:latin typeface="Calibri"/>
            </a:endParaRPr>
          </a:p>
          <a:p>
            <a:pPr marL="457200">
              <a:lnSpc>
                <a:spcPct val="90000"/>
              </a:lnSpc>
              <a:spcBef>
                <a:spcPts val="1800"/>
              </a:spcBef>
              <a:buNone/>
              <a:tabLst>
                <a:tab algn="l" pos="0"/>
              </a:tabLst>
            </a:pPr>
            <a:endParaRPr b="0" lang="de-DE" sz="9600" spc="-1" strike="noStrike">
              <a:solidFill>
                <a:srgbClr val="000000"/>
              </a:solidFill>
              <a:latin typeface="Calibri"/>
            </a:endParaRPr>
          </a:p>
          <a:p>
            <a:pPr marL="228600" indent="-228600">
              <a:lnSpc>
                <a:spcPct val="90000"/>
              </a:lnSpc>
              <a:spcBef>
                <a:spcPts val="1800"/>
              </a:spcBef>
              <a:buClr>
                <a:srgbClr val="4472c4"/>
              </a:buClr>
              <a:buFont typeface="Wingdings" charset="2"/>
              <a:buChar char=""/>
              <a:tabLst>
                <a:tab algn="l" pos="0"/>
              </a:tabLst>
            </a:pPr>
            <a:r>
              <a:rPr b="1" lang="de-DE" sz="11200" spc="-1" strike="noStrike">
                <a:solidFill>
                  <a:srgbClr val="4472c4"/>
                </a:solidFill>
                <a:latin typeface="Calibri"/>
              </a:rPr>
              <a:t>Forderung: Zuerst müssen die ambulanten Strukturen vorhanden sein. Dann Nutzung, wenn es medizinisch (ärztliche Sicht) und sozial (Patientensicht) sinnvoll und möglich ist. Keine finanzgesteuerten Entscheidungen</a:t>
            </a:r>
            <a:endParaRPr b="0" lang="de-DE" sz="11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a:ea typeface="Calibri"/>
              </a:rPr>
              <a:t>Die Ankündigungen</a:t>
            </a:r>
            <a:endParaRPr b="0" lang="de-DE" sz="4400" spc="-1" strike="noStrike">
              <a:solidFill>
                <a:srgbClr val="000000"/>
              </a:solidFill>
              <a:latin typeface="Calibri"/>
            </a:endParaRPr>
          </a:p>
        </p:txBody>
      </p:sp>
      <p:sp>
        <p:nvSpPr>
          <p:cNvPr id="98" name="PlaceHolder 2"/>
          <p:cNvSpPr>
            <a:spLocks noGrp="1"/>
          </p:cNvSpPr>
          <p:nvPr>
            <p:ph/>
          </p:nvPr>
        </p:nvSpPr>
        <p:spPr>
          <a:xfrm>
            <a:off x="826200" y="1251720"/>
            <a:ext cx="10472760" cy="5317200"/>
          </a:xfrm>
          <a:prstGeom prst="rect">
            <a:avLst/>
          </a:prstGeom>
          <a:noFill/>
          <a:ln w="0">
            <a:noFill/>
          </a:ln>
        </p:spPr>
        <p:txBody>
          <a:bodyPr anchor="t">
            <a:normAutofit fontScale="85000"/>
          </a:bodyPr>
          <a:p>
            <a:pPr>
              <a:lnSpc>
                <a:spcPct val="90000"/>
              </a:lnSpc>
              <a:spcBef>
                <a:spcPts val="1001"/>
              </a:spcBef>
              <a:buNone/>
              <a:tabLst>
                <a:tab algn="l" pos="0"/>
              </a:tabLst>
            </a:pPr>
            <a:r>
              <a:rPr b="1" lang="de-DE" sz="2800" spc="-1" strike="noStrike">
                <a:solidFill>
                  <a:srgbClr val="000000"/>
                </a:solidFill>
                <a:latin typeface="Calibri"/>
                <a:ea typeface="Calibri"/>
              </a:rPr>
              <a:t>O-Ton Lauterbach: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Überwindung DRGs“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Dramatische Entökonomisierung“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Revolution“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Wir schützen insbesondere die kleinen Krankenhäuser auf dem Land.“ </a:t>
            </a:r>
            <a:r>
              <a:rPr b="0" lang="de-DE" sz="2200" spc="-1" strike="noStrike">
                <a:solidFill>
                  <a:srgbClr val="000000"/>
                </a:solidFill>
                <a:latin typeface="Calibri"/>
                <a:ea typeface="Calibri"/>
              </a:rPr>
              <a:t>(22.3. im Bundesrat)</a:t>
            </a:r>
            <a:endParaRPr b="0" lang="de-DE" sz="2200" spc="-1" strike="noStrike">
              <a:solidFill>
                <a:srgbClr val="000000"/>
              </a:solidFill>
              <a:latin typeface="Calibri"/>
            </a:endParaRPr>
          </a:p>
          <a:p>
            <a:pPr>
              <a:lnSpc>
                <a:spcPct val="90000"/>
              </a:lnSpc>
              <a:spcBef>
                <a:spcPts val="1001"/>
              </a:spcBef>
              <a:buNone/>
              <a:tabLst>
                <a:tab algn="l" pos="0"/>
              </a:tabLst>
            </a:pPr>
            <a:r>
              <a:rPr b="1" lang="de-DE" sz="2800" spc="-1" strike="noStrike">
                <a:solidFill>
                  <a:srgbClr val="000000"/>
                </a:solidFill>
                <a:latin typeface="Calibri"/>
                <a:ea typeface="Calibri"/>
              </a:rPr>
              <a:t>Aber auch: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Wir werden alle Krankenhäuser retten, </a:t>
            </a:r>
            <a:r>
              <a:rPr b="1" lang="de-DE" sz="2800" spc="-1" strike="noStrike">
                <a:solidFill>
                  <a:srgbClr val="000000"/>
                </a:solidFill>
                <a:latin typeface="Calibri"/>
                <a:ea typeface="Calibri"/>
              </a:rPr>
              <a:t>die wir benötigen</a:t>
            </a:r>
            <a:r>
              <a:rPr b="0" lang="de-DE" sz="2800" spc="-1" strike="noStrike">
                <a:solidFill>
                  <a:srgbClr val="000000"/>
                </a:solidFill>
                <a:latin typeface="Calibri"/>
                <a:ea typeface="Calibri"/>
              </a:rPr>
              <a:t>.“</a:t>
            </a:r>
            <a:r>
              <a:rPr b="1" lang="de-DE" sz="2800" spc="-1" strike="noStrike">
                <a:solidFill>
                  <a:srgbClr val="000000"/>
                </a:solidFill>
                <a:latin typeface="Calibri"/>
                <a:ea typeface="Calibri"/>
              </a:rPr>
              <a:t> </a:t>
            </a:r>
            <a:r>
              <a:rPr b="0" lang="de-DE" sz="2200" spc="-1" strike="noStrike">
                <a:solidFill>
                  <a:srgbClr val="000000"/>
                </a:solidFill>
                <a:latin typeface="Calibri"/>
                <a:ea typeface="Calibri"/>
              </a:rPr>
              <a:t>(6.4.24, Mainecho)</a:t>
            </a:r>
            <a:endParaRPr b="0" lang="de-DE" sz="2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Es wird keine Entökonomisierung geben.“</a:t>
            </a:r>
            <a:r>
              <a:rPr b="0" lang="de-DE" sz="2200" spc="-1" strike="noStrike">
                <a:solidFill>
                  <a:srgbClr val="000000"/>
                </a:solidFill>
                <a:latin typeface="Calibri"/>
                <a:ea typeface="Calibri"/>
              </a:rPr>
              <a:t> (Parlamentarische Staatssekretär Franke)</a:t>
            </a:r>
            <a:endParaRPr b="0" lang="de-DE" sz="2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Jeder Mo­nat, in dem nicht fünf bis zehn Krankenhäuser vom Netz gehen, ist ein verlorener Monat.“ </a:t>
            </a:r>
            <a:r>
              <a:rPr b="0" lang="de-DE" sz="2200" spc="-1" strike="noStrike">
                <a:solidFill>
                  <a:srgbClr val="000000"/>
                </a:solidFill>
                <a:latin typeface="Calibri"/>
                <a:ea typeface="Calibri"/>
              </a:rPr>
              <a:t>(Wulf-Dietrich Leber, Leiter der Abteilung Krankenhäuser beim GKV-Spitzenverband am 21.3.24 beim DRG-Forum)</a:t>
            </a:r>
            <a:endParaRPr b="0" lang="de-DE" sz="2200" spc="-1" strike="noStrike">
              <a:solidFill>
                <a:srgbClr val="000000"/>
              </a:solidFill>
              <a:latin typeface="Calibri"/>
            </a:endParaRPr>
          </a:p>
          <a:p>
            <a:pPr>
              <a:lnSpc>
                <a:spcPct val="90000"/>
              </a:lnSpc>
              <a:spcBef>
                <a:spcPts val="1001"/>
              </a:spcBef>
              <a:buNone/>
              <a:tabLst>
                <a:tab algn="l" pos="0"/>
              </a:tabLst>
            </a:pPr>
            <a:endParaRPr b="0" lang="de-DE" sz="2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PlaceHolder 1"/>
          <p:cNvSpPr>
            <a:spLocks noGrp="1"/>
          </p:cNvSpPr>
          <p:nvPr>
            <p:ph type="title"/>
          </p:nvPr>
        </p:nvSpPr>
        <p:spPr>
          <a:xfrm>
            <a:off x="420480" y="97920"/>
            <a:ext cx="11529360" cy="1325160"/>
          </a:xfrm>
          <a:prstGeom prst="rect">
            <a:avLst/>
          </a:prstGeom>
          <a:noFill/>
          <a:ln w="0">
            <a:noFill/>
          </a:ln>
        </p:spPr>
        <p:txBody>
          <a:bodyPr anchor="ctr">
            <a:normAutofit fontScale="96000"/>
          </a:bodyPr>
          <a:p>
            <a:pPr>
              <a:lnSpc>
                <a:spcPct val="90000"/>
              </a:lnSpc>
              <a:buNone/>
            </a:pPr>
            <a:r>
              <a:rPr b="1" lang="de-DE" sz="4400" spc="-1" strike="noStrike" u="sng">
                <a:solidFill>
                  <a:srgbClr val="000000"/>
                </a:solidFill>
                <a:uFillTx/>
                <a:latin typeface="Calibri Light"/>
              </a:rPr>
              <a:t>Vergütung SÜV </a:t>
            </a:r>
            <a:r>
              <a:rPr b="1" lang="de-DE" sz="2400" spc="-1" strike="noStrike" u="sng">
                <a:solidFill>
                  <a:srgbClr val="000000"/>
                </a:solidFill>
                <a:uFillTx/>
                <a:latin typeface="Calibri Light"/>
              </a:rPr>
              <a:t>(KHEntgG § 6c)</a:t>
            </a:r>
            <a:br>
              <a:rPr sz="4400"/>
            </a:br>
            <a:endParaRPr b="0" lang="de-DE" sz="2400" spc="-1" strike="noStrike">
              <a:solidFill>
                <a:srgbClr val="000000"/>
              </a:solidFill>
              <a:latin typeface="Calibri"/>
            </a:endParaRPr>
          </a:p>
        </p:txBody>
      </p:sp>
      <p:sp>
        <p:nvSpPr>
          <p:cNvPr id="176" name="PlaceHolder 2"/>
          <p:cNvSpPr>
            <a:spLocks noGrp="1"/>
          </p:cNvSpPr>
          <p:nvPr>
            <p:ph/>
          </p:nvPr>
        </p:nvSpPr>
        <p:spPr>
          <a:xfrm>
            <a:off x="526320" y="1210680"/>
            <a:ext cx="10795320" cy="5405760"/>
          </a:xfrm>
          <a:prstGeom prst="rect">
            <a:avLst/>
          </a:prstGeom>
          <a:noFill/>
          <a:ln w="0">
            <a:noFill/>
          </a:ln>
        </p:spPr>
        <p:txBody>
          <a:bodyPr anchor="t">
            <a:normAutofit fontScale="68000"/>
          </a:bodyPr>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Stat. Leistungen: Tagespauschalen mit Degression </a:t>
            </a:r>
            <a:r>
              <a:rPr b="0" lang="de-DE" sz="2800" spc="-1" strike="noStrike">
                <a:solidFill>
                  <a:srgbClr val="000000"/>
                </a:solidFill>
                <a:latin typeface="Calibri"/>
                <a:ea typeface="Calibri"/>
              </a:rPr>
              <a:t>incl. ärztlicher Leistung (vermindert, wenn ärztliche Leistungen durch niedergelassenen Arzt), mehrere verschiedene Tagespauschalen möglich</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Weitere Leistungen: </a:t>
            </a:r>
            <a:r>
              <a:rPr b="0" lang="de-DE" sz="2800" spc="-1" strike="noStrike">
                <a:solidFill>
                  <a:srgbClr val="000000"/>
                </a:solidFill>
                <a:latin typeface="Calibri"/>
                <a:ea typeface="Calibri"/>
              </a:rPr>
              <a:t>nach den entsprechenden, geltenden Bestimmungen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Kassen und DKG vereinbaren Näheres zu Kalkulation und „Gesamtvolumen“ (KHEntgG § 9)</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Pflegepersonalkosten „sind vollständig über die krankenhausindividuellen Tagesentgelte zu finanzieren.“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Vereinbarung vor Ort: Art und Menge der Leistungen und Höhe der Tagespauschalen = Gesamtvolumen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unterliegt Budgetdeckelung (Veränderungswert und Tarifrate), außer wenn Kostensteigerungen bei Pflegepersonal oder Veränderungen der vereinbarten Leistungen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Mehrerlösausgleich (65%) und Mindererlösausgleich (40%)</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Voller Ausgleich für Abweichungen bei Pflegepersonalkosten</a:t>
            </a:r>
            <a:endParaRPr b="0" lang="de-DE" sz="28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77" name="PlaceHolder 1"/>
          <p:cNvSpPr>
            <a:spLocks noGrp="1"/>
          </p:cNvSpPr>
          <p:nvPr>
            <p:ph type="title"/>
          </p:nvPr>
        </p:nvSpPr>
        <p:spPr>
          <a:xfrm>
            <a:off x="313200" y="54720"/>
            <a:ext cx="11565000" cy="1325160"/>
          </a:xfrm>
          <a:prstGeom prst="rect">
            <a:avLst/>
          </a:prstGeom>
          <a:noFill/>
          <a:ln w="0">
            <a:noFill/>
          </a:ln>
        </p:spPr>
        <p:txBody>
          <a:bodyPr anchor="ctr">
            <a:normAutofit/>
          </a:bodyPr>
          <a:p>
            <a:pPr>
              <a:lnSpc>
                <a:spcPct val="90000"/>
              </a:lnSpc>
              <a:buNone/>
            </a:pPr>
            <a:r>
              <a:rPr b="1" lang="de-DE" sz="4000" spc="-1" strike="noStrike" u="sng">
                <a:solidFill>
                  <a:srgbClr val="000000"/>
                </a:solidFill>
                <a:uFillTx/>
                <a:latin typeface="Calibri Light"/>
              </a:rPr>
              <a:t>Exkurs: Erlösausgleich allgemein</a:t>
            </a:r>
            <a:endParaRPr b="0" lang="de-DE" sz="4000" spc="-1" strike="noStrike">
              <a:solidFill>
                <a:srgbClr val="000000"/>
              </a:solidFill>
              <a:latin typeface="Calibri"/>
            </a:endParaRPr>
          </a:p>
        </p:txBody>
      </p:sp>
      <p:sp>
        <p:nvSpPr>
          <p:cNvPr id="178" name="PlaceHolder 2"/>
          <p:cNvSpPr>
            <a:spLocks noGrp="1"/>
          </p:cNvSpPr>
          <p:nvPr>
            <p:ph/>
          </p:nvPr>
        </p:nvSpPr>
        <p:spPr>
          <a:xfrm>
            <a:off x="838080" y="1604520"/>
            <a:ext cx="10515240" cy="4350960"/>
          </a:xfrm>
          <a:prstGeom prst="rect">
            <a:avLst/>
          </a:prstGeom>
          <a:noFill/>
          <a:ln w="0">
            <a:noFill/>
          </a:ln>
        </p:spPr>
        <p:txBody>
          <a:bodyPr anchor="t">
            <a:normAutofit fontScale="93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Krankenhaus vereinbart mit den Kassen eine Fallzahl und die durchschnittliche Fallschwere des Krankenhauses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Multipliziert mit dem Landesbasisfallwert ergibt dies das Erlösvolumen („prospektives Budget“)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Wird dieses Budget überschritten (Mehrerlöse), verbleiben nur 35% der überschreitenden Kosten beim KH. Das KH muss 65% zurückzahlen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Wird dieses Budget unterschritten (Mindererlöse), werden bei SüV 40% ausgeglichen. Das KH bekommt 40% der nicht erzielten Vergütungen nachträglich von den Kassen erstattet</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title"/>
          </p:nvPr>
        </p:nvSpPr>
        <p:spPr>
          <a:xfrm>
            <a:off x="412920" y="-82800"/>
            <a:ext cx="11618640" cy="1314720"/>
          </a:xfrm>
          <a:prstGeom prst="rect">
            <a:avLst/>
          </a:prstGeom>
          <a:noFill/>
          <a:ln w="0">
            <a:noFill/>
          </a:ln>
        </p:spPr>
        <p:txBody>
          <a:bodyPr anchor="ctr">
            <a:normAutofit/>
          </a:bodyPr>
          <a:p>
            <a:pPr>
              <a:lnSpc>
                <a:spcPct val="90000"/>
              </a:lnSpc>
              <a:buNone/>
            </a:pPr>
            <a:r>
              <a:rPr b="0" lang="de-DE" sz="4400" spc="-1" strike="noStrike" u="sng">
                <a:solidFill>
                  <a:srgbClr val="ff0000"/>
                </a:solidFill>
                <a:uFillTx/>
                <a:latin typeface="Calibri Light"/>
              </a:rPr>
              <a:t>Bewertung</a:t>
            </a:r>
            <a:r>
              <a:rPr b="0" lang="de-DE" sz="4400" spc="-1" strike="noStrike" u="sng">
                <a:solidFill>
                  <a:srgbClr val="000000"/>
                </a:solidFill>
                <a:uFillTx/>
                <a:latin typeface="Calibri Light"/>
              </a:rPr>
              <a:t> Vergütung SÜV</a:t>
            </a:r>
            <a:endParaRPr b="0" lang="de-DE" sz="4400" spc="-1" strike="noStrike">
              <a:solidFill>
                <a:srgbClr val="000000"/>
              </a:solidFill>
              <a:latin typeface="Calibri"/>
            </a:endParaRPr>
          </a:p>
        </p:txBody>
      </p:sp>
      <p:sp>
        <p:nvSpPr>
          <p:cNvPr id="180" name="PlaceHolder 2"/>
          <p:cNvSpPr>
            <a:spLocks noGrp="1"/>
          </p:cNvSpPr>
          <p:nvPr>
            <p:ph/>
          </p:nvPr>
        </p:nvSpPr>
        <p:spPr>
          <a:xfrm>
            <a:off x="412920" y="1082520"/>
            <a:ext cx="11086560" cy="5653080"/>
          </a:xfrm>
          <a:prstGeom prst="rect">
            <a:avLst/>
          </a:prstGeom>
          <a:noFill/>
          <a:ln w="0">
            <a:noFill/>
          </a:ln>
        </p:spPr>
        <p:txBody>
          <a:bodyPr anchor="t">
            <a:normAutofit fontScale="98000"/>
          </a:bodyPr>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Calibri"/>
              </a:rPr>
              <a:t>Tagespauschalen sind auch finanzielle Steuerung</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Lediglich Tausch der finanziellen Anreizsysteme mit (teilweise) anderer Zielrichtung</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000" spc="-1" strike="noStrike">
                <a:solidFill>
                  <a:srgbClr val="ff0000"/>
                </a:solidFill>
                <a:latin typeface="Calibri"/>
              </a:rPr>
              <a:t>Starkes Interesse an Kostendumping und an einer möglichst billigen Versorgung der Patienten</a:t>
            </a:r>
            <a:endParaRPr b="0" lang="de-DE" sz="20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000" spc="-1" strike="noStrike">
                <a:solidFill>
                  <a:srgbClr val="ff0000"/>
                </a:solidFill>
                <a:latin typeface="Calibri"/>
              </a:rPr>
              <a:t>Anreiz, Verweildauer zu verlängern – zumindest, bis die Kosten den degressiven Tagessatz überschreiten - danach zu verkürzen</a:t>
            </a:r>
            <a:endParaRPr b="0" lang="de-DE" sz="20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Folge: Sachfremde Entscheidung („es lohnt sich noch/nicht mehr“) statt einer bedarfsgerechten („kann der Patient aus medizinischer und pflegerischer Sicht entlassen werden“)</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Calibri"/>
              </a:rPr>
              <a:t>Ambulanter Bereich: </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Mischung aus Einzelleistungsvergütung und Budgetierung</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Anreize: Kostendumping, Fallzahlausweitung und Leistungsausweitung</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am Ende des Quartals und wenn Budget ausgereizt: Leistungsverweigerung</a:t>
            </a:r>
            <a:endParaRPr b="0" lang="de-DE" sz="2400" spc="-1" strike="noStrike">
              <a:solidFill>
                <a:srgbClr val="000000"/>
              </a:solidFill>
              <a:latin typeface="Calibri"/>
            </a:endParaRPr>
          </a:p>
          <a:p>
            <a:pPr>
              <a:lnSpc>
                <a:spcPct val="90000"/>
              </a:lnSpc>
              <a:spcBef>
                <a:spcPts val="1001"/>
              </a:spcBef>
              <a:buNone/>
            </a:pPr>
            <a:endParaRPr b="0" lang="de-DE"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title"/>
          </p:nvPr>
        </p:nvSpPr>
        <p:spPr>
          <a:xfrm>
            <a:off x="692280" y="0"/>
            <a:ext cx="11201040" cy="1325160"/>
          </a:xfrm>
          <a:prstGeom prst="rect">
            <a:avLst/>
          </a:prstGeom>
          <a:noFill/>
          <a:ln w="0">
            <a:noFill/>
          </a:ln>
        </p:spPr>
        <p:txBody>
          <a:bodyPr anchor="ctr">
            <a:normAutofit/>
          </a:bodyPr>
          <a:p>
            <a:pPr>
              <a:lnSpc>
                <a:spcPct val="90000"/>
              </a:lnSpc>
              <a:buNone/>
            </a:pPr>
            <a:r>
              <a:rPr b="1" lang="de-DE" sz="4200" spc="-1" strike="noStrike" u="sng">
                <a:solidFill>
                  <a:srgbClr val="ff0000"/>
                </a:solidFill>
                <a:uFillTx/>
                <a:latin typeface="Calibri Light"/>
              </a:rPr>
              <a:t>Zusammenfassende</a:t>
            </a:r>
            <a:r>
              <a:rPr b="1" lang="de-DE" sz="4000" spc="-1" strike="noStrike" u="sng">
                <a:solidFill>
                  <a:srgbClr val="ff0000"/>
                </a:solidFill>
                <a:uFillTx/>
                <a:latin typeface="Calibri Light"/>
              </a:rPr>
              <a:t> Bewertung</a:t>
            </a:r>
            <a:r>
              <a:rPr b="1" lang="de-DE" sz="4000" spc="-1" strike="noStrike" u="sng">
                <a:solidFill>
                  <a:srgbClr val="000000"/>
                </a:solidFill>
                <a:uFillTx/>
                <a:latin typeface="Calibri Light"/>
              </a:rPr>
              <a:t> Strukturregelungen</a:t>
            </a:r>
            <a:endParaRPr b="0" lang="de-DE" sz="4000" spc="-1" strike="noStrike">
              <a:solidFill>
                <a:srgbClr val="000000"/>
              </a:solidFill>
              <a:latin typeface="Calibri"/>
            </a:endParaRPr>
          </a:p>
        </p:txBody>
      </p:sp>
      <p:sp>
        <p:nvSpPr>
          <p:cNvPr id="182" name="PlaceHolder 2"/>
          <p:cNvSpPr>
            <a:spLocks noGrp="1"/>
          </p:cNvSpPr>
          <p:nvPr>
            <p:ph/>
          </p:nvPr>
        </p:nvSpPr>
        <p:spPr>
          <a:xfrm>
            <a:off x="838080" y="1325520"/>
            <a:ext cx="10661400" cy="5027400"/>
          </a:xfrm>
          <a:prstGeom prst="rect">
            <a:avLst/>
          </a:prstGeom>
          <a:noFill/>
          <a:ln w="0">
            <a:noFill/>
          </a:ln>
        </p:spPr>
        <p:txBody>
          <a:bodyPr anchor="t">
            <a:normAutofit fontScale="90000"/>
          </a:bodyPr>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Statt: Feststellung des Bedarfs einer Versorgungregion. Planung und Schaffung der notwendigen Einrichtungen zur Befriedigung dieses Bedarfs, Bereitstellung der notwendigen Mittel </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Auch bei dieser Reform steht alles Kopf: Zuerst das Geld, dann der Bedarf als abhängige Variable</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Meilenweit entfernt von einer intersektoralen Versorgungsplanung - demokratisch (unter Einbeziehung Aller) und in den einzelnen Versorgungsregionen</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Calibri"/>
              </a:rPr>
              <a:t>Voraussetzung hierzu wäre, dass der Sicherstellungsauftrag für die gesamte Versorgung (incl. der ambulanten Versorgung durch Niedergelassene) wieder bei den Ländern (konkret den Versorgungsregionen) liegt</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1" i="1" lang="de-DE" sz="2400" spc="-1" strike="noStrike">
                <a:solidFill>
                  <a:srgbClr val="ff0000"/>
                </a:solidFill>
                <a:latin typeface="Calibri"/>
              </a:rPr>
              <a:t>Zusammenfassend: Die Pläne der Kommission wurden deutlich entschärft, haben aber immer noch ein großes Schließungs-Potenzial</a:t>
            </a:r>
            <a:endParaRPr b="0" lang="de-DE"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PlaceHolder 1"/>
          <p:cNvSpPr>
            <a:spLocks noGrp="1"/>
          </p:cNvSpPr>
          <p:nvPr>
            <p:ph type="title"/>
          </p:nvPr>
        </p:nvSpPr>
        <p:spPr>
          <a:xfrm>
            <a:off x="712800" y="2570040"/>
            <a:ext cx="10515240" cy="1325160"/>
          </a:xfrm>
          <a:prstGeom prst="rect">
            <a:avLst/>
          </a:prstGeom>
          <a:noFill/>
          <a:ln w="0">
            <a:noFill/>
          </a:ln>
        </p:spPr>
        <p:txBody>
          <a:bodyPr anchor="ctr">
            <a:noAutofit/>
          </a:bodyPr>
          <a:p>
            <a:pPr algn="ctr">
              <a:lnSpc>
                <a:spcPct val="90000"/>
              </a:lnSpc>
              <a:buNone/>
            </a:pPr>
            <a:r>
              <a:rPr b="1" lang="de-DE" sz="4400" spc="-1" strike="noStrike" u="sng">
                <a:solidFill>
                  <a:srgbClr val="000000"/>
                </a:solidFill>
                <a:uFillTx/>
                <a:latin typeface="Calibri Light"/>
              </a:rPr>
              <a:t>Vorhaltevergütung</a:t>
            </a:r>
            <a:endParaRPr b="0" lang="de-DE"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84"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„Duale Finanzierung“</a:t>
            </a:r>
            <a:endParaRPr b="0" lang="de-DE" sz="4400" spc="-1" strike="noStrike">
              <a:solidFill>
                <a:srgbClr val="000000"/>
              </a:solidFill>
              <a:latin typeface="Calibri"/>
            </a:endParaRPr>
          </a:p>
        </p:txBody>
      </p:sp>
      <p:sp>
        <p:nvSpPr>
          <p:cNvPr id="185" name="PlaceHolder 2"/>
          <p:cNvSpPr>
            <a:spLocks noGrp="1"/>
          </p:cNvSpPr>
          <p:nvPr>
            <p:ph/>
          </p:nvPr>
        </p:nvSpPr>
        <p:spPr>
          <a:xfrm>
            <a:off x="838080" y="1325520"/>
            <a:ext cx="10661400" cy="502740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Länder: Investitionskosten </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800" spc="-1" strike="noStrike">
                <a:solidFill>
                  <a:srgbClr val="ff0000"/>
                </a:solidFill>
                <a:latin typeface="Calibri"/>
              </a:rPr>
              <a:t>Unterfinanzierung ca. 50%</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800" spc="-1" strike="noStrike">
                <a:solidFill>
                  <a:srgbClr val="ff0000"/>
                </a:solidFill>
                <a:latin typeface="Calibri"/>
              </a:rPr>
              <a:t>Rückzug des Staates aus der Daseinsvorsorge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Kassen: laufende Kosten (über DRGs)</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800" spc="-1" strike="noStrike">
                <a:solidFill>
                  <a:srgbClr val="ff0000"/>
                </a:solidFill>
                <a:latin typeface="Calibri"/>
              </a:rPr>
              <a:t>Unterfinanzierung und massive Fehlanreize</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86"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DRGs (1)</a:t>
            </a:r>
            <a:endParaRPr b="0" lang="de-DE" sz="4400" spc="-1" strike="noStrike">
              <a:solidFill>
                <a:srgbClr val="000000"/>
              </a:solidFill>
              <a:latin typeface="Calibri"/>
            </a:endParaRPr>
          </a:p>
        </p:txBody>
      </p:sp>
      <p:sp>
        <p:nvSpPr>
          <p:cNvPr id="187" name="PlaceHolder 2"/>
          <p:cNvSpPr>
            <a:spLocks noGrp="1"/>
          </p:cNvSpPr>
          <p:nvPr>
            <p:ph/>
          </p:nvPr>
        </p:nvSpPr>
        <p:spPr>
          <a:xfrm>
            <a:off x="838080" y="1825560"/>
            <a:ext cx="1051524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DRGs = Diagnosis Related Groups = Fallgruppen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einheitlicher Preis (Fallpauschale) für eine bestimmte Behandlung einer bestimmten Diagnose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2023: 1292 DRGs</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DRGs sind Festpreise</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Damit Gewinne/Verluste möglich, keine Zweckbindung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Anreiz zu Leistungsausdehnung, Kostendumping und Selektion</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417"/>
              </a:spcBef>
              <a:buNone/>
            </a:pPr>
            <a:endParaRPr b="0" lang="de-DE"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88" name="PlaceHolder 1"/>
          <p:cNvSpPr>
            <a:spLocks noGrp="1"/>
          </p:cNvSpPr>
          <p:nvPr>
            <p:ph type="title"/>
          </p:nvPr>
        </p:nvSpPr>
        <p:spPr>
          <a:xfrm>
            <a:off x="838080" y="2772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DRGs (2)</a:t>
            </a:r>
            <a:endParaRPr b="0" lang="de-DE" sz="4400" spc="-1" strike="noStrike">
              <a:solidFill>
                <a:srgbClr val="000000"/>
              </a:solidFill>
              <a:latin typeface="Calibri"/>
            </a:endParaRPr>
          </a:p>
        </p:txBody>
      </p:sp>
      <p:sp>
        <p:nvSpPr>
          <p:cNvPr id="189" name="PlaceHolder 2"/>
          <p:cNvSpPr>
            <a:spLocks noGrp="1"/>
          </p:cNvSpPr>
          <p:nvPr>
            <p:ph/>
          </p:nvPr>
        </p:nvSpPr>
        <p:spPr>
          <a:xfrm>
            <a:off x="619560" y="1461960"/>
            <a:ext cx="10734120" cy="4714560"/>
          </a:xfrm>
          <a:prstGeom prst="rect">
            <a:avLst/>
          </a:prstGeom>
          <a:noFill/>
          <a:ln w="0">
            <a:noFill/>
          </a:ln>
        </p:spPr>
        <p:txBody>
          <a:bodyPr anchor="t">
            <a:normAutofit fontScale="94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Ermittlung des Werts einer DRG:</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Ca 220 Kalkulationskrankenhäuser übermitteln ihre Kosten bezogen auf den einzelnen Patienten incl. seiner Diagnose/Behandlung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InEK (Institut für das Entgeltsystem im Krankenhaus) ermittelt daraus die durchschnittlichen Kosten jeder DRG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Aus diesen Kosten wird ein Relativgewicht (RG) ermittelt, das den Wert einer DRG im Verhältnis zum Durchschnitt aller DRGs darstellt</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z.B. C13Z Eingriffe an Tränendrüse und Tränenwegen (2019): RG = 0,649</a:t>
            </a:r>
            <a:endParaRPr b="0" lang="de-DE" sz="20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Z.B. A01A Lebertransplantation mit Beatmung &gt; 179 Std. (2019): RG = 29,202</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Ermittlung des Preises: RG x Landesbasisfallwert </a:t>
            </a:r>
            <a:r>
              <a:rPr b="0" lang="de-DE" sz="2000" spc="-1" strike="noStrike">
                <a:solidFill>
                  <a:srgbClr val="000000"/>
                </a:solidFill>
                <a:latin typeface="Calibri"/>
              </a:rPr>
              <a:t>(auf Landesebene zwischen Kassen und Krankenhausgesellschaft ausgehandelt)</a:t>
            </a:r>
            <a:endParaRPr b="0" lang="de-DE"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90"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 </a:t>
            </a:r>
            <a:r>
              <a:rPr b="1" lang="de-DE" sz="4400" spc="-1" strike="noStrike" u="sng">
                <a:solidFill>
                  <a:srgbClr val="000000"/>
                </a:solidFill>
                <a:uFillTx/>
                <a:latin typeface="Calibri Light"/>
              </a:rPr>
              <a:t>Exkurs: Berechnung DRG (stark vereinfacht)</a:t>
            </a:r>
            <a:endParaRPr b="0" lang="de-DE" sz="4400" spc="-1" strike="noStrike">
              <a:solidFill>
                <a:srgbClr val="000000"/>
              </a:solidFill>
              <a:latin typeface="Calibri"/>
            </a:endParaRPr>
          </a:p>
        </p:txBody>
      </p:sp>
      <p:sp>
        <p:nvSpPr>
          <p:cNvPr id="191" name="PlaceHolder 2"/>
          <p:cNvSpPr>
            <a:spLocks noGrp="1"/>
          </p:cNvSpPr>
          <p:nvPr>
            <p:ph/>
          </p:nvPr>
        </p:nvSpPr>
        <p:spPr>
          <a:xfrm>
            <a:off x="838080" y="1343880"/>
            <a:ext cx="10515240" cy="4832640"/>
          </a:xfrm>
          <a:prstGeom prst="rect">
            <a:avLst/>
          </a:prstGeom>
          <a:noFill/>
          <a:ln w="0">
            <a:noFill/>
          </a:ln>
        </p:spPr>
        <p:txBody>
          <a:bodyPr anchor="t">
            <a:normAutofit fontScale="79000"/>
          </a:bodyPr>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Kosten DRG 1 = 4000 €</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Kosten DRG 2 = 8000 €</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Mittelwert: 12.000 / 2 = 6000</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RG DRG 1: 0,66</a:t>
            </a:r>
            <a:endParaRPr b="0" lang="de-DE" sz="3600" spc="-1" strike="noStrike">
              <a:solidFill>
                <a:srgbClr val="000000"/>
              </a:solidFill>
              <a:latin typeface="Calibri"/>
            </a:endParaRPr>
          </a:p>
          <a:p>
            <a:pPr marL="228600" indent="-228600">
              <a:lnSpc>
                <a:spcPct val="90000"/>
              </a:lnSpc>
              <a:spcBef>
                <a:spcPts val="1001"/>
              </a:spcBef>
              <a:spcAft>
                <a:spcPts val="1199"/>
              </a:spcAft>
              <a:buClr>
                <a:srgbClr val="000000"/>
              </a:buClr>
              <a:buFont typeface="Arial"/>
              <a:buChar char="•"/>
            </a:pPr>
            <a:r>
              <a:rPr b="0" lang="de-DE" sz="3600" spc="-1" strike="noStrike">
                <a:solidFill>
                  <a:srgbClr val="000000"/>
                </a:solidFill>
                <a:latin typeface="Calibri"/>
              </a:rPr>
              <a:t>RG DRG 2: 1,33</a:t>
            </a:r>
            <a:endParaRPr b="0" lang="de-DE" sz="3600" spc="-1" strike="noStrike">
              <a:solidFill>
                <a:srgbClr val="000000"/>
              </a:solidFill>
              <a:latin typeface="Calibri"/>
            </a:endParaRPr>
          </a:p>
          <a:p>
            <a:pPr marL="228600" indent="-228600">
              <a:lnSpc>
                <a:spcPct val="90000"/>
              </a:lnSpc>
              <a:spcBef>
                <a:spcPts val="1001"/>
              </a:spcBef>
              <a:spcAft>
                <a:spcPts val="1199"/>
              </a:spcAft>
              <a:buClr>
                <a:srgbClr val="000000"/>
              </a:buClr>
              <a:buFont typeface="Arial"/>
              <a:buChar char="•"/>
            </a:pPr>
            <a:r>
              <a:rPr b="1" lang="de-DE" sz="3600" spc="-1" strike="noStrike">
                <a:solidFill>
                  <a:srgbClr val="000000"/>
                </a:solidFill>
                <a:latin typeface="Calibri"/>
              </a:rPr>
              <a:t>RG x Landesbasisfallwert = Preis</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Casemix (CM) = Summe aller Relativgewichte eines (Standort/KH/Land/Bund/LG)</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Casemix-Index (CMI) = Fallschwere = CM/Zahl der Fälle</a:t>
            </a:r>
            <a:endParaRPr b="0" lang="de-DE" sz="3600" spc="-1" strike="noStrike">
              <a:solidFill>
                <a:srgbClr val="000000"/>
              </a:solidFill>
              <a:latin typeface="Calibri"/>
            </a:endParaRPr>
          </a:p>
          <a:p>
            <a:pPr>
              <a:lnSpc>
                <a:spcPct val="90000"/>
              </a:lnSpc>
              <a:spcBef>
                <a:spcPts val="1001"/>
              </a:spcBef>
              <a:buNone/>
            </a:pPr>
            <a:endParaRPr b="0" lang="de-DE" sz="36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92"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Fehlanreize DRGs</a:t>
            </a:r>
            <a:endParaRPr b="0" lang="de-DE" sz="4400" spc="-1" strike="noStrike">
              <a:solidFill>
                <a:srgbClr val="000000"/>
              </a:solidFill>
              <a:latin typeface="Calibri"/>
            </a:endParaRPr>
          </a:p>
        </p:txBody>
      </p:sp>
      <p:sp>
        <p:nvSpPr>
          <p:cNvPr id="193" name="PlaceHolder 2"/>
          <p:cNvSpPr>
            <a:spLocks noGrp="1"/>
          </p:cNvSpPr>
          <p:nvPr>
            <p:ph/>
          </p:nvPr>
        </p:nvSpPr>
        <p:spPr>
          <a:xfrm>
            <a:off x="838080" y="1325520"/>
            <a:ext cx="11162880" cy="5027400"/>
          </a:xfrm>
          <a:prstGeom prst="rect">
            <a:avLst/>
          </a:prstGeom>
          <a:noFill/>
          <a:ln w="0">
            <a:noFill/>
          </a:ln>
        </p:spPr>
        <p:txBody>
          <a:bodyPr anchor="t">
            <a:normAutofit fontScale="85000"/>
          </a:bodyPr>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(Personal-)Kostendumping</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Mengenausweitung (unnötige Behandlungen)</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Verweildauerverkürzung („blutige Entlassung“)</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a:t>
            </a:r>
            <a:r>
              <a:rPr b="0" i="1" lang="de-DE" sz="3200" spc="-1" strike="noStrike">
                <a:solidFill>
                  <a:srgbClr val="ff0000"/>
                </a:solidFill>
                <a:latin typeface="Calibri"/>
              </a:rPr>
              <a:t>Upcoding“ (Patienten kränker machen als sie sind)</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Selektion (Risikovermeidung, „lukrative“ Patienten)</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Gewinn/Verluste möglich (DRGs sind Festpreise)</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Keine Zweckbindung</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Missbräuchliche Verwendung/Gewinnabfuhr</a:t>
            </a:r>
            <a:endParaRPr b="0" lang="de-DE" sz="32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200" spc="-1" strike="noStrike">
                <a:solidFill>
                  <a:srgbClr val="ff0000"/>
                </a:solidFill>
                <a:latin typeface="Calibri"/>
              </a:rPr>
              <a:t>Über- und Unterversorgung gleichzeitig</a:t>
            </a: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605160" y="314280"/>
            <a:ext cx="11242440" cy="2114280"/>
          </a:xfrm>
          <a:prstGeom prst="rect">
            <a:avLst/>
          </a:prstGeom>
          <a:noFill/>
          <a:ln w="0">
            <a:noFill/>
          </a:ln>
        </p:spPr>
        <p:txBody>
          <a:bodyPr anchor="ctr">
            <a:normAutofit fontScale="75000"/>
          </a:bodyPr>
          <a:p>
            <a:pPr>
              <a:lnSpc>
                <a:spcPct val="100000"/>
              </a:lnSpc>
              <a:spcBef>
                <a:spcPts val="601"/>
              </a:spcBef>
              <a:spcAft>
                <a:spcPts val="601"/>
              </a:spcAft>
              <a:buNone/>
            </a:pPr>
            <a:r>
              <a:rPr b="1" lang="de-DE" sz="4400" spc="-1" strike="noStrike" u="sng">
                <a:solidFill>
                  <a:srgbClr val="000000"/>
                </a:solidFill>
                <a:uFillTx/>
                <a:latin typeface="Calibri Light"/>
              </a:rPr>
              <a:t>Die Umsetzung:</a:t>
            </a:r>
            <a:br>
              <a:rPr sz="4400"/>
            </a:br>
            <a:r>
              <a:rPr b="1" lang="de-DE" sz="4400" spc="-1" strike="noStrike" u="sng">
                <a:solidFill>
                  <a:srgbClr val="ff0000"/>
                </a:solidFill>
                <a:uFillTx/>
                <a:latin typeface="Calibri Light"/>
              </a:rPr>
              <a:t>Krankenhausversorgungsverbesserungsgesetz (KHVVG)</a:t>
            </a:r>
            <a:br>
              <a:rPr sz="4400"/>
            </a:br>
            <a:endParaRPr b="0" lang="de-DE" sz="4400" spc="-1" strike="noStrike">
              <a:solidFill>
                <a:srgbClr val="000000"/>
              </a:solidFill>
              <a:latin typeface="Calibri"/>
            </a:endParaRPr>
          </a:p>
        </p:txBody>
      </p:sp>
      <p:sp>
        <p:nvSpPr>
          <p:cNvPr id="100" name="PlaceHolder 2"/>
          <p:cNvSpPr>
            <a:spLocks noGrp="1"/>
          </p:cNvSpPr>
          <p:nvPr>
            <p:ph/>
          </p:nvPr>
        </p:nvSpPr>
        <p:spPr>
          <a:xfrm>
            <a:off x="487080" y="2192400"/>
            <a:ext cx="10704600" cy="4350960"/>
          </a:xfrm>
          <a:prstGeom prst="rect">
            <a:avLst/>
          </a:prstGeom>
          <a:noFill/>
          <a:ln w="0">
            <a:noFill/>
          </a:ln>
        </p:spPr>
        <p:txBody>
          <a:bodyPr anchor="t">
            <a:normAutofit/>
          </a:bodyPr>
          <a:p>
            <a:pPr lvl="2" marL="1143000" indent="-228600">
              <a:lnSpc>
                <a:spcPct val="90000"/>
              </a:lnSpc>
              <a:spcBef>
                <a:spcPts val="499"/>
              </a:spcBef>
              <a:buClr>
                <a:srgbClr val="000000"/>
              </a:buClr>
              <a:buFont typeface="Arial"/>
              <a:buChar char="•"/>
            </a:pPr>
            <a:r>
              <a:rPr b="0" lang="de-DE" sz="3600" spc="-1" strike="noStrike">
                <a:solidFill>
                  <a:srgbClr val="000000"/>
                </a:solidFill>
                <a:latin typeface="Calibri"/>
              </a:rPr>
              <a:t>Leistungsgruppen</a:t>
            </a:r>
            <a:endParaRPr b="0" lang="de-DE" sz="36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3600" spc="-1" strike="noStrike">
                <a:solidFill>
                  <a:srgbClr val="000000"/>
                </a:solidFill>
                <a:latin typeface="Calibri"/>
              </a:rPr>
              <a:t>Sektorenübergreifende Versorger incl. Vergütung</a:t>
            </a:r>
            <a:endParaRPr b="0" lang="de-DE" sz="3600" spc="-1" strike="noStrike">
              <a:solidFill>
                <a:srgbClr val="000000"/>
              </a:solidFill>
              <a:latin typeface="Calibri"/>
            </a:endParaRPr>
          </a:p>
          <a:p>
            <a:pPr marL="914400">
              <a:lnSpc>
                <a:spcPct val="90000"/>
              </a:lnSpc>
              <a:spcBef>
                <a:spcPts val="499"/>
              </a:spcBef>
              <a:buNone/>
              <a:tabLst>
                <a:tab algn="l" pos="0"/>
              </a:tabLst>
            </a:pPr>
            <a:endParaRPr b="0" lang="de-DE" sz="3600" spc="-1" strike="noStrike">
              <a:solidFill>
                <a:srgbClr val="000000"/>
              </a:solidFill>
              <a:latin typeface="Calibri"/>
            </a:endParaRPr>
          </a:p>
          <a:p>
            <a:pPr lvl="2" marL="1143000" indent="-228600">
              <a:lnSpc>
                <a:spcPct val="90000"/>
              </a:lnSpc>
              <a:spcBef>
                <a:spcPts val="499"/>
              </a:spcBef>
              <a:buClr>
                <a:srgbClr val="000000"/>
              </a:buClr>
              <a:buFont typeface="Arial"/>
              <a:buChar char="•"/>
              <a:tabLst>
                <a:tab algn="l" pos="0"/>
              </a:tabLst>
            </a:pPr>
            <a:r>
              <a:rPr b="0" lang="de-DE" sz="3600" spc="-1" strike="noStrike">
                <a:solidFill>
                  <a:srgbClr val="000000"/>
                </a:solidFill>
                <a:latin typeface="Calibri"/>
              </a:rPr>
              <a:t>Vorhaltevergütung</a:t>
            </a:r>
            <a:endParaRPr b="0" lang="de-DE" sz="3600" spc="-1" strike="noStrike">
              <a:solidFill>
                <a:srgbClr val="000000"/>
              </a:solidFill>
              <a:latin typeface="Calibri"/>
            </a:endParaRPr>
          </a:p>
          <a:p>
            <a:pPr lvl="2" marL="1143000" indent="-228600">
              <a:lnSpc>
                <a:spcPct val="90000"/>
              </a:lnSpc>
              <a:spcBef>
                <a:spcPts val="499"/>
              </a:spcBef>
              <a:buClr>
                <a:srgbClr val="000000"/>
              </a:buClr>
              <a:buFont typeface="Arial"/>
              <a:buChar char="•"/>
              <a:tabLst>
                <a:tab algn="l" pos="0"/>
              </a:tabLst>
            </a:pPr>
            <a:r>
              <a:rPr b="0" lang="de-DE" sz="3600" spc="-1" strike="noStrike">
                <a:solidFill>
                  <a:srgbClr val="000000"/>
                </a:solidFill>
                <a:latin typeface="Calibri"/>
              </a:rPr>
              <a:t>Weitere finanzielle Regelungen</a:t>
            </a:r>
            <a:endParaRPr b="0" lang="de-DE" sz="3600" spc="-1" strike="noStrike">
              <a:solidFill>
                <a:srgbClr val="000000"/>
              </a:solidFill>
              <a:latin typeface="Calibri"/>
            </a:endParaRPr>
          </a:p>
          <a:p>
            <a:pPr lvl="2" marL="1143000" indent="-228600">
              <a:lnSpc>
                <a:spcPct val="90000"/>
              </a:lnSpc>
              <a:spcBef>
                <a:spcPts val="499"/>
              </a:spcBef>
              <a:buClr>
                <a:srgbClr val="000000"/>
              </a:buClr>
              <a:buFont typeface="Arial"/>
              <a:buChar char="•"/>
              <a:tabLst>
                <a:tab algn="l" pos="0"/>
              </a:tabLst>
            </a:pPr>
            <a:r>
              <a:rPr b="0" lang="de-DE" sz="3600" spc="-1" strike="noStrike">
                <a:solidFill>
                  <a:srgbClr val="000000"/>
                </a:solidFill>
                <a:latin typeface="Calibri"/>
              </a:rPr>
              <a:t>Weitere Regelungen</a:t>
            </a:r>
            <a:endParaRPr b="0" lang="de-DE" sz="3600" spc="-1" strike="noStrike">
              <a:solidFill>
                <a:srgbClr val="000000"/>
              </a:solidFill>
              <a:latin typeface="Calibri"/>
            </a:endParaRPr>
          </a:p>
          <a:p>
            <a:pPr>
              <a:lnSpc>
                <a:spcPct val="90000"/>
              </a:lnSpc>
              <a:spcBef>
                <a:spcPts val="1417"/>
              </a:spcBef>
              <a:buNone/>
              <a:tabLst>
                <a:tab algn="l" pos="0"/>
              </a:tabLst>
            </a:pPr>
            <a:endParaRPr b="0" lang="de-DE" sz="2800" spc="-1" strike="noStrike">
              <a:solidFill>
                <a:srgbClr val="000000"/>
              </a:solidFill>
              <a:latin typeface="Calibri"/>
            </a:endParaRPr>
          </a:p>
          <a:p>
            <a:pPr marL="914400">
              <a:lnSpc>
                <a:spcPct val="90000"/>
              </a:lnSpc>
              <a:spcBef>
                <a:spcPts val="499"/>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3600" spc="-1" strike="noStrike">
              <a:solidFill>
                <a:srgbClr val="000000"/>
              </a:solidFill>
              <a:latin typeface="Calibri"/>
            </a:endParaRPr>
          </a:p>
          <a:p>
            <a:pPr>
              <a:lnSpc>
                <a:spcPct val="90000"/>
              </a:lnSpc>
              <a:spcBef>
                <a:spcPts val="1001"/>
              </a:spcBef>
              <a:buNone/>
              <a:tabLst>
                <a:tab algn="l" pos="0"/>
              </a:tabLst>
            </a:pPr>
            <a:endParaRPr b="0" lang="de-DE" sz="3600" spc="-1" strike="noStrike">
              <a:solidFill>
                <a:srgbClr val="000000"/>
              </a:solidFill>
              <a:latin typeface="Calibri"/>
            </a:endParaRPr>
          </a:p>
        </p:txBody>
      </p:sp>
      <p:graphicFrame>
        <p:nvGraphicFramePr>
          <p:cNvPr id="1" name="Diagram1"/>
          <p:cNvGraphicFramePr/>
          <p:nvPr>
            <p:extLst>
              <p:ext uri="{D42A27DB-BD31-4B8C-83A1-F6EECF244321}">
                <p14:modId xmlns:p14="http://schemas.microsoft.com/office/powerpoint/2010/main" val="1055806600"/>
              </p:ext>
            </p:extLst>
          </p:nvPr>
        </p:nvGraphicFramePr>
        <p:xfrm>
          <a:off x="2629800" y="3126600"/>
          <a:ext cx="307800" cy="3020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94" name="PlaceHolder 1"/>
          <p:cNvSpPr>
            <a:spLocks noGrp="1"/>
          </p:cNvSpPr>
          <p:nvPr>
            <p:ph type="title"/>
          </p:nvPr>
        </p:nvSpPr>
        <p:spPr>
          <a:xfrm>
            <a:off x="286560" y="0"/>
            <a:ext cx="1177776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Andere Formen der finanziellen Steuerung</a:t>
            </a:r>
            <a:endParaRPr b="0" lang="de-DE" sz="4400" spc="-1" strike="noStrike">
              <a:solidFill>
                <a:srgbClr val="000000"/>
              </a:solidFill>
              <a:latin typeface="Calibri"/>
            </a:endParaRPr>
          </a:p>
        </p:txBody>
      </p:sp>
      <p:sp>
        <p:nvSpPr>
          <p:cNvPr id="195" name="PlaceHolder 2"/>
          <p:cNvSpPr>
            <a:spLocks noGrp="1"/>
          </p:cNvSpPr>
          <p:nvPr>
            <p:ph/>
          </p:nvPr>
        </p:nvSpPr>
        <p:spPr>
          <a:xfrm>
            <a:off x="692280" y="1325520"/>
            <a:ext cx="10899360" cy="5027400"/>
          </a:xfrm>
          <a:prstGeom prst="rect">
            <a:avLst/>
          </a:prstGeom>
          <a:noFill/>
          <a:ln w="0">
            <a:noFill/>
          </a:ln>
        </p:spPr>
        <p:txBody>
          <a:bodyPr anchor="t">
            <a:normAutofit fontScale="80000"/>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Einzelleistungsvergütung (Niedergelassene)</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800" spc="-1" strike="noStrike">
                <a:solidFill>
                  <a:srgbClr val="ff0000"/>
                </a:solidFill>
                <a:latin typeface="Calibri"/>
              </a:rPr>
              <a:t>Leistungsausweitungen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Budgets (Regionalbudget/„Capitation“) *</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800" spc="-1" strike="noStrike">
                <a:solidFill>
                  <a:srgbClr val="ff0000"/>
                </a:solidFill>
                <a:latin typeface="Calibri"/>
              </a:rPr>
              <a:t>Leistungsverweigerung (anderes Krankenhaus oder anderer Versorgungsbereich, Wartelisten), Selektion von „billigen“ Patienten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Tagespauschalen</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800" spc="-1" strike="noStrike">
                <a:solidFill>
                  <a:srgbClr val="ff0000"/>
                </a:solidFill>
                <a:latin typeface="Calibri"/>
              </a:rPr>
              <a:t>unnötige Verweildauerverlängerung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Bei allen: </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3200" spc="-1" strike="noStrike">
                <a:solidFill>
                  <a:srgbClr val="ff0000"/>
                </a:solidFill>
                <a:latin typeface="Calibri"/>
              </a:rPr>
              <a:t>(Personal-)Kostendumping, keine Zweckbindung, Gewinnabfuhr</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a:p>
            <a:pPr>
              <a:lnSpc>
                <a:spcPct val="90000"/>
              </a:lnSpc>
              <a:spcBef>
                <a:spcPts val="1001"/>
              </a:spcBef>
              <a:buNone/>
              <a:tabLst>
                <a:tab algn="l" pos="0"/>
              </a:tabLst>
            </a:pPr>
            <a:r>
              <a:rPr b="0" i="1" lang="de-DE" sz="3200" spc="-1" strike="noStrike">
                <a:solidFill>
                  <a:srgbClr val="000000"/>
                </a:solidFill>
                <a:latin typeface="Calibri"/>
              </a:rPr>
              <a:t>*</a:t>
            </a:r>
            <a:r>
              <a:rPr b="0" i="1" lang="de-DE" sz="3200" spc="-1" strike="noStrike">
                <a:solidFill>
                  <a:srgbClr val="ff0000"/>
                </a:solidFill>
                <a:latin typeface="Calibri"/>
              </a:rPr>
              <a:t> </a:t>
            </a:r>
            <a:r>
              <a:rPr b="0" lang="de-DE" sz="3200" spc="-1" strike="noStrike">
                <a:solidFill>
                  <a:srgbClr val="000000"/>
                </a:solidFill>
                <a:latin typeface="Calibri"/>
              </a:rPr>
              <a:t>P.S.: Das „Pflegebudget ist gerade kein Budget, sondern eine Form der Selbstkostendeckung</a:t>
            </a:r>
            <a:endParaRPr b="0" lang="de-DE" sz="3200" spc="-1" strike="noStrike">
              <a:solidFill>
                <a:srgbClr val="000000"/>
              </a:solidFill>
              <a:latin typeface="Calibri"/>
            </a:endParaRPr>
          </a:p>
          <a:p>
            <a:pPr>
              <a:lnSpc>
                <a:spcPct val="90000"/>
              </a:lnSpc>
              <a:spcBef>
                <a:spcPts val="1417"/>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96"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Schlussfolgerungen:</a:t>
            </a:r>
            <a:endParaRPr b="0" lang="de-DE" sz="4400" spc="-1" strike="noStrike">
              <a:solidFill>
                <a:srgbClr val="000000"/>
              </a:solidFill>
              <a:latin typeface="Calibri"/>
            </a:endParaRPr>
          </a:p>
        </p:txBody>
      </p:sp>
      <p:sp>
        <p:nvSpPr>
          <p:cNvPr id="197" name="PlaceHolder 2"/>
          <p:cNvSpPr>
            <a:spLocks noGrp="1"/>
          </p:cNvSpPr>
          <p:nvPr>
            <p:ph/>
          </p:nvPr>
        </p:nvSpPr>
        <p:spPr>
          <a:xfrm>
            <a:off x="838080" y="1825560"/>
            <a:ext cx="10762920" cy="4350960"/>
          </a:xfrm>
          <a:prstGeom prst="rect">
            <a:avLst/>
          </a:prstGeom>
          <a:noFill/>
          <a:ln w="0">
            <a:noFill/>
          </a:ln>
        </p:spPr>
        <p:txBody>
          <a:bodyPr anchor="t">
            <a:normAutofit/>
          </a:bodyPr>
          <a:p>
            <a:pPr marL="228600" indent="-228600">
              <a:lnSpc>
                <a:spcPct val="90000"/>
              </a:lnSpc>
              <a:spcBef>
                <a:spcPts val="1800"/>
              </a:spcBef>
              <a:buClr>
                <a:srgbClr val="ff0000"/>
              </a:buClr>
              <a:buFont typeface="Wingdings" charset="2"/>
              <a:buChar char=""/>
            </a:pPr>
            <a:r>
              <a:rPr b="0" i="1" lang="de-DE" sz="3600" spc="-1" strike="noStrike">
                <a:solidFill>
                  <a:srgbClr val="ff0000"/>
                </a:solidFill>
                <a:latin typeface="Calibri"/>
              </a:rPr>
              <a:t>In der Daseinsvorsorge hat finanzielle Steuerung nichts verloren</a:t>
            </a:r>
            <a:endParaRPr b="0" lang="de-DE" sz="36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600" spc="-1" strike="noStrike">
                <a:solidFill>
                  <a:srgbClr val="ff0000"/>
                </a:solidFill>
                <a:latin typeface="Calibri"/>
              </a:rPr>
              <a:t>Sachsteuerung statt finanzieller Steuerung</a:t>
            </a:r>
            <a:endParaRPr b="0" lang="de-DE" sz="3600" spc="-1" strike="noStrike">
              <a:solidFill>
                <a:srgbClr val="000000"/>
              </a:solidFill>
              <a:latin typeface="Calibri"/>
            </a:endParaRPr>
          </a:p>
          <a:p>
            <a:pPr marL="228600" indent="-228600">
              <a:lnSpc>
                <a:spcPct val="90000"/>
              </a:lnSpc>
              <a:spcBef>
                <a:spcPts val="1800"/>
              </a:spcBef>
              <a:buClr>
                <a:srgbClr val="ff0000"/>
              </a:buClr>
              <a:buFont typeface="Wingdings" charset="2"/>
              <a:buChar char=""/>
            </a:pPr>
            <a:r>
              <a:rPr b="0" i="1" lang="de-DE" sz="3600" spc="-1" strike="noStrike">
                <a:solidFill>
                  <a:srgbClr val="ff0000"/>
                </a:solidFill>
                <a:latin typeface="Calibri"/>
              </a:rPr>
              <a:t>Trennung Vergütung der Leistungserbringer von der Leistungserbringung</a:t>
            </a:r>
            <a:endParaRPr b="0" lang="de-DE" sz="3600" spc="-1" strike="noStrike">
              <a:solidFill>
                <a:srgbClr val="000000"/>
              </a:solidFill>
              <a:latin typeface="Calibri"/>
            </a:endParaRPr>
          </a:p>
          <a:p>
            <a:pPr marL="228600" indent="-228600">
              <a:lnSpc>
                <a:spcPct val="90000"/>
              </a:lnSpc>
              <a:spcBef>
                <a:spcPts val="1800"/>
              </a:spcBef>
              <a:buClr>
                <a:srgbClr val="4472c4"/>
              </a:buClr>
              <a:buFont typeface="Wingdings" charset="2"/>
              <a:buChar char=""/>
            </a:pPr>
            <a:r>
              <a:rPr b="1" lang="de-DE" sz="3600" spc="-1" strike="noStrike">
                <a:solidFill>
                  <a:srgbClr val="4472c4"/>
                </a:solidFill>
                <a:latin typeface="Calibri"/>
              </a:rPr>
              <a:t>Forderung: Selbstkostendeckung 2.0</a:t>
            </a:r>
            <a:endParaRPr b="0" lang="de-DE" sz="3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98" name="PlaceHolder 1"/>
          <p:cNvSpPr>
            <a:spLocks noGrp="1"/>
          </p:cNvSpPr>
          <p:nvPr>
            <p:ph type="title"/>
          </p:nvPr>
        </p:nvSpPr>
        <p:spPr>
          <a:xfrm>
            <a:off x="81036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Selbstkostendeckung</a:t>
            </a:r>
            <a:endParaRPr b="0" lang="de-DE" sz="4400" spc="-1" strike="noStrike">
              <a:solidFill>
                <a:srgbClr val="000000"/>
              </a:solidFill>
              <a:latin typeface="Calibri"/>
            </a:endParaRPr>
          </a:p>
        </p:txBody>
      </p:sp>
      <p:sp>
        <p:nvSpPr>
          <p:cNvPr id="199" name="PlaceHolder 2"/>
          <p:cNvSpPr>
            <a:spLocks noGrp="1"/>
          </p:cNvSpPr>
          <p:nvPr>
            <p:ph/>
          </p:nvPr>
        </p:nvSpPr>
        <p:spPr>
          <a:xfrm>
            <a:off x="782640" y="1593360"/>
            <a:ext cx="10570680" cy="4583520"/>
          </a:xfrm>
          <a:prstGeom prst="rect">
            <a:avLst/>
          </a:prstGeom>
          <a:noFill/>
          <a:ln w="0">
            <a:noFill/>
          </a:ln>
        </p:spPr>
        <p:txBody>
          <a:bodyPr anchor="t">
            <a:normAutofit fontScale="8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Galt in Deutschland zwischen 1972 und 1984</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Alle wirtschaftlich entstandenen Kosten mussten von den Kassen refinanziert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Unterjährig erfolgte die Vergütung der Krankenhäuser über tagesgleiche Pflegesätze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Am Jahresende wurde „spitz“ abgerechnet: Überzahlungen im Verhältnis zu den entstandenen Kosten mussten zurückgezahlt werden, Unterzahlungen mussten von den Kassen nachfinanziert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Kassen hatten das Recht die Wirtschaftlichkeit zu prüfen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Gewinne waren damit verboten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Damit keine Anreize zu unnötiger Leistungsausdehnung, zu (Personal-) Kostendumping und auch nicht zu Verweildauerverlängerung</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PlaceHolder 1"/>
          <p:cNvSpPr>
            <a:spLocks noGrp="1"/>
          </p:cNvSpPr>
          <p:nvPr>
            <p:ph type="title"/>
          </p:nvPr>
        </p:nvSpPr>
        <p:spPr>
          <a:xfrm>
            <a:off x="764640" y="-7740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Vorhaltevergütung  </a:t>
            </a:r>
            <a:r>
              <a:rPr b="1" lang="de-DE" sz="2400" spc="-1" strike="noStrike" u="sng">
                <a:solidFill>
                  <a:srgbClr val="000000"/>
                </a:solidFill>
                <a:uFillTx/>
                <a:latin typeface="Calibri Light"/>
              </a:rPr>
              <a:t>(§ 17b KHG)</a:t>
            </a:r>
            <a:endParaRPr b="0" lang="de-DE" sz="2400" spc="-1" strike="noStrike">
              <a:solidFill>
                <a:srgbClr val="000000"/>
              </a:solidFill>
              <a:latin typeface="Calibri"/>
            </a:endParaRPr>
          </a:p>
        </p:txBody>
      </p:sp>
      <p:sp>
        <p:nvSpPr>
          <p:cNvPr id="201" name="PlaceHolder 2"/>
          <p:cNvSpPr>
            <a:spLocks noGrp="1"/>
          </p:cNvSpPr>
          <p:nvPr>
            <p:ph/>
          </p:nvPr>
        </p:nvSpPr>
        <p:spPr>
          <a:xfrm>
            <a:off x="559440" y="1439280"/>
            <a:ext cx="10799640" cy="4832640"/>
          </a:xfrm>
          <a:prstGeom prst="rect">
            <a:avLst/>
          </a:prstGeom>
          <a:noFill/>
          <a:ln w="0">
            <a:noFill/>
          </a:ln>
        </p:spPr>
        <p:txBody>
          <a:bodyPr anchor="t">
            <a:normAutofit fontScale="7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Gesamtsumme der Vergütung bleibt „grundsätzlich“ gleich (Ausnahmen s.u.)</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Ausgliederung von 60% der Kosten aus den DRGs für Vorhaltevergütung und für Pflegebudget durch InEK</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Vorab: Verminderung der Kosten um variable Sachkosten („verminderte Kosten“)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Vorhaltevergütung wird auch in Relativgewichten </a:t>
            </a:r>
            <a:r>
              <a:rPr b="1" lang="de-DE" sz="2800" spc="-1" strike="noStrike">
                <a:solidFill>
                  <a:srgbClr val="000000"/>
                </a:solidFill>
                <a:latin typeface="Calibri"/>
              </a:rPr>
              <a:t>(„Vorhaltebewertungsrelationen“ - VHBR) </a:t>
            </a:r>
            <a:r>
              <a:rPr b="0" lang="de-DE" sz="2800" spc="-1" strike="noStrike">
                <a:solidFill>
                  <a:srgbClr val="000000"/>
                </a:solidFill>
                <a:latin typeface="Calibri"/>
              </a:rPr>
              <a:t>für jede einzelne DRG dargestellt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genaues Konzept des InEK bis 30. Sept. 2025</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Erste Berechnung bis 30.11.25 für 2026</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Anwendung ab 1.1.2027Analyse der Auswirkungen (insbesondere auf Versorgungsstrukturen und Qualität) durch InEK (öffentlicher Bericht 2029, 2031)</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Voraussetzung: Einhaltung der vorgeschriebenen Qualitätskriterien, außer wenn Ausnahmen durch Länder</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PlaceHolder 1"/>
          <p:cNvSpPr>
            <a:spLocks noGrp="1"/>
          </p:cNvSpPr>
          <p:nvPr>
            <p:ph type="title"/>
          </p:nvPr>
        </p:nvSpPr>
        <p:spPr>
          <a:xfrm>
            <a:off x="343080" y="0"/>
            <a:ext cx="1125828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Vorhaltevergütung - Berechnung - 1 </a:t>
            </a:r>
            <a:r>
              <a:rPr b="1" lang="de-DE" sz="2400" spc="-1" strike="noStrike" u="sng">
                <a:solidFill>
                  <a:srgbClr val="000000"/>
                </a:solidFill>
                <a:uFillTx/>
                <a:latin typeface="Calibri Light"/>
              </a:rPr>
              <a:t>(§ 37 KHG)</a:t>
            </a:r>
            <a:endParaRPr b="0" lang="de-DE" sz="2400" spc="-1" strike="noStrike">
              <a:solidFill>
                <a:srgbClr val="000000"/>
              </a:solidFill>
              <a:latin typeface="Calibri"/>
            </a:endParaRPr>
          </a:p>
        </p:txBody>
      </p:sp>
      <p:sp>
        <p:nvSpPr>
          <p:cNvPr id="203" name="PlaceHolder 2"/>
          <p:cNvSpPr>
            <a:spLocks noGrp="1"/>
          </p:cNvSpPr>
          <p:nvPr>
            <p:ph/>
          </p:nvPr>
        </p:nvSpPr>
        <p:spPr>
          <a:xfrm>
            <a:off x="343080" y="1325520"/>
            <a:ext cx="11643840" cy="5434200"/>
          </a:xfrm>
          <a:prstGeom prst="rect">
            <a:avLst/>
          </a:prstGeom>
          <a:noFill/>
          <a:ln w="0">
            <a:noFill/>
          </a:ln>
        </p:spPr>
        <p:txBody>
          <a:bodyPr anchor="t">
            <a:normAutofit fontScale="69000"/>
          </a:bodyPr>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Voraussetzung: Jede DRG wird eindeutig einer LG zugeordnet</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Ausgangspunkt: Relativgewicht (RG) jeder einzelnen DRG (incl. Pflegekosten) </a:t>
            </a:r>
            <a:r>
              <a:rPr b="0" i="1" lang="de-DE" sz="3600" spc="-1" strike="noStrike">
                <a:solidFill>
                  <a:srgbClr val="000000"/>
                </a:solidFill>
                <a:highlight>
                  <a:srgbClr val="ffff00"/>
                </a:highlight>
                <a:latin typeface="Calibri"/>
              </a:rPr>
              <a:t>Bsp.: RG 2,4</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3500" spc="-1" strike="noStrike">
                <a:solidFill>
                  <a:srgbClr val="000000"/>
                </a:solidFill>
                <a:latin typeface="Calibri"/>
              </a:rPr>
              <a:t>Abzug variable </a:t>
            </a:r>
            <a:r>
              <a:rPr b="0" lang="de-DE" sz="3200" spc="-1" strike="noStrike">
                <a:solidFill>
                  <a:srgbClr val="000000"/>
                </a:solidFill>
                <a:latin typeface="Calibri"/>
              </a:rPr>
              <a:t>(„individuell zuordenbar“) </a:t>
            </a:r>
            <a:r>
              <a:rPr b="1" lang="de-DE" sz="3500" spc="-1" strike="noStrike">
                <a:solidFill>
                  <a:srgbClr val="000000"/>
                </a:solidFill>
                <a:latin typeface="Calibri"/>
              </a:rPr>
              <a:t>Sachkosten </a:t>
            </a:r>
            <a:r>
              <a:rPr b="0" lang="de-DE" sz="3600" spc="-1" strike="noStrike">
                <a:solidFill>
                  <a:srgbClr val="000000"/>
                </a:solidFill>
                <a:latin typeface="Calibri"/>
              </a:rPr>
              <a:t>= </a:t>
            </a:r>
            <a:r>
              <a:rPr b="1" lang="de-DE" sz="3500" spc="-1" strike="noStrike">
                <a:solidFill>
                  <a:srgbClr val="000000"/>
                </a:solidFill>
                <a:latin typeface="Calibri"/>
              </a:rPr>
              <a:t>„verminderte Kosten“ </a:t>
            </a:r>
            <a:r>
              <a:rPr b="0" i="1" lang="de-DE" sz="3500" spc="-1" strike="noStrike">
                <a:solidFill>
                  <a:srgbClr val="000000"/>
                </a:solidFill>
                <a:highlight>
                  <a:srgbClr val="ffff00"/>
                </a:highlight>
                <a:latin typeface="Calibri"/>
              </a:rPr>
              <a:t>Bsp.: 16,6% = RG 0,4 -  Rest 2,0</a:t>
            </a:r>
            <a:endParaRPr b="0" lang="de-DE" sz="35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3200" spc="-1" strike="noStrike">
                <a:solidFill>
                  <a:srgbClr val="000000"/>
                </a:solidFill>
                <a:latin typeface="Calibri"/>
              </a:rPr>
              <a:t>Beispiele für variable Sachkosten : Knie-TEP: ca. 30%, Appendektomie ca. 14%</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3200" spc="-1" strike="noStrike">
                <a:solidFill>
                  <a:srgbClr val="ff0000"/>
                </a:solidFill>
                <a:latin typeface="Calibri"/>
              </a:rPr>
              <a:t>Vermindern die 60% und erhöhen die „Rest“-DRG!</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3600" spc="-1" strike="noStrike">
                <a:solidFill>
                  <a:srgbClr val="000000"/>
                </a:solidFill>
                <a:latin typeface="Calibri"/>
              </a:rPr>
              <a:t>60% </a:t>
            </a:r>
            <a:r>
              <a:rPr b="0" lang="de-DE" sz="3600" spc="-1" strike="noStrike">
                <a:solidFill>
                  <a:srgbClr val="000000"/>
                </a:solidFill>
                <a:latin typeface="Calibri"/>
              </a:rPr>
              <a:t>(minus variable Sachkosten) </a:t>
            </a:r>
            <a:r>
              <a:rPr b="1" lang="de-DE" sz="3600" spc="-1" strike="noStrike">
                <a:solidFill>
                  <a:srgbClr val="000000"/>
                </a:solidFill>
                <a:latin typeface="Calibri"/>
              </a:rPr>
              <a:t>als Vorhaltebewertungsrelationen</a:t>
            </a:r>
            <a:r>
              <a:rPr b="0" lang="de-DE" sz="3600" spc="-1" strike="noStrike">
                <a:solidFill>
                  <a:srgbClr val="000000"/>
                </a:solidFill>
                <a:latin typeface="Calibri"/>
              </a:rPr>
              <a:t> (incl. Pflegebudget) </a:t>
            </a:r>
            <a:r>
              <a:rPr b="0" lang="de-DE" sz="3200" spc="-1" strike="noStrike">
                <a:solidFill>
                  <a:srgbClr val="000000"/>
                </a:solidFill>
                <a:latin typeface="Calibri"/>
              </a:rPr>
              <a:t>VHBR = 0 bei Pflegekosten ≥ 60%: </a:t>
            </a:r>
            <a:r>
              <a:rPr b="0" i="1" lang="de-DE" sz="3500" spc="-1" strike="noStrike">
                <a:solidFill>
                  <a:srgbClr val="000000"/>
                </a:solidFill>
                <a:highlight>
                  <a:srgbClr val="ffff00"/>
                </a:highlight>
                <a:latin typeface="Calibri"/>
              </a:rPr>
              <a:t>Bsp.: RG 1,2</a:t>
            </a:r>
            <a:endParaRPr b="0" lang="de-DE" sz="35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4000" spc="-1" strike="noStrike">
                <a:solidFill>
                  <a:srgbClr val="000000"/>
                </a:solidFill>
                <a:latin typeface="Calibri"/>
              </a:rPr>
              <a:t>40% </a:t>
            </a:r>
            <a:r>
              <a:rPr b="0" lang="de-DE" sz="4000" spc="-1" strike="noStrike">
                <a:solidFill>
                  <a:srgbClr val="000000"/>
                </a:solidFill>
                <a:latin typeface="Calibri"/>
              </a:rPr>
              <a:t>(plus variable Sachkosten) </a:t>
            </a:r>
            <a:r>
              <a:rPr b="1" lang="de-DE" sz="4000" spc="-1" strike="noStrike">
                <a:solidFill>
                  <a:srgbClr val="000000"/>
                </a:solidFill>
                <a:latin typeface="Calibri"/>
              </a:rPr>
              <a:t>als „Rest-DRG“</a:t>
            </a:r>
            <a:r>
              <a:rPr b="0" i="1" lang="de-DE" sz="4000" spc="-1" strike="noStrike">
                <a:solidFill>
                  <a:srgbClr val="000000"/>
                </a:solidFill>
                <a:highlight>
                  <a:srgbClr val="ffff00"/>
                </a:highlight>
                <a:latin typeface="Calibri"/>
              </a:rPr>
              <a:t>RG 0,8 plus 0,4 var. Sachkosten = RG 1,2</a:t>
            </a:r>
            <a:endParaRPr b="0" lang="de-DE" sz="4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4000" spc="-1" strike="noStrike">
                <a:solidFill>
                  <a:srgbClr val="000000"/>
                </a:solidFill>
                <a:latin typeface="Calibri"/>
              </a:rPr>
              <a:t>Summe der VHBR = </a:t>
            </a:r>
            <a:r>
              <a:rPr b="1" lang="de-DE" sz="4000" spc="-1" strike="noStrike">
                <a:solidFill>
                  <a:srgbClr val="000000"/>
                </a:solidFill>
                <a:latin typeface="Calibri"/>
              </a:rPr>
              <a:t>„Vorhaltevolumen“ </a:t>
            </a:r>
            <a:endParaRPr b="0" lang="de-DE" sz="4000" spc="-1" strike="noStrike">
              <a:solidFill>
                <a:srgbClr val="000000"/>
              </a:solidFill>
              <a:latin typeface="Calibri"/>
            </a:endParaRPr>
          </a:p>
          <a:p>
            <a:pPr>
              <a:lnSpc>
                <a:spcPct val="90000"/>
              </a:lnSpc>
              <a:spcBef>
                <a:spcPts val="1001"/>
              </a:spcBef>
              <a:buNone/>
            </a:pPr>
            <a:endParaRPr b="0" lang="de-DE" sz="3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PlaceHolder 1"/>
          <p:cNvSpPr>
            <a:spLocks noGrp="1"/>
          </p:cNvSpPr>
          <p:nvPr>
            <p:ph type="title"/>
          </p:nvPr>
        </p:nvSpPr>
        <p:spPr>
          <a:xfrm>
            <a:off x="570600" y="18360"/>
            <a:ext cx="11450520" cy="109332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Vorhaltevergütung: Berechnung - 2 </a:t>
            </a:r>
            <a:r>
              <a:rPr b="1" lang="de-DE" sz="2400" spc="-1" strike="noStrike" u="sng">
                <a:solidFill>
                  <a:srgbClr val="000000"/>
                </a:solidFill>
                <a:uFillTx/>
                <a:latin typeface="Calibri Light"/>
              </a:rPr>
              <a:t>(§ 37 KHG)</a:t>
            </a:r>
            <a:endParaRPr b="0" lang="de-DE" sz="2400" spc="-1" strike="noStrike">
              <a:solidFill>
                <a:srgbClr val="000000"/>
              </a:solidFill>
              <a:latin typeface="Calibri"/>
            </a:endParaRPr>
          </a:p>
        </p:txBody>
      </p:sp>
      <p:sp>
        <p:nvSpPr>
          <p:cNvPr id="205" name="PlaceHolder 2"/>
          <p:cNvSpPr>
            <a:spLocks noGrp="1"/>
          </p:cNvSpPr>
          <p:nvPr>
            <p:ph/>
          </p:nvPr>
        </p:nvSpPr>
        <p:spPr>
          <a:xfrm>
            <a:off x="834480" y="1111680"/>
            <a:ext cx="10786680" cy="4941000"/>
          </a:xfrm>
          <a:prstGeom prst="rect">
            <a:avLst/>
          </a:prstGeom>
          <a:noFill/>
          <a:ln w="0">
            <a:noFill/>
          </a:ln>
        </p:spPr>
        <p:txBody>
          <a:bodyPr anchor="t">
            <a:normAutofit fontScale="20000"/>
          </a:bodyPr>
          <a:p>
            <a:pPr marL="228600" indent="-228600">
              <a:lnSpc>
                <a:spcPct val="90000"/>
              </a:lnSpc>
              <a:spcBef>
                <a:spcPts val="1001"/>
              </a:spcBef>
              <a:buClr>
                <a:srgbClr val="000000"/>
              </a:buClr>
              <a:buFont typeface="Arial"/>
              <a:buChar char="•"/>
            </a:pPr>
            <a:r>
              <a:rPr b="1" lang="de-DE" sz="11200" spc="-1" strike="noStrike">
                <a:solidFill>
                  <a:srgbClr val="000000"/>
                </a:solidFill>
                <a:latin typeface="Calibri"/>
              </a:rPr>
              <a:t>Vorhaltevolumen eines Landes </a:t>
            </a:r>
            <a:r>
              <a:rPr b="0" lang="de-DE" sz="11200" spc="-1" strike="noStrike">
                <a:solidFill>
                  <a:srgbClr val="000000"/>
                </a:solidFill>
                <a:latin typeface="Calibri"/>
              </a:rPr>
              <a:t>(jährlich bis 30.11)</a:t>
            </a:r>
            <a:r>
              <a:rPr b="1" lang="de-DE" sz="11200" spc="-1" strike="noStrike">
                <a:solidFill>
                  <a:srgbClr val="000000"/>
                </a:solidFill>
                <a:latin typeface="Calibri"/>
              </a:rPr>
              <a:t>:</a:t>
            </a:r>
            <a:r>
              <a:rPr b="0" lang="de-DE" sz="11200" spc="-1" strike="noStrike">
                <a:solidFill>
                  <a:srgbClr val="000000"/>
                </a:solidFill>
                <a:latin typeface="Calibri"/>
              </a:rPr>
              <a:t> alle Fälle aller DRG im Land (Ist Vorjahr) x jeweilige VHBR (folgendes Jahr)</a:t>
            </a:r>
            <a:endParaRPr b="0" lang="de-DE" sz="11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11200" spc="-1" strike="noStrike">
                <a:solidFill>
                  <a:srgbClr val="000000"/>
                </a:solidFill>
                <a:latin typeface="Calibri"/>
              </a:rPr>
              <a:t>Vorhaltevolumen je LG: </a:t>
            </a:r>
            <a:r>
              <a:rPr b="0" lang="de-DE" sz="11200" spc="-1" strike="noStrike">
                <a:solidFill>
                  <a:srgbClr val="000000"/>
                </a:solidFill>
                <a:latin typeface="Calibri"/>
              </a:rPr>
              <a:t>Vorhaltevolumen eines Landes x prozentualer Anteil der LG (Ist Vorjahr) am Vorhaltevolumen des Landes </a:t>
            </a:r>
            <a:endParaRPr b="0" lang="de-DE" sz="11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11200" spc="-1" strike="noStrike">
                <a:solidFill>
                  <a:srgbClr val="000000"/>
                </a:solidFill>
                <a:latin typeface="Calibri"/>
              </a:rPr>
              <a:t>Vorhaltevolumen je LG und Standort:</a:t>
            </a:r>
            <a:r>
              <a:rPr b="0" lang="de-DE" sz="11200" spc="-1" strike="noStrike">
                <a:solidFill>
                  <a:srgbClr val="000000"/>
                </a:solidFill>
                <a:latin typeface="Calibri"/>
              </a:rPr>
              <a:t> </a:t>
            </a:r>
            <a:endParaRPr b="0" lang="de-DE" sz="112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10800" spc="-1" strike="noStrike">
                <a:solidFill>
                  <a:srgbClr val="000000"/>
                </a:solidFill>
                <a:latin typeface="Calibri"/>
              </a:rPr>
              <a:t>Schritt 1 (je LG): Anteil des Produkts aller Fälle x Vorhalte-CMI des Standortes am Produkt aller Fälle x Vorhalte-CMI aller Standorte des Landes (Prozentzahl)</a:t>
            </a:r>
            <a:endParaRPr b="0" lang="de-DE" sz="10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10800" spc="-1" strike="noStrike">
                <a:solidFill>
                  <a:srgbClr val="000000"/>
                </a:solidFill>
                <a:latin typeface="Calibri"/>
              </a:rPr>
              <a:t>Schritt 2 (je LG): Vorhaltevolumen des Landes x Prozentzahl</a:t>
            </a:r>
            <a:endParaRPr b="0" lang="de-DE" sz="10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11200" spc="-1" strike="noStrike">
                <a:solidFill>
                  <a:srgbClr val="000000"/>
                </a:solidFill>
                <a:latin typeface="Calibri"/>
              </a:rPr>
              <a:t>Wenn Länder Planfallzahlen pro Standort festlegen, sind diese bei der Verteilung auf die Standorte zu verwenden </a:t>
            </a:r>
            <a:endParaRPr b="0" lang="de-DE" sz="11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11200" spc="-1" strike="noStrike">
                <a:solidFill>
                  <a:srgbClr val="000000"/>
                </a:solidFill>
                <a:latin typeface="Calibri"/>
              </a:rPr>
              <a:t>Aufsummierung aller Vorhaltevolumina über alle LG und alle Standorte eines Krankenhauses = Vorhaltevolumen eines Krankenhauses (immer noch Relativgewichte</a:t>
            </a:r>
            <a:r>
              <a:rPr b="0" lang="de-DE" sz="12800" spc="-1" strike="noStrike">
                <a:solidFill>
                  <a:srgbClr val="000000"/>
                </a:solidFill>
                <a:latin typeface="Calibri"/>
              </a:rPr>
              <a:t>)</a:t>
            </a:r>
            <a:endParaRPr b="0" lang="de-DE" sz="12800" spc="-1" strike="noStrike">
              <a:solidFill>
                <a:srgbClr val="000000"/>
              </a:solidFill>
              <a:latin typeface="Calibri"/>
            </a:endParaRPr>
          </a:p>
          <a:p>
            <a:pPr>
              <a:lnSpc>
                <a:spcPct val="90000"/>
              </a:lnSpc>
              <a:spcBef>
                <a:spcPts val="1001"/>
              </a:spcBef>
              <a:buNone/>
            </a:pPr>
            <a:endParaRPr b="0" lang="de-DE" sz="74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PlaceHolder 1"/>
          <p:cNvSpPr>
            <a:spLocks noGrp="1"/>
          </p:cNvSpPr>
          <p:nvPr>
            <p:ph type="title"/>
          </p:nvPr>
        </p:nvSpPr>
        <p:spPr>
          <a:xfrm>
            <a:off x="1040400" y="18360"/>
            <a:ext cx="1098072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Vorhaltevergütung: Berechnung - 3 </a:t>
            </a:r>
            <a:r>
              <a:rPr b="1" lang="de-DE" sz="2400" spc="-1" strike="noStrike" u="sng">
                <a:solidFill>
                  <a:srgbClr val="000000"/>
                </a:solidFill>
                <a:uFillTx/>
                <a:latin typeface="Calibri Light"/>
              </a:rPr>
              <a:t>(§ 37 KHG)</a:t>
            </a:r>
            <a:endParaRPr b="0" lang="de-DE" sz="2400" spc="-1" strike="noStrike">
              <a:solidFill>
                <a:srgbClr val="000000"/>
              </a:solidFill>
              <a:latin typeface="Calibri"/>
            </a:endParaRPr>
          </a:p>
        </p:txBody>
      </p:sp>
      <p:sp>
        <p:nvSpPr>
          <p:cNvPr id="207" name="PlaceHolder 2"/>
          <p:cNvSpPr>
            <a:spLocks noGrp="1"/>
          </p:cNvSpPr>
          <p:nvPr>
            <p:ph/>
          </p:nvPr>
        </p:nvSpPr>
        <p:spPr>
          <a:xfrm>
            <a:off x="834480" y="1343880"/>
            <a:ext cx="10750320" cy="5172120"/>
          </a:xfrm>
          <a:prstGeom prst="rect">
            <a:avLst/>
          </a:prstGeom>
          <a:noFill/>
          <a:ln w="0">
            <a:noFill/>
          </a:ln>
        </p:spPr>
        <p:txBody>
          <a:bodyPr anchor="t">
            <a:normAutofit fontScale="88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Bis 10.12.25 Information über Vorhaltevolumina je LG und Standort, wenn Land die Zuweisung der LG dann schon abgeschlossen hat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 10.12.26 und dann jährlich: Zuweisung der Vorhaltevolumina je LG und Standort als Grundlage für die Vorhaltevergütung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Berechnungsgrundlage für 2026 bis 2028: Durchschnitt der Vorhaltevolumina von 2023 und 2024 des Landes und der entsprechenden Leistungsdaten des Standortes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2026 budgetneutrale Einführung (Erlösbudget mit Fallpauschalen „incl. Vorhaltebewertungsrelationen“)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Konvergenzregelung: 2027 nur 33% der Änderungen  der Summe der VHBR im Vergleich zu 2026 wirksam, 2028 nur 66% wirksam</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Voll wirksam ab 2029</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PlaceHolder 1"/>
          <p:cNvSpPr>
            <a:spLocks noGrp="1"/>
          </p:cNvSpPr>
          <p:nvPr>
            <p:ph type="title"/>
          </p:nvPr>
        </p:nvSpPr>
        <p:spPr>
          <a:xfrm>
            <a:off x="1040400" y="18360"/>
            <a:ext cx="1098072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Vorhaltevergütung: Berechnung – 4 </a:t>
            </a:r>
            <a:r>
              <a:rPr b="1" lang="de-DE" sz="2800" spc="-1" strike="noStrike" u="sng">
                <a:solidFill>
                  <a:srgbClr val="000000"/>
                </a:solidFill>
                <a:uFillTx/>
                <a:latin typeface="Calibri Light"/>
              </a:rPr>
              <a:t>(§ 37 KHG)</a:t>
            </a:r>
            <a:endParaRPr b="0" lang="de-DE" sz="2800" spc="-1" strike="noStrike">
              <a:solidFill>
                <a:srgbClr val="000000"/>
              </a:solidFill>
              <a:latin typeface="Calibri"/>
            </a:endParaRPr>
          </a:p>
        </p:txBody>
      </p:sp>
      <p:sp>
        <p:nvSpPr>
          <p:cNvPr id="209" name="PlaceHolder 2"/>
          <p:cNvSpPr>
            <a:spLocks noGrp="1"/>
          </p:cNvSpPr>
          <p:nvPr>
            <p:ph/>
          </p:nvPr>
        </p:nvSpPr>
        <p:spPr>
          <a:xfrm>
            <a:off x="604080" y="1343880"/>
            <a:ext cx="10980720" cy="5172120"/>
          </a:xfrm>
          <a:prstGeom prst="rect">
            <a:avLst/>
          </a:prstGeom>
          <a:noFill/>
          <a:ln w="0">
            <a:noFill/>
          </a:ln>
        </p:spPr>
        <p:txBody>
          <a:bodyPr anchor="t">
            <a:normAutofit fontScale="72000"/>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Neuberechnung des Anteils eines Standortes zunächst nach 2 Jahren und dann jeweils nach 3 Jahren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Jährliche Anpassung der VHBR und der Landes- und LG-Volumina durch InEK</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Änderung der Vorhaltevergütung nur, wenn mehr als 20% Änderung der Fallzahl oder Änderung der Planfallzahl </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Änderungen der Fallschwere (CMI) eines Standortes werden bei jeder Neuberechnung berücksichtigt</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000" spc="-1" strike="noStrike">
                <a:solidFill>
                  <a:srgbClr val="000000"/>
                </a:solidFill>
                <a:latin typeface="Calibri"/>
              </a:rPr>
              <a:t>Bei Schließungen, Zusammenschlüssen und Entzug der Zuweisung einer LG erfolgt eine sofortige Neuberechnung der betroffenen LG im Land (und in angrenzenden Ländern) mit Wirkung auf das Folgejahr</a:t>
            </a:r>
            <a:endParaRPr b="0" lang="de-DE" sz="3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000" spc="-1" strike="noStrike">
                <a:solidFill>
                  <a:srgbClr val="000000"/>
                </a:solidFill>
                <a:latin typeface="Calibri"/>
              </a:rPr>
              <a:t>Zusätzlich ist in diesen Fällen das Vorhaltevolumen der betroffenen Krankenhäuser und LG umzuverteilen (geteilt durch 365 x Zahl der Tage, in denen noch berechtigt/geöffnet) </a:t>
            </a:r>
            <a:endParaRPr b="0" lang="de-DE" sz="30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1" i="1" lang="de-DE" sz="2600" spc="-1" strike="noStrike">
                <a:solidFill>
                  <a:srgbClr val="ff0000"/>
                </a:solidFill>
                <a:latin typeface="Calibri"/>
              </a:rPr>
              <a:t>Entzug der Vorhaltevergütung tagesgenau</a:t>
            </a:r>
            <a:endParaRPr b="0" lang="de-DE" sz="26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PlaceHolder 1"/>
          <p:cNvSpPr>
            <a:spLocks noGrp="1"/>
          </p:cNvSpPr>
          <p:nvPr>
            <p:ph type="title"/>
          </p:nvPr>
        </p:nvSpPr>
        <p:spPr>
          <a:xfrm>
            <a:off x="243360" y="18360"/>
            <a:ext cx="11350080" cy="1325160"/>
          </a:xfrm>
          <a:prstGeom prst="rect">
            <a:avLst/>
          </a:prstGeom>
          <a:noFill/>
          <a:ln w="0">
            <a:noFill/>
          </a:ln>
        </p:spPr>
        <p:txBody>
          <a:bodyPr anchor="ctr">
            <a:noAutofit/>
          </a:bodyPr>
          <a:p>
            <a:pPr>
              <a:lnSpc>
                <a:spcPct val="90000"/>
              </a:lnSpc>
              <a:buNone/>
            </a:pPr>
            <a:r>
              <a:rPr b="1" lang="de-DE" sz="4300" spc="-1" strike="noStrike" u="sng">
                <a:solidFill>
                  <a:srgbClr val="000000"/>
                </a:solidFill>
                <a:uFillTx/>
                <a:latin typeface="Calibri Light"/>
              </a:rPr>
              <a:t>Auszahlung Vorhaltebudget </a:t>
            </a:r>
            <a:r>
              <a:rPr b="1" lang="de-DE" sz="2800" spc="-1" strike="noStrike" u="sng">
                <a:solidFill>
                  <a:srgbClr val="000000"/>
                </a:solidFill>
                <a:uFillTx/>
                <a:latin typeface="Calibri Light"/>
              </a:rPr>
              <a:t>(KHEntgG § 6b u. § 7)</a:t>
            </a:r>
            <a:endParaRPr b="0" lang="de-DE" sz="2800" spc="-1" strike="noStrike">
              <a:solidFill>
                <a:srgbClr val="000000"/>
              </a:solidFill>
              <a:latin typeface="Calibri"/>
            </a:endParaRPr>
          </a:p>
        </p:txBody>
      </p:sp>
      <p:sp>
        <p:nvSpPr>
          <p:cNvPr id="211" name="PlaceHolder 2"/>
          <p:cNvSpPr>
            <a:spLocks noGrp="1"/>
          </p:cNvSpPr>
          <p:nvPr>
            <p:ph/>
          </p:nvPr>
        </p:nvSpPr>
        <p:spPr>
          <a:xfrm>
            <a:off x="598320" y="1343880"/>
            <a:ext cx="10755000" cy="4832640"/>
          </a:xfrm>
          <a:prstGeom prst="rect">
            <a:avLst/>
          </a:prstGeom>
          <a:noFill/>
          <a:ln w="0">
            <a:noFill/>
          </a:ln>
        </p:spPr>
        <p:txBody>
          <a:bodyPr anchor="t">
            <a:normAutofit fontScale="70000"/>
          </a:bodyPr>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Vorhaltebudget des KH </a:t>
            </a:r>
            <a:r>
              <a:rPr b="0" lang="de-DE" sz="2800" spc="-1" strike="noStrike">
                <a:solidFill>
                  <a:srgbClr val="000000"/>
                </a:solidFill>
                <a:latin typeface="Calibri"/>
                <a:ea typeface="Calibri"/>
              </a:rPr>
              <a:t>= Vorhaltevolumen je LG und Standort x geltender Landesbasisfallwert (LBFW)</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Kein Vorhaltebudget, wenn Mindestvorhaltezahlen (s.u.) nicht erfüllt sind (Gelder werden umverteilt)</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Auszahlung durch Entgelt pro Patient (VHBR x LBFW) als Abschlagszahlung auf festgelegtes Vorhaltebudget mit Spitzabrechnung am Jahresende (vollständiger Ausgleich von Mehr-/Mindererlösen) </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Anteil Pflegebudget: am Jahresende Spitzabrechnung mit den tatsächlichen Kosten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Kein Mehr-/Mindererlösausgleich, wenn Meldepflicht bei Nichterfüllung der Q-Kriterien (SGB 5 § 275a) nicht nachgekommen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Möglichkeit der unterjährigen Nachforderung, wenn Summe der Erlöse im 1., 2. oder 3. Quartal mehr als 5% unter zustehender Summe liegen. Erhöhung der Entgelte für die restlichen Monate</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Berechnung Vorhaltevergütung – </a:t>
            </a:r>
            <a:r>
              <a:rPr b="1" lang="de-DE" sz="4400" spc="-1" strike="noStrike" u="sng">
                <a:solidFill>
                  <a:srgbClr val="ff0000"/>
                </a:solidFill>
                <a:uFillTx/>
                <a:latin typeface="Calibri Light"/>
              </a:rPr>
              <a:t>Bewertung</a:t>
            </a:r>
            <a:endParaRPr b="0" lang="de-DE" sz="4400" spc="-1" strike="noStrike">
              <a:solidFill>
                <a:srgbClr val="000000"/>
              </a:solidFill>
              <a:latin typeface="Calibri"/>
            </a:endParaRPr>
          </a:p>
        </p:txBody>
      </p:sp>
      <p:sp>
        <p:nvSpPr>
          <p:cNvPr id="213" name="PlaceHolder 2"/>
          <p:cNvSpPr>
            <a:spLocks noGrp="1"/>
          </p:cNvSpPr>
          <p:nvPr>
            <p:ph/>
          </p:nvPr>
        </p:nvSpPr>
        <p:spPr>
          <a:xfrm>
            <a:off x="838080" y="1343880"/>
            <a:ext cx="10515240" cy="4832640"/>
          </a:xfrm>
          <a:prstGeom prst="rect">
            <a:avLst/>
          </a:prstGeom>
          <a:noFill/>
          <a:ln w="0">
            <a:noFill/>
          </a:ln>
        </p:spPr>
        <p:txBody>
          <a:bodyPr anchor="t">
            <a:normAutofit fontScale="76000"/>
          </a:bodyPr>
          <a:p>
            <a:pPr marL="343080" indent="-343080">
              <a:lnSpc>
                <a:spcPct val="107000"/>
              </a:lnSpc>
              <a:spcBef>
                <a:spcPts val="1001"/>
              </a:spcBef>
              <a:buClr>
                <a:srgbClr val="ff0000"/>
              </a:buClr>
              <a:buFont typeface="Wingdings" charset="2"/>
              <a:buChar char=""/>
            </a:pPr>
            <a:r>
              <a:rPr b="0" i="1" lang="de-DE" sz="2800" spc="-1" strike="noStrike">
                <a:solidFill>
                  <a:srgbClr val="ff0000"/>
                </a:solidFill>
                <a:latin typeface="Calibri"/>
                <a:ea typeface="Calibri"/>
              </a:rPr>
              <a:t>Relativ komplizierte Berechnungsweise</a:t>
            </a:r>
            <a:endParaRPr b="0" lang="de-DE" sz="2800" spc="-1" strike="noStrike">
              <a:solidFill>
                <a:srgbClr val="000000"/>
              </a:solidFill>
              <a:latin typeface="Calibri"/>
            </a:endParaRPr>
          </a:p>
          <a:p>
            <a:pPr marL="343080" indent="-343080">
              <a:lnSpc>
                <a:spcPct val="107000"/>
              </a:lnSpc>
              <a:spcBef>
                <a:spcPts val="1001"/>
              </a:spcBef>
              <a:buClr>
                <a:srgbClr val="ff0000"/>
              </a:buClr>
              <a:buFont typeface="Wingdings" charset="2"/>
              <a:buChar char=""/>
            </a:pPr>
            <a:r>
              <a:rPr b="0" i="1" lang="de-DE" sz="2800" spc="-1" strike="noStrike">
                <a:solidFill>
                  <a:srgbClr val="ff0000"/>
                </a:solidFill>
                <a:latin typeface="Calibri"/>
                <a:ea typeface="Calibri"/>
              </a:rPr>
              <a:t>DRG-Logik und Berechnung bleiben erhalten</a:t>
            </a:r>
            <a:endParaRPr b="0" lang="de-DE" sz="2800" spc="-1" strike="noStrike">
              <a:solidFill>
                <a:srgbClr val="000000"/>
              </a:solidFill>
              <a:latin typeface="Calibri"/>
            </a:endParaRPr>
          </a:p>
          <a:p>
            <a:pPr marL="343080" indent="-343080">
              <a:lnSpc>
                <a:spcPct val="107000"/>
              </a:lnSpc>
              <a:spcBef>
                <a:spcPts val="1001"/>
              </a:spcBef>
              <a:buClr>
                <a:srgbClr val="ff0000"/>
              </a:buClr>
              <a:buFont typeface="Wingdings" charset="2"/>
              <a:buChar char=""/>
            </a:pPr>
            <a:r>
              <a:rPr b="0" i="1" lang="de-DE" sz="2800" spc="-1" strike="noStrike">
                <a:solidFill>
                  <a:srgbClr val="ff0000"/>
                </a:solidFill>
                <a:latin typeface="Calibri"/>
                <a:ea typeface="Calibri"/>
              </a:rPr>
              <a:t>Eigentlich gibt es schon einen Berechnungs- und Verteilungsschlüssel für die Pflegekosten („Pflegeerlöskatalog“ mit Werten pro Tag). Dann wären es aber nur 40 % Vorhaltevergütung. Wenn man aus optischen Gründen 60% schreiben will, muss man die Pflegekosten zuerst einbeziehen und dann wieder abziehen</a:t>
            </a:r>
            <a:endParaRPr b="0" lang="de-DE" sz="2800" spc="-1" strike="noStrike">
              <a:solidFill>
                <a:srgbClr val="000000"/>
              </a:solidFill>
              <a:latin typeface="Calibri"/>
            </a:endParaRPr>
          </a:p>
          <a:p>
            <a:pPr marL="343080" indent="-343080">
              <a:lnSpc>
                <a:spcPct val="107000"/>
              </a:lnSpc>
              <a:spcBef>
                <a:spcPts val="1001"/>
              </a:spcBef>
              <a:spcAft>
                <a:spcPts val="799"/>
              </a:spcAft>
              <a:buClr>
                <a:srgbClr val="ff0000"/>
              </a:buClr>
              <a:buFont typeface="Wingdings" charset="2"/>
              <a:buChar char=""/>
            </a:pPr>
            <a:r>
              <a:rPr b="0" i="1" lang="de-DE" sz="2800" spc="-1" strike="noStrike">
                <a:solidFill>
                  <a:srgbClr val="ff0000"/>
                </a:solidFill>
                <a:latin typeface="Calibri"/>
                <a:ea typeface="Calibri"/>
              </a:rPr>
              <a:t>Flexible Sachkosten sollen laut Gesetzesbegründung bei den DRGs verbleiben, damit kein Anreiz besteht, Fälle mit hohen Kosten nicht mehr zu behandeln. Im DRG-Bereich werden sie dann produziert, um höhere Erlöse zu generieren. Ist das besser? Daraus spricht die Hilflosigkeit gegenüber den negativen Folgen jeder finanziellen Steuerung</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01" name="PlaceHolder 1"/>
          <p:cNvSpPr>
            <a:spLocks noGrp="1"/>
          </p:cNvSpPr>
          <p:nvPr>
            <p:ph type="title"/>
          </p:nvPr>
        </p:nvSpPr>
        <p:spPr>
          <a:xfrm>
            <a:off x="838080" y="7092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Ausgangssituation</a:t>
            </a:r>
            <a:endParaRPr b="0" lang="de-DE" sz="4400" spc="-1" strike="noStrike">
              <a:solidFill>
                <a:srgbClr val="000000"/>
              </a:solidFill>
              <a:latin typeface="Calibri"/>
            </a:endParaRPr>
          </a:p>
        </p:txBody>
      </p:sp>
      <p:sp>
        <p:nvSpPr>
          <p:cNvPr id="102" name="PlaceHolder 2"/>
          <p:cNvSpPr>
            <a:spLocks noGrp="1"/>
          </p:cNvSpPr>
          <p:nvPr>
            <p:ph/>
          </p:nvPr>
        </p:nvSpPr>
        <p:spPr>
          <a:xfrm>
            <a:off x="426600" y="1508040"/>
            <a:ext cx="11338560" cy="5027400"/>
          </a:xfrm>
          <a:prstGeom prst="rect">
            <a:avLst/>
          </a:prstGeom>
          <a:noFill/>
          <a:ln w="0">
            <a:noFill/>
          </a:ln>
        </p:spPr>
        <p:txBody>
          <a:bodyPr anchor="t">
            <a:noAutofit/>
          </a:bodyPr>
          <a:p>
            <a:pPr algn="ctr">
              <a:lnSpc>
                <a:spcPct val="90000"/>
              </a:lnSpc>
              <a:spcBef>
                <a:spcPts val="1001"/>
              </a:spcBef>
              <a:buNone/>
              <a:tabLst>
                <a:tab algn="l" pos="0"/>
              </a:tabLst>
            </a:pPr>
            <a:r>
              <a:rPr b="1" lang="de-DE" sz="2400" spc="-1" strike="noStrike">
                <a:solidFill>
                  <a:srgbClr val="000000"/>
                </a:solidFill>
                <a:latin typeface="Calibri"/>
              </a:rPr>
              <a:t>Entwicklung Zahl der Krankenhäuser und Betten seit 1991</a:t>
            </a:r>
            <a:endParaRPr b="0" lang="de-DE" sz="2400" spc="-1" strike="noStrike">
              <a:solidFill>
                <a:srgbClr val="000000"/>
              </a:solidFill>
              <a:latin typeface="Calibri"/>
            </a:endParaRPr>
          </a:p>
        </p:txBody>
      </p:sp>
      <p:pic>
        <p:nvPicPr>
          <p:cNvPr id="103" name="Grafik 5" descr=""/>
          <p:cNvPicPr/>
          <p:nvPr/>
        </p:nvPicPr>
        <p:blipFill>
          <a:blip r:embed="rId1"/>
          <a:stretch/>
        </p:blipFill>
        <p:spPr>
          <a:xfrm>
            <a:off x="2789640" y="2502000"/>
            <a:ext cx="6612480" cy="2847600"/>
          </a:xfrm>
          <a:prstGeom prst="rect">
            <a:avLst/>
          </a:prstGeom>
          <a:ln w="0">
            <a:noFill/>
          </a:ln>
        </p:spPr>
      </p:pic>
    </p:spTree>
  </p:cSld>
  <mc:AlternateContent>
    <mc:Choice Requires="p14">
      <p:transition spd="slow" p14:dur="2000"/>
    </mc:Choice>
    <mc:Fallback>
      <p:transition spd="slow"/>
    </mc:Fallback>
  </mc:AlternateContent>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Gesamtbewertung</a:t>
            </a:r>
            <a:r>
              <a:rPr b="1" lang="de-DE" sz="4400" spc="-1" strike="noStrike" u="sng">
                <a:solidFill>
                  <a:srgbClr val="000000"/>
                </a:solidFill>
                <a:uFillTx/>
                <a:latin typeface="Calibri Light"/>
              </a:rPr>
              <a:t> Vorhaltevergütung (1)</a:t>
            </a:r>
            <a:endParaRPr b="0" lang="de-DE" sz="4400" spc="-1" strike="noStrike">
              <a:solidFill>
                <a:srgbClr val="000000"/>
              </a:solidFill>
              <a:latin typeface="Calibri"/>
            </a:endParaRPr>
          </a:p>
        </p:txBody>
      </p:sp>
      <p:sp>
        <p:nvSpPr>
          <p:cNvPr id="215" name="PlaceHolder 2"/>
          <p:cNvSpPr>
            <a:spLocks noGrp="1"/>
          </p:cNvSpPr>
          <p:nvPr>
            <p:ph/>
          </p:nvPr>
        </p:nvSpPr>
        <p:spPr>
          <a:xfrm>
            <a:off x="790920" y="1325520"/>
            <a:ext cx="10661400" cy="5251680"/>
          </a:xfrm>
          <a:prstGeom prst="rect">
            <a:avLst/>
          </a:prstGeom>
          <a:noFill/>
          <a:ln w="0">
            <a:noFill/>
          </a:ln>
        </p:spPr>
        <p:txBody>
          <a:bodyPr anchor="t">
            <a:normAutofit fontScale="78000"/>
          </a:bodyPr>
          <a:p>
            <a:pPr marL="228600" indent="-228600">
              <a:lnSpc>
                <a:spcPct val="90000"/>
              </a:lnSpc>
              <a:spcBef>
                <a:spcPts val="1001"/>
              </a:spcBef>
              <a:buClr>
                <a:srgbClr val="ff0000"/>
              </a:buClr>
              <a:buFont typeface="Wingdings" charset="2"/>
              <a:buChar char=""/>
            </a:pPr>
            <a:r>
              <a:rPr b="1" i="1" lang="de-DE" sz="2800" spc="-1" strike="noStrike">
                <a:solidFill>
                  <a:srgbClr val="ff0000"/>
                </a:solidFill>
                <a:latin typeface="Calibri"/>
              </a:rPr>
              <a:t>Es bleibt im Wesentlichen bei der Gesamtsumme der Vergütung und damit auch bei der Unterfinanzierung und Finanznot.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DRG werden nicht überwunden. </a:t>
            </a:r>
            <a:r>
              <a:rPr b="1" i="1" lang="de-DE" sz="2800" spc="-1" strike="noStrike">
                <a:solidFill>
                  <a:srgbClr val="ff0000"/>
                </a:solidFill>
                <a:latin typeface="Calibri"/>
              </a:rPr>
              <a:t>Weiterhin 40% plus variable Kosten!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Anreiz zur Mengenausdehnung bleibt, bzw. wird  noch größer (nur DRG-Teil ist noch gestaltbar, schärferer Konkurrenzkampf um das reduzierte Volumen)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Vorhaltevergütung selbst ist </a:t>
            </a:r>
            <a:r>
              <a:rPr b="1" i="1" lang="de-DE" sz="2800" spc="-1" strike="noStrike">
                <a:solidFill>
                  <a:srgbClr val="ff0000"/>
                </a:solidFill>
                <a:latin typeface="Calibri"/>
              </a:rPr>
              <a:t>nicht mengenunabhängig</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Calibri"/>
              </a:rPr>
              <a:t>Bisherige Mengensteigerungen führen zu einem Vorteil bei der Erstverteilung</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Calibri"/>
              </a:rPr>
              <a:t>Gesamtsteigerungen (auch Fallschwere) bundesweit wirken sich erhöhend aus</a:t>
            </a:r>
            <a:endParaRPr b="0" lang="de-DE" sz="24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i="1" lang="de-DE" sz="2400" spc="-1" strike="noStrike">
                <a:solidFill>
                  <a:srgbClr val="ff0000"/>
                </a:solidFill>
                <a:latin typeface="Calibri"/>
              </a:rPr>
              <a:t>Belohnung, wenn Steigerung der Fallzahlen innerhalb von 3 Jahren um jährlich 7%.</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1" i="1" lang="de-DE" sz="2800" spc="-1" strike="noStrike">
                <a:solidFill>
                  <a:srgbClr val="ff0000"/>
                </a:solidFill>
                <a:latin typeface="Calibri"/>
              </a:rPr>
              <a:t>„</a:t>
            </a:r>
            <a:r>
              <a:rPr b="1" i="1" lang="de-DE" sz="2800" spc="-1" strike="noStrike">
                <a:solidFill>
                  <a:srgbClr val="ff0000"/>
                </a:solidFill>
                <a:latin typeface="Calibri"/>
              </a:rPr>
              <a:t>Upcoding“ </a:t>
            </a:r>
            <a:r>
              <a:rPr b="0" i="1" lang="de-DE" sz="2800" spc="-1" strike="noStrike">
                <a:solidFill>
                  <a:srgbClr val="ff0000"/>
                </a:solidFill>
                <a:latin typeface="Calibri"/>
              </a:rPr>
              <a:t>(Patienten kränker machen, als sie sind) wird in jedem Fall </a:t>
            </a:r>
            <a:r>
              <a:rPr b="1" i="1" lang="de-DE" sz="2800" spc="-1" strike="noStrike">
                <a:solidFill>
                  <a:srgbClr val="ff0000"/>
                </a:solidFill>
                <a:latin typeface="Calibri"/>
              </a:rPr>
              <a:t>belohnt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Personalkostendumping ist weiterhin lukrativ (Kostensenkung erhöht auch bei Vorhaltebudget die Gewinne)</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Vorhaltevergütung ist nicht zweckgebunden (Dividende an Kapitaleigner)</a:t>
            </a:r>
            <a:endParaRPr b="0" lang="de-DE" sz="2800" spc="-1" strike="noStrike">
              <a:solidFill>
                <a:srgbClr val="000000"/>
              </a:solidFill>
              <a:latin typeface="Calibri"/>
            </a:endParaRPr>
          </a:p>
          <a:p>
            <a:pPr>
              <a:lnSpc>
                <a:spcPct val="90000"/>
              </a:lnSpc>
              <a:spcBef>
                <a:spcPts val="1001"/>
              </a:spcBef>
              <a:buNone/>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Gesamtbewertung</a:t>
            </a:r>
            <a:r>
              <a:rPr b="1" lang="de-DE" sz="4400" spc="-1" strike="noStrike" u="sng">
                <a:solidFill>
                  <a:srgbClr val="000000"/>
                </a:solidFill>
                <a:uFillTx/>
                <a:latin typeface="Calibri Light"/>
              </a:rPr>
              <a:t> Vorhaltevergütung (2)</a:t>
            </a:r>
            <a:endParaRPr b="0" lang="de-DE" sz="4400" spc="-1" strike="noStrike">
              <a:solidFill>
                <a:srgbClr val="000000"/>
              </a:solidFill>
              <a:latin typeface="Calibri"/>
            </a:endParaRPr>
          </a:p>
        </p:txBody>
      </p:sp>
      <p:sp>
        <p:nvSpPr>
          <p:cNvPr id="217" name="PlaceHolder 2"/>
          <p:cNvSpPr>
            <a:spLocks noGrp="1"/>
          </p:cNvSpPr>
          <p:nvPr>
            <p:ph/>
          </p:nvPr>
        </p:nvSpPr>
        <p:spPr>
          <a:xfrm>
            <a:off x="838080" y="1325520"/>
            <a:ext cx="10661400" cy="5027400"/>
          </a:xfrm>
          <a:prstGeom prst="rect">
            <a:avLst/>
          </a:prstGeom>
          <a:noFill/>
          <a:ln w="0">
            <a:noFill/>
          </a:ln>
        </p:spPr>
        <p:txBody>
          <a:bodyPr anchor="t">
            <a:normAutofit fontScale="72000"/>
          </a:bodyPr>
          <a:p>
            <a:pPr>
              <a:lnSpc>
                <a:spcPct val="90000"/>
              </a:lnSpc>
              <a:spcBef>
                <a:spcPts val="1001"/>
              </a:spcBef>
              <a:buNone/>
              <a:tabLst>
                <a:tab algn="l" pos="0"/>
              </a:tabLst>
            </a:pPr>
            <a:r>
              <a:rPr b="1" i="1" lang="de-DE" sz="3200" spc="-1" strike="noStrike">
                <a:solidFill>
                  <a:srgbClr val="ff0000"/>
                </a:solidFill>
                <a:latin typeface="Calibri"/>
              </a:rPr>
              <a:t>Absurditäten:</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3200" spc="-1" strike="noStrike">
                <a:solidFill>
                  <a:srgbClr val="ff0000"/>
                </a:solidFill>
                <a:latin typeface="Calibri"/>
              </a:rPr>
              <a:t>Wenn die Fallzahlen insgesamt gleich bleiben ergibt sich keinerlei Änderung zum jetzigen DRG-System</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3200" spc="-1" strike="noStrike">
                <a:solidFill>
                  <a:srgbClr val="ff0000"/>
                </a:solidFill>
                <a:latin typeface="Calibri"/>
              </a:rPr>
              <a:t>Sinken die Fallzahlen und die Fallschwere bundes-/landesweit führt dies zu niedrigeren Erlösen, selbst wenn die Fallzahlen des Standorts gleich bleiben</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3200" spc="-1" strike="noStrike">
                <a:solidFill>
                  <a:srgbClr val="ff0000"/>
                </a:solidFill>
                <a:latin typeface="Calibri"/>
              </a:rPr>
              <a:t>Erhöhen sich die Fallzahlen und die Fallschwere steigen die Erlöse, auch wenn die Zahlen des Standorts gleich bleiben</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3200" spc="-1" strike="noStrike">
                <a:solidFill>
                  <a:srgbClr val="ff0000"/>
                </a:solidFill>
                <a:latin typeface="Calibri"/>
              </a:rPr>
              <a:t>Wenn die Fallzahlen je LG und Standort sich für 3 Jahre „nur“ unter 20% erhöhen, ergibt sich keine Veränderung der Vergütung, auch wenn die Fallzahlsteigerungen nicht durch finanziell getriebene Mengenausweitung bedingt ist</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3200" spc="-1" strike="noStrike">
                <a:solidFill>
                  <a:srgbClr val="ff0000"/>
                </a:solidFill>
                <a:latin typeface="Calibri"/>
              </a:rPr>
              <a:t>Auch möglich: Leistung um 19% herunterfahren und damit volles Vorhaltebudget erhalten (Problem: DRG-Vergütung sinkt auch)</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Gesamtbewertung</a:t>
            </a:r>
            <a:r>
              <a:rPr b="1" lang="de-DE" sz="4400" spc="-1" strike="noStrike" u="sng">
                <a:solidFill>
                  <a:srgbClr val="000000"/>
                </a:solidFill>
                <a:uFillTx/>
                <a:latin typeface="Calibri Light"/>
              </a:rPr>
              <a:t> Vorhaltevergütung (3)</a:t>
            </a:r>
            <a:endParaRPr b="0" lang="de-DE" sz="4400" spc="-1" strike="noStrike">
              <a:solidFill>
                <a:srgbClr val="000000"/>
              </a:solidFill>
              <a:latin typeface="Calibri"/>
            </a:endParaRPr>
          </a:p>
        </p:txBody>
      </p:sp>
      <p:sp>
        <p:nvSpPr>
          <p:cNvPr id="219" name="PlaceHolder 2"/>
          <p:cNvSpPr>
            <a:spLocks noGrp="1"/>
          </p:cNvSpPr>
          <p:nvPr>
            <p:ph/>
          </p:nvPr>
        </p:nvSpPr>
        <p:spPr>
          <a:xfrm>
            <a:off x="753480" y="1201320"/>
            <a:ext cx="10661400" cy="5027400"/>
          </a:xfrm>
          <a:prstGeom prst="rect">
            <a:avLst/>
          </a:prstGeom>
          <a:noFill/>
          <a:ln w="0">
            <a:noFill/>
          </a:ln>
        </p:spPr>
        <p:txBody>
          <a:bodyPr anchor="t">
            <a:normAutofit fontScale="95000"/>
          </a:bodyPr>
          <a:p>
            <a:pPr marL="228600" indent="-228600">
              <a:lnSpc>
                <a:spcPct val="90000"/>
              </a:lnSpc>
              <a:spcBef>
                <a:spcPts val="1001"/>
              </a:spcBef>
              <a:buClr>
                <a:srgbClr val="000000"/>
              </a:buClr>
              <a:buFont typeface="Arial"/>
              <a:buChar char="•"/>
            </a:pPr>
            <a:r>
              <a:rPr b="0" i="1" lang="de-DE" sz="3600" spc="-1" strike="noStrike">
                <a:solidFill>
                  <a:srgbClr val="000000"/>
                </a:solidFill>
                <a:latin typeface="Calibri"/>
              </a:rPr>
              <a:t>Lauterbach hat zum Ziel seiner Reform auch eine</a:t>
            </a:r>
            <a:r>
              <a:rPr b="1" i="1" lang="de-DE" sz="3600" spc="-1" strike="noStrike">
                <a:solidFill>
                  <a:srgbClr val="000000"/>
                </a:solidFill>
                <a:latin typeface="Calibri"/>
              </a:rPr>
              <a:t> „Entbürokratisierung“ </a:t>
            </a:r>
            <a:r>
              <a:rPr b="0" i="1" lang="de-DE" sz="3600" spc="-1" strike="noStrike">
                <a:solidFill>
                  <a:srgbClr val="000000"/>
                </a:solidFill>
                <a:latin typeface="Calibri"/>
              </a:rPr>
              <a:t>erklärt</a:t>
            </a:r>
            <a:endParaRPr b="0" lang="de-DE" sz="36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3200" spc="-1" strike="noStrike">
                <a:solidFill>
                  <a:srgbClr val="ff0000"/>
                </a:solidFill>
                <a:latin typeface="Calibri"/>
              </a:rPr>
              <a:t>Was droht ist eine deutliche </a:t>
            </a:r>
            <a:r>
              <a:rPr b="1" i="1" lang="de-DE" sz="3200" spc="-1" strike="noStrike">
                <a:solidFill>
                  <a:srgbClr val="ff0000"/>
                </a:solidFill>
                <a:latin typeface="Calibri"/>
              </a:rPr>
              <a:t>Ausweitung der Bürokratie </a:t>
            </a:r>
            <a:r>
              <a:rPr b="0" i="1" lang="de-DE" sz="3200" spc="-1" strike="noStrike">
                <a:solidFill>
                  <a:srgbClr val="ff0000"/>
                </a:solidFill>
                <a:latin typeface="Calibri"/>
              </a:rPr>
              <a:t>im Zusammenhang mit den Leistungsgruppen (Nachweis, dass man die jeweiligen Bedingungen erfüllt, Kontrollen durch den Medizinischen Dienst, Streitigkeiten um die Erfüllung der Bedingungen)</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3200" spc="-1" strike="noStrike">
                <a:solidFill>
                  <a:srgbClr val="ff0000"/>
                </a:solidFill>
                <a:latin typeface="Calibri"/>
              </a:rPr>
              <a:t>In Bezug auf den DRG-Bereich ändert sich in Hinblick auf die Bürokratie natürlich überhaupt nichts</a:t>
            </a:r>
            <a:endParaRPr b="0" lang="de-DE"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Gesamtbewertung</a:t>
            </a:r>
            <a:r>
              <a:rPr b="1" lang="de-DE" sz="4400" spc="-1" strike="noStrike" u="sng">
                <a:solidFill>
                  <a:srgbClr val="000000"/>
                </a:solidFill>
                <a:uFillTx/>
                <a:latin typeface="Calibri Light"/>
              </a:rPr>
              <a:t> Vorhaltevergütung (4)</a:t>
            </a:r>
            <a:endParaRPr b="0" lang="de-DE" sz="4400" spc="-1" strike="noStrike">
              <a:solidFill>
                <a:srgbClr val="000000"/>
              </a:solidFill>
              <a:latin typeface="Calibri"/>
            </a:endParaRPr>
          </a:p>
        </p:txBody>
      </p:sp>
      <p:sp>
        <p:nvSpPr>
          <p:cNvPr id="221" name="PlaceHolder 2"/>
          <p:cNvSpPr>
            <a:spLocks noGrp="1"/>
          </p:cNvSpPr>
          <p:nvPr>
            <p:ph/>
          </p:nvPr>
        </p:nvSpPr>
        <p:spPr>
          <a:xfrm>
            <a:off x="820440" y="1325520"/>
            <a:ext cx="10753560" cy="5027400"/>
          </a:xfrm>
          <a:prstGeom prst="rect">
            <a:avLst/>
          </a:prstGeom>
          <a:noFill/>
          <a:ln w="0">
            <a:noFill/>
          </a:ln>
        </p:spPr>
        <p:txBody>
          <a:bodyPr anchor="t">
            <a:normAutofit fontScale="91000"/>
          </a:bodyPr>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Verknüpfung der DRGs mit den LG ermöglicht Berechnung des „Casemix“ einer Leistungsgruppe, ihrer Gesamtkosten und die Zuordnung der Kosten auf die Bundesländer, ihre Versorgungsgebiete und die einzelnen Krankenhäuser</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Gefahr: Benchmarks auf LG-Ebene und zentrale Steuerung des gesamten Leistungsgeschehens nach Kostengesichtspunkten</a:t>
            </a:r>
            <a:endParaRPr b="0" lang="de-DE" sz="2800" spc="-1" strike="noStrike">
              <a:solidFill>
                <a:srgbClr val="000000"/>
              </a:solidFill>
              <a:latin typeface="Calibri"/>
            </a:endParaRPr>
          </a:p>
          <a:p>
            <a:pPr>
              <a:lnSpc>
                <a:spcPct val="90000"/>
              </a:lnSpc>
              <a:spcBef>
                <a:spcPts val="1001"/>
              </a:spcBef>
              <a:buNone/>
              <a:tabLst>
                <a:tab algn="l" pos="0"/>
              </a:tabLst>
            </a:pPr>
            <a:r>
              <a:rPr b="1" i="1" lang="de-DE" sz="2800" spc="-1" strike="noStrike">
                <a:solidFill>
                  <a:srgbClr val="ff0000"/>
                </a:solidFill>
                <a:latin typeface="Calibri"/>
              </a:rPr>
              <a:t>Insgesamt: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1" i="1" lang="de-DE" sz="2800" spc="-1" strike="noStrike">
                <a:solidFill>
                  <a:srgbClr val="ff0000"/>
                </a:solidFill>
                <a:latin typeface="Calibri"/>
              </a:rPr>
              <a:t>Was ist an all dem mengenunabhängig, was Vorhaltefinanzierung? </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1" i="1" lang="de-DE" sz="2800" spc="-1" strike="noStrike">
                <a:solidFill>
                  <a:srgbClr val="ff0000"/>
                </a:solidFill>
                <a:latin typeface="Calibri"/>
              </a:rPr>
              <a:t>Besser: Ausgliederung der gesamten Personalkosten aus den DRGs und 1:1 Refinanzierung  </a:t>
            </a:r>
            <a:r>
              <a:rPr b="0" i="1" lang="de-DE" sz="2800" spc="-1" strike="noStrike">
                <a:solidFill>
                  <a:srgbClr val="ff0000"/>
                </a:solidFill>
                <a:latin typeface="Calibri"/>
              </a:rPr>
              <a:t>– genau wie bei der Pflege am Bett</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Gesamtbewertung</a:t>
            </a:r>
            <a:r>
              <a:rPr b="1" lang="de-DE" sz="4400" spc="-1" strike="noStrike" u="sng">
                <a:solidFill>
                  <a:srgbClr val="000000"/>
                </a:solidFill>
                <a:uFillTx/>
                <a:latin typeface="Calibri Light"/>
              </a:rPr>
              <a:t> Vorhaltevergütung (5)</a:t>
            </a:r>
            <a:endParaRPr b="0" lang="de-DE" sz="4400" spc="-1" strike="noStrike">
              <a:solidFill>
                <a:srgbClr val="000000"/>
              </a:solidFill>
              <a:latin typeface="Calibri"/>
            </a:endParaRPr>
          </a:p>
        </p:txBody>
      </p:sp>
      <p:sp>
        <p:nvSpPr>
          <p:cNvPr id="223" name="PlaceHolder 2"/>
          <p:cNvSpPr>
            <a:spLocks noGrp="1"/>
          </p:cNvSpPr>
          <p:nvPr>
            <p:ph/>
          </p:nvPr>
        </p:nvSpPr>
        <p:spPr>
          <a:xfrm>
            <a:off x="820440" y="1325520"/>
            <a:ext cx="10753560" cy="5027400"/>
          </a:xfrm>
          <a:prstGeom prst="rect">
            <a:avLst/>
          </a:prstGeom>
          <a:noFill/>
          <a:ln w="0">
            <a:noFill/>
          </a:ln>
        </p:spPr>
        <p:txBody>
          <a:bodyPr anchor="t">
            <a:normAutofit/>
          </a:bodyPr>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Keine „Revolution“ und keine „Überwindung der DRGs“, sondern ein Etikettenschwindel</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Der Konkurrenzkampf der Krankenhäuser wird unvermindert weitergehen, mit allen negativen Folgen für die Patienten und die Beschäftigten</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marL="228600" indent="-228600">
              <a:lnSpc>
                <a:spcPct val="90000"/>
              </a:lnSpc>
              <a:spcBef>
                <a:spcPts val="1001"/>
              </a:spcBef>
              <a:buClr>
                <a:srgbClr val="4472c4"/>
              </a:buClr>
              <a:buFont typeface="Wingdings" charset="2"/>
              <a:buChar char=""/>
              <a:tabLst>
                <a:tab algn="l" pos="0"/>
              </a:tabLst>
            </a:pPr>
            <a:r>
              <a:rPr b="1" lang="de-DE" sz="2800" spc="-1" strike="noStrike">
                <a:solidFill>
                  <a:srgbClr val="4472c4"/>
                </a:solidFill>
                <a:latin typeface="Calibri"/>
              </a:rPr>
              <a:t>Letztlich kann man die DRGs nur überwinden, wenn man sie völlig abschafft und durch die Selbstkostendeckung (1:1 Refinanzierung aller notwendigen Kosten eines Krankenhauses) ersetzt</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PlaceHolder 1"/>
          <p:cNvSpPr>
            <a:spLocks noGrp="1"/>
          </p:cNvSpPr>
          <p:nvPr>
            <p:ph type="title"/>
          </p:nvPr>
        </p:nvSpPr>
        <p:spPr>
          <a:xfrm>
            <a:off x="712800" y="2570040"/>
            <a:ext cx="10515240" cy="1325160"/>
          </a:xfrm>
          <a:prstGeom prst="rect">
            <a:avLst/>
          </a:prstGeom>
          <a:noFill/>
          <a:ln w="0">
            <a:noFill/>
          </a:ln>
        </p:spPr>
        <p:txBody>
          <a:bodyPr anchor="ctr">
            <a:noAutofit/>
          </a:bodyPr>
          <a:p>
            <a:pPr algn="ctr">
              <a:lnSpc>
                <a:spcPct val="90000"/>
              </a:lnSpc>
              <a:buNone/>
            </a:pPr>
            <a:r>
              <a:rPr b="1" lang="de-DE" sz="4400" spc="-1" strike="noStrike" u="sng">
                <a:solidFill>
                  <a:srgbClr val="000000"/>
                </a:solidFill>
                <a:uFillTx/>
                <a:latin typeface="Calibri Light"/>
              </a:rPr>
              <a:t>Weitere finanzielle Regelungen</a:t>
            </a:r>
            <a:endParaRPr b="0" lang="de-DE"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PlaceHolder 1"/>
          <p:cNvSpPr>
            <a:spLocks noGrp="1"/>
          </p:cNvSpPr>
          <p:nvPr>
            <p:ph type="title"/>
          </p:nvPr>
        </p:nvSpPr>
        <p:spPr>
          <a:xfrm>
            <a:off x="213840" y="0"/>
            <a:ext cx="1176372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Förderung einzelne Bereiche </a:t>
            </a:r>
            <a:r>
              <a:rPr b="1" lang="de-DE" sz="2000" spc="-1" strike="noStrike" u="sng">
                <a:solidFill>
                  <a:srgbClr val="000000"/>
                </a:solidFill>
                <a:uFillTx/>
                <a:latin typeface="Calibri Light"/>
              </a:rPr>
              <a:t>(§ 39 KHG)</a:t>
            </a:r>
            <a:endParaRPr b="0" lang="de-DE" sz="2000" spc="-1" strike="noStrike">
              <a:solidFill>
                <a:srgbClr val="000000"/>
              </a:solidFill>
              <a:latin typeface="Calibri"/>
            </a:endParaRPr>
          </a:p>
        </p:txBody>
      </p:sp>
      <p:sp>
        <p:nvSpPr>
          <p:cNvPr id="226" name="PlaceHolder 2"/>
          <p:cNvSpPr>
            <a:spLocks noGrp="1"/>
          </p:cNvSpPr>
          <p:nvPr>
            <p:ph/>
          </p:nvPr>
        </p:nvSpPr>
        <p:spPr>
          <a:xfrm>
            <a:off x="525240" y="1325520"/>
            <a:ext cx="10828800" cy="5207760"/>
          </a:xfrm>
          <a:prstGeom prst="rect">
            <a:avLst/>
          </a:prstGeom>
          <a:noFill/>
          <a:ln w="0">
            <a:noFill/>
          </a:ln>
        </p:spPr>
        <p:txBody>
          <a:bodyPr anchor="t">
            <a:normAutofit fontScale="30000"/>
          </a:bodyPr>
          <a:p>
            <a:pPr>
              <a:lnSpc>
                <a:spcPct val="90000"/>
              </a:lnSpc>
              <a:spcBef>
                <a:spcPts val="1001"/>
              </a:spcBef>
              <a:buNone/>
              <a:tabLst>
                <a:tab algn="l" pos="0"/>
              </a:tabLst>
            </a:pPr>
            <a:r>
              <a:rPr b="0" lang="de-DE" sz="7200" spc="-1" strike="noStrike">
                <a:solidFill>
                  <a:srgbClr val="000000"/>
                </a:solidFill>
                <a:latin typeface="Calibri"/>
              </a:rPr>
              <a:t>Ab 2027, zusätzlich vergütet</a:t>
            </a:r>
            <a:endParaRPr b="0" lang="de-DE" sz="7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7200" spc="-1" strike="noStrike">
                <a:solidFill>
                  <a:srgbClr val="000000"/>
                </a:solidFill>
                <a:latin typeface="Calibri"/>
              </a:rPr>
              <a:t>Pädiatrie (332 Standorte): 288 Mio. Euro (?? davon 12 Mio. Euro für Kinder in „besonderen Einrichtungen“ ??)</a:t>
            </a:r>
            <a:endParaRPr b="0" lang="de-DE" sz="72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6400" spc="-1" strike="noStrike">
                <a:solidFill>
                  <a:srgbClr val="000000"/>
                </a:solidFill>
                <a:latin typeface="Calibri"/>
              </a:rPr>
              <a:t>2025 und 2026 gilt bisheriger Zuschlag von 300 Mio. weiter („Förderung Versorgung Kinder und Jugendliche“ - § 5 KHEntgG</a:t>
            </a:r>
            <a:endParaRPr b="0" lang="de-DE" sz="64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7200" spc="-1" strike="noStrike">
                <a:solidFill>
                  <a:srgbClr val="000000"/>
                </a:solidFill>
                <a:latin typeface="Calibri"/>
              </a:rPr>
              <a:t>Geburtshilfe (611 Standorte): 120 Mio. Euro (davon 20 Mio. für Standorte mit hebammengeführten Kreissälen)</a:t>
            </a:r>
            <a:endParaRPr b="0" lang="de-DE" sz="72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6800" spc="-1" strike="noStrike">
                <a:solidFill>
                  <a:srgbClr val="000000"/>
                </a:solidFill>
                <a:latin typeface="Calibri"/>
              </a:rPr>
              <a:t>2025 und 2026 gilt bisheriger Zuschlag von 120 Mio. weiter - § 5 KHEntgG</a:t>
            </a:r>
            <a:endParaRPr b="0" lang="de-DE" sz="6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7200" spc="-1" strike="noStrike">
                <a:solidFill>
                  <a:srgbClr val="000000"/>
                </a:solidFill>
                <a:latin typeface="Calibri"/>
              </a:rPr>
              <a:t>Stroke Unit (335 Standorte): 35 Mio. Euro</a:t>
            </a:r>
            <a:endParaRPr b="0" lang="de-DE" sz="7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7200" spc="-1" strike="noStrike">
                <a:solidFill>
                  <a:srgbClr val="000000"/>
                </a:solidFill>
                <a:latin typeface="Calibri"/>
              </a:rPr>
              <a:t>Spezielle Traumatologie (650 Standorte): 65 Mio. Euro</a:t>
            </a:r>
            <a:endParaRPr b="0" lang="de-DE" sz="7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7200" spc="-1" strike="noStrike">
                <a:solidFill>
                  <a:srgbClr val="000000"/>
                </a:solidFill>
                <a:latin typeface="Calibri"/>
              </a:rPr>
              <a:t>Intensivmedizin (1300 Standorte): 30 Mio. Euro</a:t>
            </a:r>
            <a:endParaRPr b="0" lang="de-DE" sz="7200" spc="-1" strike="noStrike">
              <a:solidFill>
                <a:srgbClr val="000000"/>
              </a:solidFill>
              <a:latin typeface="Calibri"/>
            </a:endParaRPr>
          </a:p>
          <a:p>
            <a:pPr>
              <a:lnSpc>
                <a:spcPct val="90000"/>
              </a:lnSpc>
              <a:spcBef>
                <a:spcPts val="1001"/>
              </a:spcBef>
              <a:buNone/>
              <a:tabLst>
                <a:tab algn="l" pos="0"/>
              </a:tabLst>
            </a:pPr>
            <a:endParaRPr b="0" lang="de-DE" sz="7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1" i="1" lang="de-DE" sz="7200" spc="-1" strike="noStrike">
                <a:solidFill>
                  <a:srgbClr val="ff0000"/>
                </a:solidFill>
                <a:latin typeface="Calibri"/>
              </a:rPr>
              <a:t> </a:t>
            </a:r>
            <a:r>
              <a:rPr b="0" i="1" lang="de-DE" sz="7200" spc="-1" strike="noStrike">
                <a:solidFill>
                  <a:srgbClr val="ff0000"/>
                </a:solidFill>
                <a:latin typeface="Calibri"/>
              </a:rPr>
              <a:t>Förderbeträge werden </a:t>
            </a:r>
            <a:r>
              <a:rPr b="1" i="1" lang="de-DE" sz="7200" spc="-1" strike="noStrike">
                <a:solidFill>
                  <a:srgbClr val="ff0000"/>
                </a:solidFill>
                <a:latin typeface="Calibri"/>
              </a:rPr>
              <a:t>gesondert finanziert. </a:t>
            </a:r>
            <a:r>
              <a:rPr b="0" i="1" lang="de-DE" sz="7200" spc="-1" strike="noStrike">
                <a:solidFill>
                  <a:srgbClr val="ff0000"/>
                </a:solidFill>
                <a:latin typeface="Calibri"/>
              </a:rPr>
              <a:t>Damit keine Verschlechterung der Finanzlage anderen Bereiche durch diese Zuschläge</a:t>
            </a:r>
            <a:endParaRPr b="0" lang="de-DE" sz="7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7200" spc="-1" strike="noStrike">
                <a:solidFill>
                  <a:srgbClr val="ff0000"/>
                </a:solidFill>
                <a:latin typeface="Calibri"/>
              </a:rPr>
              <a:t>Aber: Beträge viel zu niedrig, um wirklich eine Verbesserung der Versorgung zu erzielen</a:t>
            </a:r>
            <a:endParaRPr b="0" lang="de-DE" sz="7200" spc="-1" strike="noStrike">
              <a:solidFill>
                <a:srgbClr val="000000"/>
              </a:solidFill>
              <a:latin typeface="Calibri"/>
            </a:endParaRPr>
          </a:p>
          <a:p>
            <a:pPr>
              <a:lnSpc>
                <a:spcPct val="90000"/>
              </a:lnSpc>
              <a:spcBef>
                <a:spcPts val="1001"/>
              </a:spcBef>
              <a:buNone/>
              <a:tabLst>
                <a:tab algn="l" pos="0"/>
              </a:tabLst>
            </a:pPr>
            <a:endParaRPr b="0" lang="de-DE" sz="7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7" name="PlaceHolder 1"/>
          <p:cNvSpPr>
            <a:spLocks noGrp="1"/>
          </p:cNvSpPr>
          <p:nvPr>
            <p:ph type="title"/>
          </p:nvPr>
        </p:nvSpPr>
        <p:spPr>
          <a:xfrm>
            <a:off x="343080" y="0"/>
            <a:ext cx="1125828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Berechnung Aufschlag einzelne Bereiche </a:t>
            </a:r>
            <a:r>
              <a:rPr b="1" lang="de-DE" sz="2000" spc="-1" strike="noStrike" u="sng">
                <a:solidFill>
                  <a:srgbClr val="000000"/>
                </a:solidFill>
                <a:uFillTx/>
                <a:latin typeface="Calibri Light"/>
              </a:rPr>
              <a:t>(§ 39 KHG)</a:t>
            </a:r>
            <a:endParaRPr b="0" lang="de-DE" sz="2000" spc="-1" strike="noStrike">
              <a:solidFill>
                <a:srgbClr val="000000"/>
              </a:solidFill>
              <a:latin typeface="Calibri"/>
            </a:endParaRPr>
          </a:p>
        </p:txBody>
      </p:sp>
      <p:sp>
        <p:nvSpPr>
          <p:cNvPr id="228" name="PlaceHolder 2"/>
          <p:cNvSpPr>
            <a:spLocks noGrp="1"/>
          </p:cNvSpPr>
          <p:nvPr>
            <p:ph/>
          </p:nvPr>
        </p:nvSpPr>
        <p:spPr>
          <a:xfrm>
            <a:off x="343080" y="1584000"/>
            <a:ext cx="11643840" cy="4350960"/>
          </a:xfrm>
          <a:prstGeom prst="rect">
            <a:avLst/>
          </a:prstGeom>
          <a:noFill/>
          <a:ln w="0">
            <a:noFill/>
          </a:ln>
        </p:spPr>
        <p:txBody>
          <a:bodyPr anchor="t">
            <a:normAutofit fontScale="55000"/>
          </a:bodyPr>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InEK ordnet den Bereichen Leistungsgruppen zu, Selbstverwaltung vereinbart diese Zuordnung</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3600" spc="-1" strike="noStrike">
                <a:solidFill>
                  <a:srgbClr val="000000"/>
                </a:solidFill>
                <a:latin typeface="Calibri"/>
              </a:rPr>
              <a:t>Bundesweite Fördersumme </a:t>
            </a:r>
            <a:r>
              <a:rPr b="0" lang="de-DE" sz="3600" spc="-1" strike="noStrike">
                <a:solidFill>
                  <a:srgbClr val="000000"/>
                </a:solidFill>
                <a:latin typeface="Calibri"/>
              </a:rPr>
              <a:t>/ Anteil Vorhaltevolumen der einzelnen LG eines Bereichs am Vorhaltevolumen aller LG des Bereichs = </a:t>
            </a:r>
            <a:r>
              <a:rPr b="1" lang="de-DE" sz="3600" spc="-1" strike="noStrike">
                <a:solidFill>
                  <a:srgbClr val="000000"/>
                </a:solidFill>
                <a:latin typeface="Calibri"/>
              </a:rPr>
              <a:t>bundesweite Fördersumme je LG </a:t>
            </a:r>
            <a:r>
              <a:rPr b="0" lang="de-DE" sz="3600" spc="-1" strike="noStrike">
                <a:solidFill>
                  <a:srgbClr val="000000"/>
                </a:solidFill>
                <a:latin typeface="Calibri"/>
              </a:rPr>
              <a:t>(Geldbetrag) </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3600" spc="-1" strike="noStrike">
                <a:solidFill>
                  <a:srgbClr val="000000"/>
                </a:solidFill>
                <a:latin typeface="Calibri"/>
              </a:rPr>
              <a:t>Aufteilung auf die Länder: </a:t>
            </a:r>
            <a:r>
              <a:rPr b="0" lang="de-DE" sz="3600" spc="-1" strike="noStrike">
                <a:solidFill>
                  <a:srgbClr val="000000"/>
                </a:solidFill>
                <a:latin typeface="Calibri"/>
              </a:rPr>
              <a:t>bundesweite Fördersumme je LG / Anteil des landesweiten Vorhaltevolumens  der Leistungsgruppe am bundesweiten Vorhaltevolumen der Leistungsgruppe = </a:t>
            </a:r>
            <a:r>
              <a:rPr b="1" lang="de-DE" sz="3600" spc="-1" strike="noStrike">
                <a:solidFill>
                  <a:srgbClr val="000000"/>
                </a:solidFill>
                <a:latin typeface="Calibri"/>
              </a:rPr>
              <a:t>landesweite Fördersumme je LG </a:t>
            </a:r>
            <a:r>
              <a:rPr b="0" lang="de-DE" sz="3600" spc="-1" strike="noStrike">
                <a:solidFill>
                  <a:srgbClr val="000000"/>
                </a:solidFill>
                <a:latin typeface="Calibri"/>
              </a:rPr>
              <a:t>(Geldbetrag)</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3600" spc="-1" strike="noStrike">
                <a:solidFill>
                  <a:srgbClr val="000000"/>
                </a:solidFill>
                <a:latin typeface="Calibri"/>
              </a:rPr>
              <a:t>Aufteilung auf die Standorte </a:t>
            </a:r>
            <a:r>
              <a:rPr b="0" i="1" lang="de-DE" sz="3600" spc="-1" strike="noStrike">
                <a:solidFill>
                  <a:srgbClr val="000000"/>
                </a:solidFill>
                <a:latin typeface="Calibri"/>
              </a:rPr>
              <a:t>(analog Aufteilung auf die Länder): </a:t>
            </a:r>
            <a:r>
              <a:rPr b="0" lang="de-DE" sz="3600" spc="-1" strike="noStrike">
                <a:solidFill>
                  <a:srgbClr val="000000"/>
                </a:solidFill>
                <a:latin typeface="Calibri"/>
              </a:rPr>
              <a:t>Anteil des Vorhaltevolumens der jeweiligen LG des Standorts am landesweiten Vorhaltevolumen der jeweiligen LG (Geldbetrag)</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3600" spc="-1" strike="noStrike">
                <a:solidFill>
                  <a:srgbClr val="000000"/>
                </a:solidFill>
                <a:latin typeface="Calibri"/>
              </a:rPr>
              <a:t>Auszahlung: </a:t>
            </a:r>
            <a:r>
              <a:rPr b="0" lang="de-DE" sz="3600" spc="-1" strike="noStrike">
                <a:solidFill>
                  <a:srgbClr val="000000"/>
                </a:solidFill>
                <a:latin typeface="Calibri"/>
              </a:rPr>
              <a:t>Prozentuale Erhöhung der Summe der VHBR der betroffenen LG entsprechend dem Anteil der bundesweiten Fördersumme je LG an der Summe aller bundesweiten VHBR je LG x Bundesbasisfallwert (Ergebnis: Prozentzahl)</a:t>
            </a:r>
            <a:endParaRPr b="0" lang="de-DE" sz="3600" spc="-1" strike="noStrike">
              <a:solidFill>
                <a:srgbClr val="000000"/>
              </a:solidFill>
              <a:latin typeface="Calibri"/>
            </a:endParaRPr>
          </a:p>
          <a:p>
            <a:pPr>
              <a:lnSpc>
                <a:spcPct val="90000"/>
              </a:lnSpc>
              <a:spcBef>
                <a:spcPts val="1001"/>
              </a:spcBef>
              <a:buNone/>
            </a:pPr>
            <a:endParaRPr b="0" lang="de-DE" sz="3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229" name="PlaceHolder 1"/>
          <p:cNvSpPr>
            <a:spLocks noGrp="1"/>
          </p:cNvSpPr>
          <p:nvPr>
            <p:ph type="title"/>
          </p:nvPr>
        </p:nvSpPr>
        <p:spPr>
          <a:xfrm>
            <a:off x="343080" y="0"/>
            <a:ext cx="1125828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Beispiel Berechnung Aufschläge</a:t>
            </a:r>
            <a:endParaRPr b="0" lang="de-DE" sz="4400" spc="-1" strike="noStrike">
              <a:solidFill>
                <a:srgbClr val="000000"/>
              </a:solidFill>
              <a:latin typeface="Calibri"/>
            </a:endParaRPr>
          </a:p>
        </p:txBody>
      </p:sp>
      <p:sp>
        <p:nvSpPr>
          <p:cNvPr id="230" name="PlaceHolder 2"/>
          <p:cNvSpPr>
            <a:spLocks noGrp="1"/>
          </p:cNvSpPr>
          <p:nvPr>
            <p:ph/>
          </p:nvPr>
        </p:nvSpPr>
        <p:spPr>
          <a:xfrm>
            <a:off x="343080" y="1325520"/>
            <a:ext cx="11643840" cy="4350960"/>
          </a:xfrm>
          <a:prstGeom prst="rect">
            <a:avLst/>
          </a:prstGeom>
          <a:noFill/>
          <a:ln w="0">
            <a:noFill/>
          </a:ln>
        </p:spPr>
        <p:txBody>
          <a:bodyPr anchor="t">
            <a:normAutofit fontScale="24000"/>
          </a:bodyPr>
          <a:p>
            <a:pPr>
              <a:lnSpc>
                <a:spcPct val="90000"/>
              </a:lnSpc>
              <a:spcBef>
                <a:spcPts val="1001"/>
              </a:spcBef>
              <a:buNone/>
              <a:tabLst>
                <a:tab algn="l" pos="0"/>
              </a:tabLst>
            </a:pPr>
            <a:r>
              <a:rPr b="0" lang="de-DE" sz="7200" spc="-1" strike="noStrike">
                <a:solidFill>
                  <a:srgbClr val="000000"/>
                </a:solidFill>
                <a:latin typeface="Calibri"/>
              </a:rPr>
              <a:t>Förderbetrag: 300 Mio., Es gibt 3 LG;: Anteil LG 1: 20% der VHBR, Anteil LG 2: 30%, Anteil LG 3: 50%</a:t>
            </a:r>
            <a:endParaRPr b="0" lang="de-DE" sz="7200" spc="-1" strike="noStrike">
              <a:solidFill>
                <a:srgbClr val="000000"/>
              </a:solidFill>
              <a:latin typeface="Calibri"/>
            </a:endParaRPr>
          </a:p>
          <a:p>
            <a:pPr>
              <a:lnSpc>
                <a:spcPct val="90000"/>
              </a:lnSpc>
              <a:spcBef>
                <a:spcPts val="1001"/>
              </a:spcBef>
              <a:buNone/>
              <a:tabLst>
                <a:tab algn="l" pos="0"/>
              </a:tabLst>
            </a:pPr>
            <a:r>
              <a:rPr b="1" lang="de-DE" sz="7200" spc="-1" strike="noStrike">
                <a:solidFill>
                  <a:srgbClr val="000000"/>
                </a:solidFill>
                <a:latin typeface="Calibri"/>
              </a:rPr>
              <a:t>Aufteilung auf die LG im Bund:</a:t>
            </a:r>
            <a:endParaRPr b="0" lang="de-DE" sz="7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7200" spc="-1" strike="noStrike">
                <a:solidFill>
                  <a:srgbClr val="000000"/>
                </a:solidFill>
                <a:latin typeface="Calibri"/>
              </a:rPr>
              <a:t>LG 1 bekommt 60 Mio. </a:t>
            </a:r>
            <a:endParaRPr b="0" lang="de-DE" sz="7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7200" spc="-1" strike="noStrike">
                <a:solidFill>
                  <a:srgbClr val="000000"/>
                </a:solidFill>
                <a:latin typeface="Calibri"/>
              </a:rPr>
              <a:t>LG 2 bekommt 90 Mio.</a:t>
            </a:r>
            <a:endParaRPr b="0" lang="de-DE" sz="7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7200" spc="-1" strike="noStrike">
                <a:solidFill>
                  <a:srgbClr val="000000"/>
                </a:solidFill>
                <a:latin typeface="Calibri"/>
              </a:rPr>
              <a:t>LG 3 bekommt 150 Mio.</a:t>
            </a:r>
            <a:endParaRPr b="0" lang="de-DE" sz="7200" spc="-1" strike="noStrike">
              <a:solidFill>
                <a:srgbClr val="000000"/>
              </a:solidFill>
              <a:latin typeface="Calibri"/>
            </a:endParaRPr>
          </a:p>
          <a:p>
            <a:pPr>
              <a:lnSpc>
                <a:spcPct val="90000"/>
              </a:lnSpc>
              <a:spcBef>
                <a:spcPts val="1001"/>
              </a:spcBef>
              <a:buNone/>
              <a:tabLst>
                <a:tab algn="l" pos="0"/>
              </a:tabLst>
            </a:pPr>
            <a:r>
              <a:rPr b="1" lang="de-DE" sz="7200" spc="-1" strike="noStrike">
                <a:solidFill>
                  <a:srgbClr val="000000"/>
                </a:solidFill>
                <a:latin typeface="Calibri"/>
              </a:rPr>
              <a:t>Aufteilung auf Länder:</a:t>
            </a:r>
            <a:endParaRPr b="0" lang="de-DE" sz="7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7200" spc="-1" strike="noStrike">
                <a:solidFill>
                  <a:srgbClr val="000000"/>
                </a:solidFill>
                <a:latin typeface="Calibri"/>
              </a:rPr>
              <a:t>Beispiel: LG 1 60 Mio. </a:t>
            </a:r>
            <a:endParaRPr b="0" lang="de-DE" sz="7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7200" spc="-1" strike="noStrike">
                <a:solidFill>
                  <a:srgbClr val="000000"/>
                </a:solidFill>
                <a:latin typeface="Calibri"/>
              </a:rPr>
              <a:t>Land A hat 20% der VHBR im Bund: Land bekommt also 12 Mio.</a:t>
            </a:r>
            <a:endParaRPr b="0" lang="de-DE" sz="7200" spc="-1" strike="noStrike">
              <a:solidFill>
                <a:srgbClr val="000000"/>
              </a:solidFill>
              <a:latin typeface="Calibri"/>
            </a:endParaRPr>
          </a:p>
          <a:p>
            <a:pPr>
              <a:lnSpc>
                <a:spcPct val="90000"/>
              </a:lnSpc>
              <a:spcBef>
                <a:spcPts val="1001"/>
              </a:spcBef>
              <a:buNone/>
              <a:tabLst>
                <a:tab algn="l" pos="0"/>
              </a:tabLst>
            </a:pPr>
            <a:r>
              <a:rPr b="1" lang="de-DE" sz="7200" spc="-1" strike="noStrike">
                <a:solidFill>
                  <a:srgbClr val="000000"/>
                </a:solidFill>
                <a:latin typeface="Calibri"/>
              </a:rPr>
              <a:t>Aufteilung auf Standorte </a:t>
            </a:r>
            <a:r>
              <a:rPr b="0" lang="de-DE" sz="7200" spc="-1" strike="noStrike">
                <a:solidFill>
                  <a:srgbClr val="000000"/>
                </a:solidFill>
                <a:latin typeface="Calibri"/>
              </a:rPr>
              <a:t>(siehe Land)</a:t>
            </a:r>
            <a:endParaRPr b="0" lang="de-DE" sz="7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7200" spc="-1" strike="noStrike">
                <a:solidFill>
                  <a:srgbClr val="000000"/>
                </a:solidFill>
                <a:latin typeface="Calibri"/>
              </a:rPr>
              <a:t>Beispiel: Standort y hat 10% der VHBR des Landes in der LG 1: Standort bekommt also 1,2 Mio. für LG 1</a:t>
            </a:r>
            <a:endParaRPr b="0" lang="de-DE" sz="7200" spc="-1" strike="noStrike">
              <a:solidFill>
                <a:srgbClr val="000000"/>
              </a:solidFill>
              <a:latin typeface="Calibri"/>
            </a:endParaRPr>
          </a:p>
          <a:p>
            <a:pPr>
              <a:lnSpc>
                <a:spcPct val="90000"/>
              </a:lnSpc>
              <a:spcBef>
                <a:spcPts val="1001"/>
              </a:spcBef>
              <a:buNone/>
              <a:tabLst>
                <a:tab algn="l" pos="0"/>
              </a:tabLst>
            </a:pPr>
            <a:r>
              <a:rPr b="1" lang="de-DE" sz="7200" spc="-1" strike="noStrike">
                <a:solidFill>
                  <a:srgbClr val="000000"/>
                </a:solidFill>
                <a:latin typeface="Calibri"/>
              </a:rPr>
              <a:t>Auszahlung:</a:t>
            </a:r>
            <a:endParaRPr b="0" lang="de-DE" sz="7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7200" spc="-1" strike="noStrike">
                <a:solidFill>
                  <a:srgbClr val="000000"/>
                </a:solidFill>
                <a:latin typeface="Calibri"/>
              </a:rPr>
              <a:t>Beispiel: LG 1 hat bundesweit 100.000 VHBR (entspricht 420 Mio. Euro)</a:t>
            </a:r>
            <a:endParaRPr b="0" lang="de-DE" sz="7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7200" spc="-1" strike="noStrike">
                <a:solidFill>
                  <a:srgbClr val="000000"/>
                </a:solidFill>
                <a:latin typeface="Calibri"/>
              </a:rPr>
              <a:t>60 Mio. (gesamter Förderbetrag) / gesamte VHBR in LG 1 x 4200 Euro (Bundesbasisfallwert) </a:t>
            </a:r>
            <a:endParaRPr b="0" lang="de-DE" sz="72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7200" spc="-1" strike="noStrike">
                <a:solidFill>
                  <a:srgbClr val="000000"/>
                </a:solidFill>
                <a:latin typeface="Calibri"/>
              </a:rPr>
              <a:t>60 Mio. / 100.000x4200 / = 0,14 = Erhöhung der VHBR um 14%  (114.000 VHBR x 4200 = 479 Mio)</a:t>
            </a:r>
            <a:endParaRPr b="0" lang="de-DE" sz="7200" spc="-1" strike="noStrike">
              <a:solidFill>
                <a:srgbClr val="000000"/>
              </a:solidFill>
              <a:latin typeface="Calibri"/>
            </a:endParaRPr>
          </a:p>
          <a:p>
            <a:pPr>
              <a:lnSpc>
                <a:spcPct val="90000"/>
              </a:lnSpc>
              <a:spcBef>
                <a:spcPts val="1001"/>
              </a:spcBef>
              <a:buNone/>
              <a:tabLst>
                <a:tab algn="l" pos="0"/>
              </a:tabLst>
            </a:pPr>
            <a:endParaRPr b="0" lang="de-DE" sz="7200" spc="-1" strike="noStrike">
              <a:solidFill>
                <a:srgbClr val="000000"/>
              </a:solidFill>
              <a:latin typeface="Calibri"/>
            </a:endParaRPr>
          </a:p>
          <a:p>
            <a:pPr>
              <a:lnSpc>
                <a:spcPct val="90000"/>
              </a:lnSpc>
              <a:spcBef>
                <a:spcPts val="1001"/>
              </a:spcBef>
              <a:buNone/>
              <a:tabLst>
                <a:tab algn="l" pos="0"/>
              </a:tabLst>
            </a:pPr>
            <a:endParaRPr b="0" lang="de-DE" sz="3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PlaceHolder 1"/>
          <p:cNvSpPr>
            <a:spLocks noGrp="1"/>
          </p:cNvSpPr>
          <p:nvPr>
            <p:ph type="title"/>
          </p:nvPr>
        </p:nvSpPr>
        <p:spPr>
          <a:xfrm>
            <a:off x="838080" y="92160"/>
            <a:ext cx="10515240" cy="1325160"/>
          </a:xfrm>
          <a:prstGeom prst="rect">
            <a:avLst/>
          </a:prstGeom>
          <a:noFill/>
          <a:ln w="0">
            <a:noFill/>
          </a:ln>
        </p:spPr>
        <p:txBody>
          <a:bodyPr anchor="ctr">
            <a:normAutofit fontScale="86000"/>
          </a:bodyPr>
          <a:p>
            <a:pPr>
              <a:lnSpc>
                <a:spcPct val="90000"/>
              </a:lnSpc>
              <a:buNone/>
            </a:pPr>
            <a:r>
              <a:rPr b="1" lang="de-DE" sz="4000" spc="-1" strike="noStrike" u="sng">
                <a:solidFill>
                  <a:srgbClr val="000000"/>
                </a:solidFill>
                <a:uFillTx/>
                <a:latin typeface="Calibri Light"/>
              </a:rPr>
              <a:t>Förderung Koordinierung und Vernetzung  und spezielle Vorhaltung Uni-Kliniken </a:t>
            </a:r>
            <a:r>
              <a:rPr b="1" lang="de-DE" sz="2000" spc="-1" strike="noStrike" u="sng">
                <a:solidFill>
                  <a:srgbClr val="000000"/>
                </a:solidFill>
                <a:uFillTx/>
                <a:latin typeface="Calibri Light"/>
              </a:rPr>
              <a:t>(KHG § 38)</a:t>
            </a:r>
            <a:endParaRPr b="0" lang="de-DE" sz="2000" spc="-1" strike="noStrike">
              <a:solidFill>
                <a:srgbClr val="000000"/>
              </a:solidFill>
              <a:latin typeface="Calibri"/>
            </a:endParaRPr>
          </a:p>
        </p:txBody>
      </p:sp>
      <p:sp>
        <p:nvSpPr>
          <p:cNvPr id="232" name="PlaceHolder 2"/>
          <p:cNvSpPr>
            <a:spLocks noGrp="1"/>
          </p:cNvSpPr>
          <p:nvPr>
            <p:ph/>
          </p:nvPr>
        </p:nvSpPr>
        <p:spPr>
          <a:xfrm>
            <a:off x="838080" y="1825560"/>
            <a:ext cx="10515240" cy="4350960"/>
          </a:xfrm>
          <a:prstGeom prst="rect">
            <a:avLst/>
          </a:prstGeom>
          <a:noFill/>
          <a:ln w="0">
            <a:noFill/>
          </a:ln>
        </p:spPr>
        <p:txBody>
          <a:bodyPr anchor="t">
            <a:normAutofit fontScale="81000"/>
          </a:bodyPr>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125 Mio. für Koordinierung und Vernetzung (36 Standorte plus x)</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können auch Nicht-Uni-Kliniken sein, wenn es das Land will (ab 2027)</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75 Mio. speziell für Uni-Kliniken (36 Standorte)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 2027, zusätzlich vergütet über Zuschlag auf Patientenrechnungen, am Jahresende Spitzabrechnung mit zustehendem Betrag </a:t>
            </a:r>
            <a:r>
              <a:rPr b="0" lang="de-DE" sz="2000" spc="-1" strike="noStrike">
                <a:solidFill>
                  <a:srgbClr val="000000"/>
                </a:solidFill>
                <a:latin typeface="Calibri"/>
              </a:rPr>
              <a:t>(§ 5 KHEntgG)</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u="sng">
                <a:solidFill>
                  <a:srgbClr val="000000"/>
                </a:solidFill>
                <a:uFillTx/>
                <a:latin typeface="Calibri"/>
              </a:rPr>
              <a:t>Berechnung:</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Landesvorhaltevolumen / Bundesvorhaltevolumen = Anteil Land</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Aufteilung dieses Landesanteils auf zuschlagsberechtigte KHs entsprechend ihrem Anteil an der Summe der Vorhaltevolumen aller zuschlagsberechtigten KHs</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Deutliche Stärkung der Uni-Kliniken, die eh schon besser gestellt sind</a:t>
            </a:r>
            <a:endParaRPr b="0" lang="de-DE" sz="2800" spc="-1" strike="noStrike">
              <a:solidFill>
                <a:srgbClr val="000000"/>
              </a:solidFill>
              <a:latin typeface="Calibri"/>
            </a:endParaRPr>
          </a:p>
          <a:p>
            <a:pPr marL="457200">
              <a:lnSpc>
                <a:spcPct val="90000"/>
              </a:lnSpc>
              <a:spcBef>
                <a:spcPts val="499"/>
              </a:spcBef>
              <a:buNone/>
              <a:tabLst>
                <a:tab algn="l" pos="0"/>
              </a:tabLst>
            </a:pPr>
            <a:endParaRPr b="0" lang="de-DE" sz="24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712800" y="2570040"/>
            <a:ext cx="10515240" cy="1325160"/>
          </a:xfrm>
          <a:prstGeom prst="rect">
            <a:avLst/>
          </a:prstGeom>
          <a:noFill/>
          <a:ln w="0">
            <a:noFill/>
          </a:ln>
        </p:spPr>
        <p:txBody>
          <a:bodyPr anchor="ctr">
            <a:normAutofit/>
          </a:bodyPr>
          <a:p>
            <a:pPr algn="ctr">
              <a:lnSpc>
                <a:spcPct val="90000"/>
              </a:lnSpc>
              <a:buNone/>
            </a:pPr>
            <a:r>
              <a:rPr b="1" lang="de-DE" sz="6000" spc="-1" strike="noStrike" u="sng">
                <a:solidFill>
                  <a:srgbClr val="000000"/>
                </a:solidFill>
                <a:uFillTx/>
                <a:latin typeface="Calibri Light"/>
              </a:rPr>
              <a:t>Leistungsgruppen</a:t>
            </a:r>
            <a:endParaRPr b="0" lang="de-DE" sz="6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Transformationsfonds </a:t>
            </a:r>
            <a:r>
              <a:rPr b="1" lang="de-DE" sz="2000" spc="-1" strike="noStrike" u="sng">
                <a:solidFill>
                  <a:srgbClr val="000000"/>
                </a:solidFill>
                <a:uFillTx/>
                <a:latin typeface="Calibri Light"/>
              </a:rPr>
              <a:t>(KH</a:t>
            </a:r>
            <a:r>
              <a:rPr b="0" lang="de-DE" sz="2000" spc="-1" strike="noStrike" u="sng">
                <a:solidFill>
                  <a:srgbClr val="000000"/>
                </a:solidFill>
                <a:uFillTx/>
                <a:latin typeface="Calibri Light"/>
              </a:rPr>
              <a:t>G </a:t>
            </a:r>
            <a:r>
              <a:rPr b="0" lang="de-DE" sz="2000" spc="-1" strike="noStrike" u="sng">
                <a:solidFill>
                  <a:srgbClr val="000000"/>
                </a:solidFill>
                <a:uFillTx/>
                <a:latin typeface="Calibri"/>
                <a:ea typeface="Calibri"/>
              </a:rPr>
              <a:t>§ 12b und SGB 5 § 271)</a:t>
            </a:r>
            <a:endParaRPr b="0" lang="de-DE" sz="2000" spc="-1" strike="noStrike">
              <a:solidFill>
                <a:srgbClr val="000000"/>
              </a:solidFill>
              <a:latin typeface="Calibri"/>
            </a:endParaRPr>
          </a:p>
        </p:txBody>
      </p:sp>
      <p:sp>
        <p:nvSpPr>
          <p:cNvPr id="234" name="PlaceHolder 2"/>
          <p:cNvSpPr>
            <a:spLocks noGrp="1"/>
          </p:cNvSpPr>
          <p:nvPr>
            <p:ph/>
          </p:nvPr>
        </p:nvSpPr>
        <p:spPr>
          <a:xfrm>
            <a:off x="456840" y="1564920"/>
            <a:ext cx="11013840" cy="4414680"/>
          </a:xfrm>
          <a:prstGeom prst="rect">
            <a:avLst/>
          </a:prstGeom>
          <a:noFill/>
          <a:ln w="0">
            <a:noFill/>
          </a:ln>
        </p:spPr>
        <p:txBody>
          <a:bodyPr anchor="t">
            <a:normAutofit fontScale="21000"/>
          </a:bodyPr>
          <a:p>
            <a:pPr lvl="1" marL="685800" indent="-228600">
              <a:lnSpc>
                <a:spcPct val="107000"/>
              </a:lnSpc>
              <a:spcBef>
                <a:spcPts val="499"/>
              </a:spcBef>
              <a:spcAft>
                <a:spcPts val="799"/>
              </a:spcAft>
              <a:buClr>
                <a:srgbClr val="000000"/>
              </a:buClr>
              <a:buFont typeface="Arial"/>
              <a:buChar char="•"/>
            </a:pPr>
            <a:r>
              <a:rPr b="0" lang="de-DE" sz="8000" spc="-1" strike="noStrike">
                <a:solidFill>
                  <a:srgbClr val="000000"/>
                </a:solidFill>
                <a:latin typeface="Calibri"/>
                <a:ea typeface="Calibri"/>
              </a:rPr>
              <a:t>25 Mrd. ab 2026 bis 2035 aus Gesundheitsfond, wenn Länder 50% der jeweiligen Maßnahmen finanzieren (ggf. incl. Träger) (Referenzjahre 2021 bis 2023) - </a:t>
            </a:r>
            <a:r>
              <a:rPr b="1" lang="de-DE" sz="8000" spc="-1" strike="noStrike">
                <a:solidFill>
                  <a:srgbClr val="000000"/>
                </a:solidFill>
                <a:latin typeface="Calibri"/>
                <a:ea typeface="Calibri"/>
              </a:rPr>
              <a:t>Insgesamt also 5 Mrd. pro Jahr</a:t>
            </a:r>
            <a:endParaRPr b="0" lang="de-DE" sz="8000" spc="-1" strike="noStrike">
              <a:solidFill>
                <a:srgbClr val="000000"/>
              </a:solidFill>
              <a:latin typeface="Calibri"/>
            </a:endParaRPr>
          </a:p>
          <a:p>
            <a:pPr lvl="1" marL="685800" indent="-228600">
              <a:lnSpc>
                <a:spcPct val="107000"/>
              </a:lnSpc>
              <a:spcBef>
                <a:spcPts val="499"/>
              </a:spcBef>
              <a:spcAft>
                <a:spcPts val="799"/>
              </a:spcAft>
              <a:buClr>
                <a:srgbClr val="000000"/>
              </a:buClr>
              <a:buFont typeface="Arial"/>
              <a:buChar char="•"/>
            </a:pPr>
            <a:r>
              <a:rPr b="0" lang="de-DE" sz="8000" spc="-1" strike="noStrike">
                <a:solidFill>
                  <a:srgbClr val="000000"/>
                </a:solidFill>
                <a:latin typeface="Calibri"/>
                <a:ea typeface="Calibri"/>
              </a:rPr>
              <a:t>Mögliche Maßnahmen sind: standortübergreifende Konzentration wg. Q-Kriterien oder Mindestzahlen, SüV, Schließungen, Verbünde, Zentren, telemedizinische Netzwerke, integrierte Notfallstrukturen, zusätzliche Ausbildungskapazitäten</a:t>
            </a:r>
            <a:endParaRPr b="0" lang="de-DE" sz="8000" spc="-1" strike="noStrike">
              <a:solidFill>
                <a:srgbClr val="000000"/>
              </a:solidFill>
              <a:latin typeface="Calibri"/>
            </a:endParaRPr>
          </a:p>
          <a:p>
            <a:pPr lvl="1" marL="685800" indent="-228600">
              <a:lnSpc>
                <a:spcPct val="107000"/>
              </a:lnSpc>
              <a:spcBef>
                <a:spcPts val="499"/>
              </a:spcBef>
              <a:spcAft>
                <a:spcPts val="799"/>
              </a:spcAft>
              <a:buClr>
                <a:srgbClr val="000000"/>
              </a:buClr>
              <a:buFont typeface="Arial"/>
              <a:buChar char="•"/>
            </a:pPr>
            <a:r>
              <a:rPr b="0" lang="de-DE" sz="8000" spc="-1" strike="noStrike">
                <a:solidFill>
                  <a:srgbClr val="000000"/>
                </a:solidFill>
                <a:latin typeface="Calibri"/>
                <a:ea typeface="Calibri"/>
              </a:rPr>
              <a:t>In 2025: Rechtsverordnung zur näheren Regelung durch BMG mit Zustimmung BR</a:t>
            </a:r>
            <a:endParaRPr b="0" lang="de-DE" sz="8000" spc="-1" strike="noStrike">
              <a:solidFill>
                <a:srgbClr val="000000"/>
              </a:solidFill>
              <a:latin typeface="Calibri"/>
            </a:endParaRPr>
          </a:p>
          <a:p>
            <a:pPr lvl="1" marL="685800" indent="-228600">
              <a:lnSpc>
                <a:spcPct val="107000"/>
              </a:lnSpc>
              <a:spcBef>
                <a:spcPts val="499"/>
              </a:spcBef>
              <a:spcAft>
                <a:spcPts val="799"/>
              </a:spcAft>
              <a:buClr>
                <a:srgbClr val="000000"/>
              </a:buClr>
              <a:buFont typeface="Arial"/>
              <a:buChar char="•"/>
            </a:pPr>
            <a:r>
              <a:rPr b="0" lang="de-DE" sz="8000" spc="-1" strike="noStrike">
                <a:solidFill>
                  <a:srgbClr val="000000"/>
                </a:solidFill>
                <a:latin typeface="Calibri"/>
                <a:ea typeface="Calibri"/>
              </a:rPr>
              <a:t>BMG soll Vorschlag zur Beteiligung PKV ausarbeiten und Bundestag berichten (nicht verbindlich)</a:t>
            </a:r>
            <a:endParaRPr b="0" lang="de-DE" sz="8000" spc="-1" strike="noStrike">
              <a:solidFill>
                <a:srgbClr val="000000"/>
              </a:solidFill>
              <a:latin typeface="Calibri"/>
            </a:endParaRPr>
          </a:p>
          <a:p>
            <a:pPr lvl="1" marL="685800" indent="-228600">
              <a:lnSpc>
                <a:spcPct val="107000"/>
              </a:lnSpc>
              <a:spcBef>
                <a:spcPts val="499"/>
              </a:spcBef>
              <a:spcAft>
                <a:spcPts val="1800"/>
              </a:spcAft>
              <a:buClr>
                <a:srgbClr val="000000"/>
              </a:buClr>
              <a:buFont typeface="Arial"/>
              <a:buChar char="•"/>
            </a:pPr>
            <a:r>
              <a:rPr b="0" lang="de-DE" sz="8000" spc="-1" strike="noStrike">
                <a:solidFill>
                  <a:srgbClr val="000000"/>
                </a:solidFill>
                <a:latin typeface="Calibri"/>
                <a:ea typeface="Calibri"/>
              </a:rPr>
              <a:t> </a:t>
            </a:r>
            <a:r>
              <a:rPr b="0" lang="de-DE" sz="8000" spc="-1" strike="noStrike">
                <a:solidFill>
                  <a:srgbClr val="000000"/>
                </a:solidFill>
                <a:latin typeface="Calibri"/>
                <a:ea typeface="Calibri"/>
              </a:rPr>
              <a:t>Ab 2027 jährlich: Bericht des Bundesamtes für Soziale Sicherung über bewirkten Strukturwandel</a:t>
            </a:r>
            <a:endParaRPr b="0" lang="de-DE" sz="8000" spc="-1" strike="noStrike">
              <a:solidFill>
                <a:srgbClr val="000000"/>
              </a:solidFill>
              <a:latin typeface="Calibri"/>
            </a:endParaRPr>
          </a:p>
          <a:p>
            <a:pPr lvl="1" marL="685800" indent="-228600">
              <a:lnSpc>
                <a:spcPct val="107000"/>
              </a:lnSpc>
              <a:spcBef>
                <a:spcPts val="499"/>
              </a:spcBef>
              <a:spcAft>
                <a:spcPts val="799"/>
              </a:spcAft>
              <a:buClr>
                <a:srgbClr val="ff0000"/>
              </a:buClr>
              <a:buFont typeface="Wingdings" charset="2"/>
              <a:buChar char=""/>
            </a:pPr>
            <a:r>
              <a:rPr b="0" i="1" lang="de-DE" sz="8000" spc="-1" strike="noStrike">
                <a:solidFill>
                  <a:srgbClr val="ff0000"/>
                </a:solidFill>
                <a:latin typeface="Calibri"/>
                <a:ea typeface="Calibri"/>
              </a:rPr>
              <a:t>Im Prinzip Fortsetzung Strukturfonds</a:t>
            </a:r>
            <a:endParaRPr b="0" lang="de-DE" sz="8000" spc="-1" strike="noStrike">
              <a:solidFill>
                <a:srgbClr val="000000"/>
              </a:solidFill>
              <a:latin typeface="Calibri"/>
            </a:endParaRPr>
          </a:p>
          <a:p>
            <a:pPr lvl="1" marL="685800" indent="-228600">
              <a:lnSpc>
                <a:spcPct val="107000"/>
              </a:lnSpc>
              <a:spcBef>
                <a:spcPts val="499"/>
              </a:spcBef>
              <a:spcAft>
                <a:spcPts val="799"/>
              </a:spcAft>
              <a:buClr>
                <a:srgbClr val="ff0000"/>
              </a:buClr>
              <a:buFont typeface="Wingdings" charset="2"/>
              <a:buChar char=""/>
            </a:pPr>
            <a:r>
              <a:rPr b="0" i="1" lang="de-DE" sz="8000" spc="-1" strike="noStrike">
                <a:solidFill>
                  <a:srgbClr val="ff0000"/>
                </a:solidFill>
                <a:latin typeface="Calibri"/>
                <a:ea typeface="Calibri"/>
              </a:rPr>
              <a:t>Absolut falsch: Finanzierung aus Geldern der Kassenmitglieder. Sicherstellung der Einrichtungen der Daseinsvorsorge ist Aufgabe des Staates. Privat Versicherte werden geschont</a:t>
            </a:r>
            <a:endParaRPr b="0" lang="de-DE" sz="8000" spc="-1" strike="noStrike">
              <a:solidFill>
                <a:srgbClr val="000000"/>
              </a:solidFill>
              <a:latin typeface="Calibri"/>
            </a:endParaRPr>
          </a:p>
          <a:p>
            <a:pPr>
              <a:lnSpc>
                <a:spcPct val="107000"/>
              </a:lnSpc>
              <a:spcBef>
                <a:spcPts val="1001"/>
              </a:spcBef>
              <a:spcAft>
                <a:spcPts val="799"/>
              </a:spcAft>
              <a:buNone/>
              <a:tabLst>
                <a:tab algn="l" pos="0"/>
              </a:tabLst>
            </a:pPr>
            <a:endParaRPr b="0" lang="de-DE" sz="1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235" name="PlaceHolder 1"/>
          <p:cNvSpPr>
            <a:spLocks noGrp="1"/>
          </p:cNvSpPr>
          <p:nvPr>
            <p:ph type="title"/>
          </p:nvPr>
        </p:nvSpPr>
        <p:spPr>
          <a:xfrm>
            <a:off x="838080" y="18360"/>
            <a:ext cx="1051524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Exkurs: Veränderungsrate </a:t>
            </a:r>
            <a:endParaRPr b="0" lang="de-DE" sz="4400" spc="-1" strike="noStrike">
              <a:solidFill>
                <a:srgbClr val="000000"/>
              </a:solidFill>
              <a:latin typeface="Calibri"/>
            </a:endParaRPr>
          </a:p>
        </p:txBody>
      </p:sp>
      <p:sp>
        <p:nvSpPr>
          <p:cNvPr id="236" name="PlaceHolder 2"/>
          <p:cNvSpPr>
            <a:spLocks noGrp="1"/>
          </p:cNvSpPr>
          <p:nvPr>
            <p:ph/>
          </p:nvPr>
        </p:nvSpPr>
        <p:spPr>
          <a:xfrm>
            <a:off x="728280" y="1666440"/>
            <a:ext cx="10735200" cy="4350960"/>
          </a:xfrm>
          <a:prstGeom prst="rect">
            <a:avLst/>
          </a:prstGeom>
          <a:noFill/>
          <a:ln w="0">
            <a:noFill/>
          </a:ln>
        </p:spPr>
        <p:txBody>
          <a:bodyPr anchor="t">
            <a:normAutofit fontScale="79000"/>
          </a:bodyPr>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Veränderungsrate</a:t>
            </a:r>
            <a:r>
              <a:rPr b="0" lang="de-DE" sz="2800" spc="-1" strike="noStrike">
                <a:solidFill>
                  <a:srgbClr val="000000"/>
                </a:solidFill>
                <a:latin typeface="Calibri"/>
              </a:rPr>
              <a:t> gem. § 71 SGB 5 („Beitragssatzstabilität“): jährliche Steigerung der Einnahmen der Krankenkassen (in %)</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Die Ausgaben für die jeweiligen Versorgungsbereiche (z.B. Krankenhäuser) dürfen nicht stärker steigen als dieser Prozentsatz</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Im KH-Bereich KHEntgG § 10: Landesbasisfallwerte dürfen nicht stärken steigen als dieser Prozentsatz</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Orientierungswert: </a:t>
            </a:r>
            <a:r>
              <a:rPr b="0" lang="de-DE" sz="2800" spc="-1" strike="noStrike">
                <a:solidFill>
                  <a:srgbClr val="000000"/>
                </a:solidFill>
                <a:latin typeface="Calibri"/>
              </a:rPr>
              <a:t>vom Statistischen Bundesamt festgestellte Preissteigerungsrate für Krankenhäuser (Personal- und Sachkosten)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Veränderungswert: </a:t>
            </a:r>
            <a:r>
              <a:rPr b="0" lang="de-DE" sz="2800" spc="-1" strike="noStrike">
                <a:solidFill>
                  <a:srgbClr val="000000"/>
                </a:solidFill>
                <a:latin typeface="Calibri"/>
              </a:rPr>
              <a:t>Der Anteil des Orientierungswertes um den der Orientierungswert die Veränderungsrate übersteigen darf (bisher 1/3 der Differenz)</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Tarifrate: </a:t>
            </a:r>
            <a:r>
              <a:rPr b="0" lang="de-DE" sz="2800" spc="-1" strike="noStrike">
                <a:solidFill>
                  <a:srgbClr val="000000"/>
                </a:solidFill>
                <a:latin typeface="Calibri"/>
              </a:rPr>
              <a:t>durchschnittliche Steigerung der Tariflöhne (getrennt nach Pflege am Bett, Ärzte und übriger Personalbereich)</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Veränderungswert / Tarifrate </a:t>
            </a:r>
            <a:r>
              <a:rPr b="1" lang="de-DE" sz="2000" spc="-1" strike="noStrike" u="sng">
                <a:solidFill>
                  <a:srgbClr val="000000"/>
                </a:solidFill>
                <a:uFillTx/>
                <a:latin typeface="Calibri Light"/>
              </a:rPr>
              <a:t>(KHEntgG § 9 und § 10)</a:t>
            </a:r>
            <a:br>
              <a:rPr sz="4400"/>
            </a:br>
            <a:endParaRPr b="0" lang="de-DE" sz="2000" spc="-1" strike="noStrike">
              <a:solidFill>
                <a:srgbClr val="000000"/>
              </a:solidFill>
              <a:latin typeface="Calibri"/>
            </a:endParaRPr>
          </a:p>
        </p:txBody>
      </p:sp>
      <p:sp>
        <p:nvSpPr>
          <p:cNvPr id="238" name="PlaceHolder 2"/>
          <p:cNvSpPr>
            <a:spLocks noGrp="1"/>
          </p:cNvSpPr>
          <p:nvPr>
            <p:ph/>
          </p:nvPr>
        </p:nvSpPr>
        <p:spPr>
          <a:xfrm>
            <a:off x="838080" y="1317600"/>
            <a:ext cx="10515240" cy="4350960"/>
          </a:xfrm>
          <a:prstGeom prst="rect">
            <a:avLst/>
          </a:prstGeom>
          <a:noFill/>
          <a:ln w="0">
            <a:noFill/>
          </a:ln>
        </p:spPr>
        <p:txBody>
          <a:bodyPr anchor="t">
            <a:normAutofit fontScale="40000"/>
          </a:bodyPr>
          <a:p>
            <a:pPr marL="228600" indent="-228600">
              <a:lnSpc>
                <a:spcPct val="115000"/>
              </a:lnSpc>
              <a:spcBef>
                <a:spcPts val="1001"/>
              </a:spcBef>
              <a:spcAft>
                <a:spcPts val="799"/>
              </a:spcAft>
              <a:buClr>
                <a:srgbClr val="000000"/>
              </a:buClr>
              <a:buFont typeface="Arial"/>
              <a:buChar char="•"/>
            </a:pPr>
            <a:r>
              <a:rPr b="0" lang="de-DE" sz="4500" spc="-1" strike="noStrike">
                <a:solidFill>
                  <a:srgbClr val="000000"/>
                </a:solidFill>
                <a:latin typeface="Calibri"/>
                <a:ea typeface="Aptos"/>
              </a:rPr>
              <a:t>Ab 2025 und dann jährlich: Kassen und DKG vereinbaren  den </a:t>
            </a:r>
            <a:r>
              <a:rPr b="1" lang="de-DE" sz="4500" spc="-1" strike="noStrike">
                <a:solidFill>
                  <a:srgbClr val="000000"/>
                </a:solidFill>
                <a:latin typeface="Calibri"/>
                <a:ea typeface="Aptos"/>
              </a:rPr>
              <a:t>Veränderungswert</a:t>
            </a:r>
            <a:r>
              <a:rPr b="0" lang="de-DE" sz="4500" spc="-1" strike="noStrike">
                <a:solidFill>
                  <a:srgbClr val="000000"/>
                </a:solidFill>
                <a:latin typeface="Calibri"/>
                <a:ea typeface="Aptos"/>
              </a:rPr>
              <a:t> </a:t>
            </a:r>
            <a:r>
              <a:rPr b="1" lang="de-DE" sz="4500" spc="-1" strike="noStrike">
                <a:solidFill>
                  <a:srgbClr val="000000"/>
                </a:solidFill>
                <a:latin typeface="Calibri"/>
                <a:ea typeface="Aptos"/>
              </a:rPr>
              <a:t>in Höhe des vollen Orientierungswertes </a:t>
            </a:r>
            <a:r>
              <a:rPr b="0" lang="de-DE" sz="4500" spc="-1" strike="noStrike">
                <a:solidFill>
                  <a:srgbClr val="000000"/>
                </a:solidFill>
                <a:latin typeface="Calibri"/>
                <a:ea typeface="Aptos"/>
              </a:rPr>
              <a:t> (bisher: 1/3 der Differenz, Pflege am Bett: voll)</a:t>
            </a:r>
            <a:endParaRPr b="0" lang="de-DE" sz="4500" spc="-1" strike="noStrike">
              <a:solidFill>
                <a:srgbClr val="000000"/>
              </a:solidFill>
              <a:latin typeface="Calibri"/>
            </a:endParaRPr>
          </a:p>
          <a:p>
            <a:pPr marL="228600" indent="-228600">
              <a:lnSpc>
                <a:spcPct val="115000"/>
              </a:lnSpc>
              <a:spcBef>
                <a:spcPts val="1001"/>
              </a:spcBef>
              <a:spcAft>
                <a:spcPts val="799"/>
              </a:spcAft>
              <a:buClr>
                <a:srgbClr val="000000"/>
              </a:buClr>
              <a:buFont typeface="Arial"/>
              <a:buChar char="•"/>
            </a:pPr>
            <a:r>
              <a:rPr b="1" lang="de-DE" sz="4500" spc="-1" strike="noStrike">
                <a:solidFill>
                  <a:srgbClr val="000000"/>
                </a:solidFill>
                <a:latin typeface="Calibri"/>
                <a:ea typeface="Aptos"/>
              </a:rPr>
              <a:t>Tarifrate (</a:t>
            </a:r>
            <a:r>
              <a:rPr b="0" lang="de-DE" sz="4500" spc="-1" strike="noStrike">
                <a:solidFill>
                  <a:srgbClr val="000000"/>
                </a:solidFill>
                <a:latin typeface="Calibri"/>
                <a:ea typeface="Aptos"/>
              </a:rPr>
              <a:t>durchschnittliche Tarifsteigerungen) ist – auch bei Überschreiten des Veränderungswertes in der Vereinbarung zum Landesbasisfallwert – für alle Berufsgruppen zu 100 % zu berücksichtigen </a:t>
            </a:r>
            <a:endParaRPr b="0" lang="de-DE" sz="4500" spc="-1" strike="noStrike">
              <a:solidFill>
                <a:srgbClr val="000000"/>
              </a:solidFill>
              <a:latin typeface="Calibri"/>
            </a:endParaRPr>
          </a:p>
          <a:p>
            <a:pPr marL="228600" indent="-228600">
              <a:lnSpc>
                <a:spcPct val="115000"/>
              </a:lnSpc>
              <a:spcBef>
                <a:spcPts val="1001"/>
              </a:spcBef>
              <a:spcAft>
                <a:spcPts val="799"/>
              </a:spcAft>
              <a:buClr>
                <a:srgbClr val="000000"/>
              </a:buClr>
              <a:buFont typeface="Arial"/>
              <a:buChar char="•"/>
            </a:pPr>
            <a:r>
              <a:rPr b="0" lang="de-DE" sz="4500" spc="-1" strike="noStrike">
                <a:solidFill>
                  <a:srgbClr val="000000"/>
                </a:solidFill>
                <a:latin typeface="Calibri"/>
                <a:ea typeface="Aptos"/>
              </a:rPr>
              <a:t>Auf Verlangen von DGK/Kassen ist eine unterjährige Änderung des LBFWs möglich, ansonsten rückwirkende Berücksichtigung beim LBFW des nächsten Jahres.</a:t>
            </a:r>
            <a:endParaRPr b="0" lang="de-DE" sz="4500" spc="-1" strike="noStrike">
              <a:solidFill>
                <a:srgbClr val="000000"/>
              </a:solidFill>
              <a:latin typeface="Calibri"/>
            </a:endParaRPr>
          </a:p>
          <a:p>
            <a:pPr marL="228600" indent="-228600">
              <a:lnSpc>
                <a:spcPct val="115000"/>
              </a:lnSpc>
              <a:spcBef>
                <a:spcPts val="1001"/>
              </a:spcBef>
              <a:spcAft>
                <a:spcPts val="799"/>
              </a:spcAft>
              <a:buClr>
                <a:srgbClr val="000000"/>
              </a:buClr>
              <a:buFont typeface="Arial"/>
              <a:buChar char="•"/>
            </a:pPr>
            <a:r>
              <a:rPr b="0" lang="de-DE" sz="4500" spc="-1" strike="noStrike">
                <a:solidFill>
                  <a:srgbClr val="000000"/>
                </a:solidFill>
                <a:latin typeface="Calibri"/>
                <a:ea typeface="Aptos"/>
              </a:rPr>
              <a:t>Gilt auch für Psychiatrie (BPflV § 3)</a:t>
            </a:r>
            <a:endParaRPr b="0" lang="de-DE" sz="4500" spc="-1" strike="noStrike">
              <a:solidFill>
                <a:srgbClr val="000000"/>
              </a:solidFill>
              <a:latin typeface="Calibri"/>
            </a:endParaRPr>
          </a:p>
          <a:p>
            <a:pPr marL="343080" indent="-343080">
              <a:lnSpc>
                <a:spcPct val="107000"/>
              </a:lnSpc>
              <a:spcBef>
                <a:spcPts val="1001"/>
              </a:spcBef>
              <a:spcAft>
                <a:spcPts val="799"/>
              </a:spcAft>
              <a:buClr>
                <a:srgbClr val="ff0000"/>
              </a:buClr>
              <a:buFont typeface="Wingdings" charset="2"/>
              <a:buChar char=""/>
            </a:pPr>
            <a:r>
              <a:rPr b="0" i="1" lang="de-DE" sz="4500" spc="-1" strike="noStrike">
                <a:solidFill>
                  <a:srgbClr val="ff0000"/>
                </a:solidFill>
                <a:latin typeface="Calibri"/>
                <a:ea typeface="Calibri"/>
              </a:rPr>
              <a:t>Verbesserung im Vergleich zum Ist, aber keine volle Refinanzierung der Personalkosten, weil Fehlbetrag der früheren Jahre nicht ausgeglichen</a:t>
            </a:r>
            <a:endParaRPr b="0" lang="de-DE" sz="4500" spc="-1" strike="noStrike">
              <a:solidFill>
                <a:srgbClr val="000000"/>
              </a:solidFill>
              <a:latin typeface="Calibri"/>
            </a:endParaRPr>
          </a:p>
          <a:p>
            <a:pPr marL="343080" indent="-343080">
              <a:lnSpc>
                <a:spcPct val="107000"/>
              </a:lnSpc>
              <a:spcBef>
                <a:spcPts val="1001"/>
              </a:spcBef>
              <a:spcAft>
                <a:spcPts val="799"/>
              </a:spcAft>
              <a:buClr>
                <a:srgbClr val="ff0000"/>
              </a:buClr>
              <a:buFont typeface="Wingdings" charset="2"/>
              <a:buChar char=""/>
            </a:pPr>
            <a:r>
              <a:rPr b="0" i="1" lang="de-DE" sz="4500" spc="-1" strike="noStrike">
                <a:solidFill>
                  <a:srgbClr val="ff0000"/>
                </a:solidFill>
                <a:latin typeface="Calibri"/>
                <a:ea typeface="Calibri"/>
              </a:rPr>
              <a:t>Weiteres Problem: Häuser die untertariflich zahlen, werden belohnt</a:t>
            </a:r>
            <a:endParaRPr b="0" lang="de-DE" sz="45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239" name="PlaceHolder 1"/>
          <p:cNvSpPr>
            <a:spLocks noGrp="1"/>
          </p:cNvSpPr>
          <p:nvPr>
            <p:ph type="title"/>
          </p:nvPr>
        </p:nvSpPr>
        <p:spPr>
          <a:xfrm>
            <a:off x="194760" y="139320"/>
            <a:ext cx="11802240" cy="1325160"/>
          </a:xfrm>
          <a:prstGeom prst="rect">
            <a:avLst/>
          </a:prstGeom>
          <a:noFill/>
          <a:ln w="0">
            <a:noFill/>
          </a:ln>
        </p:spPr>
        <p:txBody>
          <a:bodyPr anchor="ctr">
            <a:normAutofit/>
          </a:bodyPr>
          <a:p>
            <a:pPr>
              <a:lnSpc>
                <a:spcPct val="90000"/>
              </a:lnSpc>
              <a:buNone/>
            </a:pPr>
            <a:r>
              <a:rPr b="1" lang="de-DE" sz="3600" spc="-1" strike="noStrike" u="sng">
                <a:solidFill>
                  <a:srgbClr val="000000"/>
                </a:solidFill>
                <a:uFillTx/>
                <a:latin typeface="Calibri Light"/>
              </a:rPr>
              <a:t>Exkurs: Fixkostendegressionsabschlag</a:t>
            </a:r>
            <a:endParaRPr b="0" lang="de-DE" sz="3600" spc="-1" strike="noStrike">
              <a:solidFill>
                <a:srgbClr val="000000"/>
              </a:solidFill>
              <a:latin typeface="Calibri"/>
            </a:endParaRPr>
          </a:p>
        </p:txBody>
      </p:sp>
      <p:sp>
        <p:nvSpPr>
          <p:cNvPr id="240" name="PlaceHolder 2"/>
          <p:cNvSpPr>
            <a:spLocks noGrp="1"/>
          </p:cNvSpPr>
          <p:nvPr>
            <p:ph/>
          </p:nvPr>
        </p:nvSpPr>
        <p:spPr>
          <a:xfrm>
            <a:off x="838080" y="1825560"/>
            <a:ext cx="10515240" cy="4350960"/>
          </a:xfrm>
          <a:prstGeom prst="rect">
            <a:avLst/>
          </a:prstGeom>
          <a:noFill/>
          <a:ln w="0">
            <a:noFill/>
          </a:ln>
        </p:spPr>
        <p:txBody>
          <a:bodyPr anchor="t">
            <a:normAutofit fontScale="9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Kassen vereinbaren mit KH eine Fallmenge und einen durchschnittlichen Casemix-Index (CMI = Schweregrad der Fälle)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Fallmenge x CMI x Landesbasisfallwert = Erlössumme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Für </a:t>
            </a:r>
            <a:r>
              <a:rPr b="1" lang="de-DE" sz="2800" spc="-1" strike="noStrike">
                <a:solidFill>
                  <a:srgbClr val="000000"/>
                </a:solidFill>
                <a:latin typeface="Calibri"/>
              </a:rPr>
              <a:t>mehr</a:t>
            </a:r>
            <a:r>
              <a:rPr b="0" lang="de-DE" sz="2800" spc="-1" strike="noStrike">
                <a:solidFill>
                  <a:srgbClr val="000000"/>
                </a:solidFill>
                <a:latin typeface="Calibri"/>
              </a:rPr>
              <a:t> als im Vorjahr </a:t>
            </a:r>
            <a:r>
              <a:rPr b="1" lang="de-DE" sz="2800" spc="-1" strike="noStrike">
                <a:solidFill>
                  <a:srgbClr val="000000"/>
                </a:solidFill>
                <a:latin typeface="Calibri"/>
              </a:rPr>
              <a:t>vereinbarte</a:t>
            </a:r>
            <a:r>
              <a:rPr b="0" lang="de-DE" sz="2800" spc="-1" strike="noStrike">
                <a:solidFill>
                  <a:srgbClr val="000000"/>
                </a:solidFill>
                <a:latin typeface="Calibri"/>
              </a:rPr>
              <a:t> Leistungen gilt allgemein ein Abschlag von 35% für 3 Jahre (Ausnahmen für best. Leistungen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Beispiel: Es werden 100 Fälle mit einem durchschnittlichen CMI von 1 </a:t>
            </a:r>
            <a:r>
              <a:rPr b="1" lang="de-DE" sz="2800" spc="-1" strike="noStrike">
                <a:solidFill>
                  <a:srgbClr val="000000"/>
                </a:solidFill>
                <a:latin typeface="Calibri"/>
              </a:rPr>
              <a:t>mehr</a:t>
            </a:r>
            <a:r>
              <a:rPr b="0" lang="de-DE" sz="2800" spc="-1" strike="noStrike">
                <a:solidFill>
                  <a:srgbClr val="000000"/>
                </a:solidFill>
                <a:latin typeface="Calibri"/>
              </a:rPr>
              <a:t> als im Vorjahr vereinbart, dann werden dem Krankenhaus für 3 Jahre jeweils 100 x 4400 € (Landesbasisfallwert) x 0,35 = 154.000 € abgezogen</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Weitere finanzielle Regelungen - 1</a:t>
            </a:r>
            <a:endParaRPr b="0" lang="de-DE" sz="4400" spc="-1" strike="noStrike">
              <a:solidFill>
                <a:srgbClr val="000000"/>
              </a:solidFill>
              <a:latin typeface="Calibri"/>
            </a:endParaRPr>
          </a:p>
        </p:txBody>
      </p:sp>
      <p:sp>
        <p:nvSpPr>
          <p:cNvPr id="242" name="PlaceHolder 2"/>
          <p:cNvSpPr>
            <a:spLocks noGrp="1"/>
          </p:cNvSpPr>
          <p:nvPr>
            <p:ph/>
          </p:nvPr>
        </p:nvSpPr>
        <p:spPr>
          <a:xfrm>
            <a:off x="838080" y="1730160"/>
            <a:ext cx="10515240" cy="4350960"/>
          </a:xfrm>
          <a:prstGeom prst="rect">
            <a:avLst/>
          </a:prstGeom>
          <a:noFill/>
          <a:ln w="0">
            <a:noFill/>
          </a:ln>
        </p:spPr>
        <p:txBody>
          <a:bodyPr anchor="t">
            <a:normAutofit fontScale="71000"/>
          </a:bodyPr>
          <a:p>
            <a:pPr marL="343080" indent="-343080">
              <a:lnSpc>
                <a:spcPct val="107000"/>
              </a:lnSpc>
              <a:spcBef>
                <a:spcPts val="1001"/>
              </a:spcBef>
              <a:buClr>
                <a:srgbClr val="000000"/>
              </a:buClr>
              <a:buFont typeface="Symbol"/>
              <a:buChar char=""/>
            </a:pPr>
            <a:r>
              <a:rPr b="1" lang="de-DE" sz="3100" spc="-1" strike="noStrike">
                <a:solidFill>
                  <a:srgbClr val="000000"/>
                </a:solidFill>
                <a:latin typeface="Calibri"/>
                <a:ea typeface="Calibri"/>
              </a:rPr>
              <a:t>Fixkostendegressionsabschlag </a:t>
            </a:r>
            <a:r>
              <a:rPr b="0" lang="de-DE" sz="3100" spc="-1" strike="noStrike">
                <a:solidFill>
                  <a:srgbClr val="000000"/>
                </a:solidFill>
                <a:latin typeface="Calibri"/>
                <a:ea typeface="Calibri"/>
              </a:rPr>
              <a:t>(KHEntgG § 4 Abs. 2a): Abzug 35% für 3 Jahre für </a:t>
            </a:r>
            <a:r>
              <a:rPr b="1" lang="de-DE" sz="3100" spc="-1" strike="noStrike">
                <a:solidFill>
                  <a:srgbClr val="000000"/>
                </a:solidFill>
                <a:latin typeface="Calibri"/>
                <a:ea typeface="Calibri"/>
              </a:rPr>
              <a:t>mehr vereinbarte</a:t>
            </a:r>
            <a:r>
              <a:rPr b="0" lang="de-DE" sz="3100" spc="-1" strike="noStrike">
                <a:solidFill>
                  <a:srgbClr val="000000"/>
                </a:solidFill>
                <a:latin typeface="Calibri"/>
                <a:ea typeface="Calibri"/>
              </a:rPr>
              <a:t> Leistungen wird ab 2027 abgeschafft</a:t>
            </a:r>
            <a:endParaRPr b="0" lang="de-DE" sz="31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3100" spc="-1" strike="noStrike">
                <a:solidFill>
                  <a:srgbClr val="000000"/>
                </a:solidFill>
                <a:latin typeface="Calibri"/>
                <a:ea typeface="Calibri"/>
              </a:rPr>
              <a:t>Mindererlösausgleich</a:t>
            </a:r>
            <a:r>
              <a:rPr b="0" lang="de-DE" sz="3100" spc="-1" strike="noStrike">
                <a:solidFill>
                  <a:srgbClr val="000000"/>
                </a:solidFill>
                <a:latin typeface="Calibri"/>
                <a:ea typeface="Calibri"/>
              </a:rPr>
              <a:t> (KHEntgG § 4 Abs. 3): 20% Nachzahlung für nicht erreichte Leistungen wird ab 2027 abgeschafft</a:t>
            </a:r>
            <a:endParaRPr b="0" lang="de-DE" sz="31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3100" spc="-1" strike="noStrike">
                <a:solidFill>
                  <a:srgbClr val="000000"/>
                </a:solidFill>
                <a:latin typeface="Calibri"/>
                <a:ea typeface="Calibri"/>
              </a:rPr>
              <a:t>Mehrerlösausgleich</a:t>
            </a:r>
            <a:r>
              <a:rPr b="0" lang="de-DE" sz="3100" spc="-1" strike="noStrike">
                <a:solidFill>
                  <a:srgbClr val="000000"/>
                </a:solidFill>
                <a:latin typeface="Calibri"/>
                <a:ea typeface="Calibri"/>
              </a:rPr>
              <a:t> (KHEntgG § 4 Abs. 3): bis 65% Rückzahlung für </a:t>
            </a:r>
            <a:r>
              <a:rPr b="1" lang="de-DE" sz="3100" spc="-1" strike="noStrike">
                <a:solidFill>
                  <a:srgbClr val="000000"/>
                </a:solidFill>
                <a:latin typeface="Calibri"/>
                <a:ea typeface="Calibri"/>
              </a:rPr>
              <a:t>nicht vereinbarte </a:t>
            </a:r>
            <a:r>
              <a:rPr b="0" lang="de-DE" sz="3100" spc="-1" strike="noStrike">
                <a:solidFill>
                  <a:srgbClr val="000000"/>
                </a:solidFill>
                <a:latin typeface="Calibri"/>
                <a:ea typeface="Calibri"/>
              </a:rPr>
              <a:t>Mehrleistungen bleibt</a:t>
            </a:r>
            <a:endParaRPr b="0" lang="de-DE" sz="3100" spc="-1" strike="noStrike">
              <a:solidFill>
                <a:srgbClr val="000000"/>
              </a:solidFill>
              <a:latin typeface="Calibri"/>
            </a:endParaRPr>
          </a:p>
          <a:p>
            <a:pPr>
              <a:lnSpc>
                <a:spcPct val="107000"/>
              </a:lnSpc>
              <a:spcBef>
                <a:spcPts val="1001"/>
              </a:spcBef>
              <a:buNone/>
              <a:tabLst>
                <a:tab algn="l" pos="0"/>
              </a:tabLst>
            </a:pPr>
            <a:endParaRPr b="0" lang="de-DE" sz="2000" spc="-1" strike="noStrike">
              <a:solidFill>
                <a:srgbClr val="000000"/>
              </a:solidFill>
              <a:latin typeface="Calibri"/>
            </a:endParaRPr>
          </a:p>
          <a:p>
            <a:pPr marL="285840" indent="-285840">
              <a:lnSpc>
                <a:spcPct val="107000"/>
              </a:lnSpc>
              <a:spcBef>
                <a:spcPts val="1001"/>
              </a:spcBef>
              <a:buClr>
                <a:srgbClr val="ff0000"/>
              </a:buClr>
              <a:buFont typeface="Wingdings" charset="2"/>
              <a:buChar char=""/>
              <a:tabLst>
                <a:tab algn="l" pos="0"/>
              </a:tabLst>
            </a:pPr>
            <a:r>
              <a:rPr b="0" i="1" lang="de-DE" sz="2800" spc="-1" strike="noStrike">
                <a:solidFill>
                  <a:srgbClr val="ff0000"/>
                </a:solidFill>
                <a:latin typeface="Calibri"/>
                <a:ea typeface="Calibri"/>
              </a:rPr>
              <a:t>FDA-Abschaffung ist finanzielle Verbesserung, schafft aber auch Bremse für die Leistungsausweitung ab</a:t>
            </a:r>
            <a:endParaRPr b="0" lang="de-DE" sz="2800" spc="-1" strike="noStrike">
              <a:solidFill>
                <a:srgbClr val="000000"/>
              </a:solidFill>
              <a:latin typeface="Calibri"/>
            </a:endParaRPr>
          </a:p>
          <a:p>
            <a:pPr marL="285840" indent="-285840">
              <a:lnSpc>
                <a:spcPct val="107000"/>
              </a:lnSpc>
              <a:spcBef>
                <a:spcPts val="1001"/>
              </a:spcBef>
              <a:spcAft>
                <a:spcPts val="799"/>
              </a:spcAft>
              <a:buClr>
                <a:srgbClr val="ff0000"/>
              </a:buClr>
              <a:buFont typeface="Wingdings" charset="2"/>
              <a:buChar char=""/>
              <a:tabLst>
                <a:tab algn="l" pos="0"/>
              </a:tabLst>
            </a:pPr>
            <a:r>
              <a:rPr b="0" i="1" lang="de-DE" sz="2800" spc="-1" strike="noStrike">
                <a:solidFill>
                  <a:srgbClr val="ff0000"/>
                </a:solidFill>
                <a:latin typeface="Calibri"/>
                <a:ea typeface="Calibri"/>
              </a:rPr>
              <a:t>Abschaffung Mindererlösausgleich ist finanzielle Verschlechterung bei weniger Patienten. Argumentation ist, dass es jetzt Vorhaltevergütung gibt</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243"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Notfallstufen des G-BA</a:t>
            </a:r>
            <a:endParaRPr b="0" lang="de-DE" sz="4400" spc="-1" strike="noStrike">
              <a:solidFill>
                <a:srgbClr val="000000"/>
              </a:solidFill>
              <a:latin typeface="Calibri"/>
            </a:endParaRPr>
          </a:p>
        </p:txBody>
      </p:sp>
      <p:sp>
        <p:nvSpPr>
          <p:cNvPr id="244" name="PlaceHolder 2"/>
          <p:cNvSpPr>
            <a:spLocks noGrp="1"/>
          </p:cNvSpPr>
          <p:nvPr>
            <p:ph/>
          </p:nvPr>
        </p:nvSpPr>
        <p:spPr>
          <a:xfrm>
            <a:off x="838080" y="1725480"/>
            <a:ext cx="11019240" cy="4451040"/>
          </a:xfrm>
          <a:prstGeom prst="rect">
            <a:avLst/>
          </a:prstGeom>
          <a:noFill/>
          <a:ln w="0">
            <a:noFill/>
          </a:ln>
        </p:spPr>
        <p:txBody>
          <a:bodyPr anchor="t">
            <a:normAutofit fontScale="76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Basisnotfallversorgung Stufe 1</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Erweiterte Notfallversorgung Stufe 2</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Umfassende Notfallversorgung Stufe 3</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Zusätzlich spezielle Notfallversorgung (Schwerverletzte, Kinder, Spezialversorgung, Schlaganfall, Herzinfarkt)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G-BA beschließt Mindestbedingungen für jede Stufe (Art und Anzahl von Fachabteilungen, Anzahl und Qualifikation des vorzuhaltenden Fachpersonals, Kapazität zur Versorgung von Intensivpatienten, Medizinisch-technische Ausstattung, Strukturen und Prozesse der Notfallaufnahme) und die Vergütung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Vergütungszuschlag: 153.000 € (Stufe 1), 459.000 € (Stufe 2) und 688.500 € (Stufe 3)</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Abschlag von 60 € pro Fall bei Nichtteilnahme (alle Fälle nicht nur Notfälle)</a:t>
            </a:r>
            <a:endParaRPr b="0" lang="de-DE" sz="2800" spc="-1" strike="noStrike">
              <a:solidFill>
                <a:srgbClr val="000000"/>
              </a:solidFill>
              <a:latin typeface="Calibri"/>
            </a:endParaRPr>
          </a:p>
        </p:txBody>
      </p:sp>
      <p:sp>
        <p:nvSpPr>
          <p:cNvPr id="4" name="PlaceHolder 3"/>
          <p:cNvSpPr>
            <a:spLocks noGrp="1"/>
          </p:cNvSpPr>
          <p:nvPr>
            <p:ph type="sldNum" idx="6"/>
          </p:nvPr>
        </p:nvSpPr>
        <p:spPr/>
        <p:txBody>
          <a:bodyPr/>
          <a:p>
            <a:fld id="{72DBB88B-9FF6-43E5-8120-3EE858EA58BD}" type="slidenum">
              <a:t>75</a:t>
            </a:fld>
          </a:p>
        </p:txBody>
      </p:sp>
    </p:spTree>
  </p:cSld>
  <mc:AlternateContent>
    <mc:Choice Requires="p14">
      <p:transition spd="slow" p14:dur="2000"/>
    </mc:Choice>
    <mc:Fallback>
      <p:transition spd="slow"/>
    </mc:Fallback>
  </mc:AlternateContent>
</p:sld>
</file>

<file path=ppt/slides/slide7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245"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Strafen bei Fehlabrechnung</a:t>
            </a:r>
            <a:endParaRPr b="0" lang="de-DE" sz="4400" spc="-1" strike="noStrike">
              <a:solidFill>
                <a:srgbClr val="000000"/>
              </a:solidFill>
              <a:latin typeface="Calibri"/>
            </a:endParaRPr>
          </a:p>
        </p:txBody>
      </p:sp>
      <p:sp>
        <p:nvSpPr>
          <p:cNvPr id="246" name="PlaceHolder 2"/>
          <p:cNvSpPr>
            <a:spLocks noGrp="1"/>
          </p:cNvSpPr>
          <p:nvPr>
            <p:ph/>
          </p:nvPr>
        </p:nvSpPr>
        <p:spPr>
          <a:xfrm>
            <a:off x="838080" y="1725480"/>
            <a:ext cx="11019240" cy="4451040"/>
          </a:xfrm>
          <a:prstGeom prst="rect">
            <a:avLst/>
          </a:prstGeom>
          <a:noFill/>
          <a:ln w="0">
            <a:noFill/>
          </a:ln>
        </p:spPr>
        <p:txBody>
          <a:bodyPr anchor="t">
            <a:normAutofit fontScale="9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Pro Quartal darf je nach Anteil unbeanstandeter Rechnungen ein bestimmter Prozentsatz der eingegangenen Rechnungen vom MD geprüft werden: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Bei 60% und mehr unbeanstandeter Prüfungen: 5% Prüfquote</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Bei 40% bis 60% unbeanstandeter Prüfungen: 10% Prüfquote</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Unterhalb 40% unbeanstandeter Prüfungen: 15% Prüfquote</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Strafzahlung bei jeder beanstandeten Rechnung</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Rückzahlung Differenzbetrag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Aufschlag von 25% bei 40% - 60% unbeanstandeter Rechnungen</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Aufschlag von 50% unter 40% unbeanstandeter Rechnungen</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mindestens 300 Euro, höchstens 10% auf geminderten Abrechnungsbetrag</a:t>
            </a:r>
            <a:endParaRPr b="0" lang="de-DE" sz="24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p:txBody>
      </p:sp>
      <p:sp>
        <p:nvSpPr>
          <p:cNvPr id="4" name="PlaceHolder 3"/>
          <p:cNvSpPr>
            <a:spLocks noGrp="1"/>
          </p:cNvSpPr>
          <p:nvPr>
            <p:ph type="sldNum" idx="6"/>
          </p:nvPr>
        </p:nvSpPr>
        <p:spPr/>
        <p:txBody>
          <a:bodyPr/>
          <a:p>
            <a:fld id="{7D78E0EA-3121-418D-9101-42F0FE87544D}" type="slidenum">
              <a:t>76</a:t>
            </a:fld>
          </a:p>
        </p:txBody>
      </p:sp>
    </p:spTree>
  </p:cSld>
  <mc:AlternateContent>
    <mc:Choice Requires="p14">
      <p:transition spd="slow" p14:dur="2000"/>
    </mc:Choice>
    <mc:Fallback>
      <p:transition spd="slow"/>
    </mc:Fallback>
  </mc:AlternateContent>
</p:sld>
</file>

<file path=ppt/slides/slide7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PlaceHolder 1"/>
          <p:cNvSpPr>
            <a:spLocks noGrp="1"/>
          </p:cNvSpPr>
          <p:nvPr>
            <p:ph type="title"/>
          </p:nvPr>
        </p:nvSpPr>
        <p:spPr>
          <a:xfrm>
            <a:off x="838080" y="122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Weitere finanzielle Regelungen - 2</a:t>
            </a:r>
            <a:endParaRPr b="0" lang="de-DE" sz="4400" spc="-1" strike="noStrike">
              <a:solidFill>
                <a:srgbClr val="000000"/>
              </a:solidFill>
              <a:latin typeface="Calibri"/>
            </a:endParaRPr>
          </a:p>
        </p:txBody>
      </p:sp>
      <p:sp>
        <p:nvSpPr>
          <p:cNvPr id="248" name="PlaceHolder 2"/>
          <p:cNvSpPr>
            <a:spLocks noGrp="1"/>
          </p:cNvSpPr>
          <p:nvPr>
            <p:ph/>
          </p:nvPr>
        </p:nvSpPr>
        <p:spPr>
          <a:xfrm>
            <a:off x="838080" y="1481040"/>
            <a:ext cx="10515240" cy="5221440"/>
          </a:xfrm>
          <a:prstGeom prst="rect">
            <a:avLst/>
          </a:prstGeom>
          <a:noFill/>
          <a:ln w="0">
            <a:noFill/>
          </a:ln>
        </p:spPr>
        <p:txBody>
          <a:bodyPr anchor="t">
            <a:normAutofit fontScale="81000"/>
          </a:bodyPr>
          <a:p>
            <a:pPr marL="228600" indent="-228600">
              <a:lnSpc>
                <a:spcPct val="107000"/>
              </a:lnSpc>
              <a:spcBef>
                <a:spcPts val="1001"/>
              </a:spcBef>
              <a:spcAft>
                <a:spcPts val="799"/>
              </a:spcAft>
              <a:buClr>
                <a:srgbClr val="000000"/>
              </a:buClr>
              <a:buFont typeface="Arial"/>
              <a:buChar char="•"/>
            </a:pPr>
            <a:r>
              <a:rPr b="1" lang="de-DE" sz="3100" spc="-1" strike="noStrike">
                <a:solidFill>
                  <a:srgbClr val="000000"/>
                </a:solidFill>
                <a:latin typeface="Calibri"/>
                <a:ea typeface="Calibri"/>
              </a:rPr>
              <a:t>Erhöhung Sicherstellungszuschlag</a:t>
            </a:r>
            <a:r>
              <a:rPr b="0" lang="de-DE" sz="2400" spc="-1" strike="noStrike">
                <a:solidFill>
                  <a:srgbClr val="000000"/>
                </a:solidFill>
                <a:latin typeface="Calibri"/>
                <a:ea typeface="Calibri"/>
              </a:rPr>
              <a:t>(KHEntgG § 5 Abs 2a)</a:t>
            </a:r>
            <a:r>
              <a:rPr b="1" lang="de-DE" sz="3100" spc="-1" strike="noStrike">
                <a:solidFill>
                  <a:srgbClr val="000000"/>
                </a:solidFill>
                <a:latin typeface="Calibri"/>
                <a:ea typeface="Calibri"/>
              </a:rPr>
              <a:t>:</a:t>
            </a:r>
            <a:r>
              <a:rPr b="1" lang="de-DE" sz="2400" spc="-1" strike="noStrike">
                <a:solidFill>
                  <a:srgbClr val="000000"/>
                </a:solidFill>
                <a:latin typeface="Calibri"/>
                <a:ea typeface="Calibri"/>
              </a:rPr>
              <a:t> </a:t>
            </a:r>
            <a:r>
              <a:rPr b="0" lang="de-DE" sz="3100" spc="-1" strike="noStrike">
                <a:solidFill>
                  <a:srgbClr val="000000"/>
                </a:solidFill>
                <a:latin typeface="Calibri"/>
                <a:ea typeface="Calibri"/>
              </a:rPr>
              <a:t>500.000 plus 250.000 Euro bei mehr als 2 Fachabteilungen ab 2025 Vorher 400.000/200.000 Euro</a:t>
            </a:r>
            <a:endParaRPr b="0" lang="de-DE" sz="3100" spc="-1" strike="noStrike">
              <a:solidFill>
                <a:srgbClr val="000000"/>
              </a:solidFill>
              <a:latin typeface="Calibri"/>
            </a:endParaRPr>
          </a:p>
          <a:p>
            <a:pPr lvl="1" marL="685800" indent="-228600">
              <a:lnSpc>
                <a:spcPct val="107000"/>
              </a:lnSpc>
              <a:spcBef>
                <a:spcPts val="499"/>
              </a:spcBef>
              <a:spcAft>
                <a:spcPts val="799"/>
              </a:spcAft>
              <a:buClr>
                <a:srgbClr val="ff0000"/>
              </a:buClr>
              <a:buFont typeface="Wingdings" charset="2"/>
              <a:buChar char=""/>
            </a:pPr>
            <a:r>
              <a:rPr b="0" i="1" lang="de-DE" sz="3100" spc="-1" strike="noStrike">
                <a:solidFill>
                  <a:srgbClr val="ff0000"/>
                </a:solidFill>
                <a:latin typeface="Calibri"/>
                <a:ea typeface="Calibri"/>
              </a:rPr>
              <a:t>Geringfügige Verbesserung</a:t>
            </a:r>
            <a:endParaRPr b="0" lang="de-DE" sz="3100" spc="-1" strike="noStrike">
              <a:solidFill>
                <a:srgbClr val="000000"/>
              </a:solidFill>
              <a:latin typeface="Calibri"/>
            </a:endParaRPr>
          </a:p>
          <a:p>
            <a:pPr marL="228600" indent="-228600">
              <a:lnSpc>
                <a:spcPct val="107000"/>
              </a:lnSpc>
              <a:spcBef>
                <a:spcPts val="1001"/>
              </a:spcBef>
              <a:spcAft>
                <a:spcPts val="799"/>
              </a:spcAft>
              <a:buClr>
                <a:srgbClr val="000000"/>
              </a:buClr>
              <a:buFont typeface="Arial"/>
              <a:buChar char="•"/>
            </a:pPr>
            <a:r>
              <a:rPr b="1" lang="de-DE" sz="3100" spc="-1" strike="noStrike">
                <a:solidFill>
                  <a:srgbClr val="000000"/>
                </a:solidFill>
                <a:latin typeface="Calibri"/>
                <a:ea typeface="Calibri"/>
              </a:rPr>
              <a:t>Zuschläge für die Teilnahme an der Notfallversorgung </a:t>
            </a:r>
            <a:r>
              <a:rPr b="0" lang="de-DE" sz="2400" spc="-1" strike="noStrike">
                <a:solidFill>
                  <a:srgbClr val="000000"/>
                </a:solidFill>
                <a:latin typeface="Calibri"/>
                <a:ea typeface="Calibri"/>
              </a:rPr>
              <a:t>(KHEntgG § 9 Abs. 1a)</a:t>
            </a:r>
            <a:r>
              <a:rPr b="0" lang="de-DE" sz="3100" spc="-1" strike="noStrike">
                <a:solidFill>
                  <a:srgbClr val="000000"/>
                </a:solidFill>
                <a:latin typeface="Calibri"/>
                <a:ea typeface="Calibri"/>
              </a:rPr>
              <a:t>:</a:t>
            </a:r>
            <a:r>
              <a:rPr b="0" lang="de-DE" sz="2400" spc="-1" strike="noStrike">
                <a:solidFill>
                  <a:srgbClr val="000000"/>
                </a:solidFill>
                <a:latin typeface="Calibri"/>
                <a:ea typeface="Calibri"/>
              </a:rPr>
              <a:t> </a:t>
            </a:r>
            <a:r>
              <a:rPr b="0" lang="de-DE" sz="3200" spc="-1" strike="noStrike">
                <a:solidFill>
                  <a:srgbClr val="000000"/>
                </a:solidFill>
                <a:latin typeface="Calibri"/>
                <a:ea typeface="Calibri"/>
              </a:rPr>
              <a:t>Erhöhung </a:t>
            </a:r>
            <a:r>
              <a:rPr b="0" lang="de-DE" sz="3100" spc="-1" strike="noStrike">
                <a:solidFill>
                  <a:srgbClr val="000000"/>
                </a:solidFill>
                <a:latin typeface="Calibri"/>
                <a:ea typeface="Calibri"/>
              </a:rPr>
              <a:t>um 33 Mio. ab 2027</a:t>
            </a:r>
            <a:endParaRPr b="0" lang="de-DE" sz="3100" spc="-1" strike="noStrike">
              <a:solidFill>
                <a:srgbClr val="000000"/>
              </a:solidFill>
              <a:latin typeface="Calibri"/>
            </a:endParaRPr>
          </a:p>
          <a:p>
            <a:pPr lvl="1" marL="800280" indent="-343080">
              <a:lnSpc>
                <a:spcPct val="107000"/>
              </a:lnSpc>
              <a:spcBef>
                <a:spcPts val="499"/>
              </a:spcBef>
              <a:spcAft>
                <a:spcPts val="799"/>
              </a:spcAft>
              <a:buClr>
                <a:srgbClr val="ff0000"/>
              </a:buClr>
              <a:buFont typeface="Wingdings" charset="2"/>
              <a:buChar char=""/>
            </a:pPr>
            <a:r>
              <a:rPr b="0" i="1" lang="de-DE" sz="3100" spc="-1" strike="noStrike">
                <a:solidFill>
                  <a:srgbClr val="ff0000"/>
                </a:solidFill>
                <a:latin typeface="Calibri"/>
                <a:ea typeface="Calibri"/>
              </a:rPr>
              <a:t>Geringfügige Verbesserung</a:t>
            </a:r>
            <a:endParaRPr b="0" lang="de-DE" sz="3100" spc="-1" strike="noStrike">
              <a:solidFill>
                <a:srgbClr val="000000"/>
              </a:solidFill>
              <a:latin typeface="Calibri"/>
            </a:endParaRPr>
          </a:p>
          <a:p>
            <a:pPr marL="228600" indent="-228600">
              <a:lnSpc>
                <a:spcPct val="90000"/>
              </a:lnSpc>
              <a:spcBef>
                <a:spcPts val="1001"/>
              </a:spcBef>
              <a:spcAft>
                <a:spcPts val="799"/>
              </a:spcAft>
              <a:buClr>
                <a:srgbClr val="000000"/>
              </a:buClr>
              <a:buFont typeface="Arial"/>
              <a:buChar char="•"/>
            </a:pPr>
            <a:r>
              <a:rPr b="1" lang="de-DE" sz="3100" spc="-1" strike="noStrike">
                <a:solidFill>
                  <a:srgbClr val="000000"/>
                </a:solidFill>
                <a:latin typeface="Calibri"/>
                <a:ea typeface="Calibri"/>
              </a:rPr>
              <a:t>Strafen bei Fehlabrechnung </a:t>
            </a:r>
            <a:r>
              <a:rPr b="0" lang="de-DE" sz="2400" spc="-1" strike="noStrike">
                <a:solidFill>
                  <a:srgbClr val="000000"/>
                </a:solidFill>
                <a:latin typeface="Calibri"/>
                <a:ea typeface="Calibri"/>
              </a:rPr>
              <a:t>(SGB 5 § 275c)</a:t>
            </a:r>
            <a:r>
              <a:rPr b="1" lang="de-DE" sz="2400" spc="-1" strike="noStrike">
                <a:solidFill>
                  <a:srgbClr val="000000"/>
                </a:solidFill>
                <a:latin typeface="Calibri"/>
                <a:ea typeface="Calibri"/>
              </a:rPr>
              <a:t>: </a:t>
            </a:r>
            <a:r>
              <a:rPr b="0" lang="de-DE" sz="3100" spc="-1" strike="noStrike">
                <a:solidFill>
                  <a:srgbClr val="000000"/>
                </a:solidFill>
                <a:latin typeface="Calibri"/>
                <a:ea typeface="Calibri"/>
              </a:rPr>
              <a:t>Ab 12.12.24: 400 Euro Strafe pro Fehlabrechnung (statt mindestens 300 Euro und höchstens 10%)</a:t>
            </a:r>
            <a:endParaRPr b="0" lang="de-DE" sz="3100" spc="-1" strike="noStrike">
              <a:solidFill>
                <a:srgbClr val="000000"/>
              </a:solidFill>
              <a:latin typeface="Calibri"/>
            </a:endParaRPr>
          </a:p>
          <a:p>
            <a:pPr lvl="1" marL="685800" indent="-228600">
              <a:lnSpc>
                <a:spcPct val="90000"/>
              </a:lnSpc>
              <a:spcBef>
                <a:spcPts val="499"/>
              </a:spcBef>
              <a:spcAft>
                <a:spcPts val="799"/>
              </a:spcAft>
              <a:buClr>
                <a:srgbClr val="ff0000"/>
              </a:buClr>
              <a:buFont typeface="Wingdings" charset="2"/>
              <a:buChar char=""/>
            </a:pPr>
            <a:r>
              <a:rPr b="0" i="1" lang="de-DE" sz="3100" spc="-1" strike="noStrike">
                <a:solidFill>
                  <a:srgbClr val="ff0000"/>
                </a:solidFill>
                <a:latin typeface="Calibri"/>
                <a:ea typeface="Calibri"/>
              </a:rPr>
              <a:t>Wirkung abhängig von der Höhe der Fehlabrechnung </a:t>
            </a:r>
            <a:endParaRPr b="0" lang="de-DE" sz="31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a:p>
            <a:pPr>
              <a:lnSpc>
                <a:spcPct val="107000"/>
              </a:lnSpc>
              <a:spcBef>
                <a:spcPts val="1001"/>
              </a:spcBef>
              <a:spcAft>
                <a:spcPts val="799"/>
              </a:spcAft>
              <a:buNone/>
            </a:pPr>
            <a:endParaRPr b="0" lang="de-DE"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249" name="PlaceHolder 1"/>
          <p:cNvSpPr>
            <a:spLocks noGrp="1"/>
          </p:cNvSpPr>
          <p:nvPr>
            <p:ph type="title"/>
          </p:nvPr>
        </p:nvSpPr>
        <p:spPr>
          <a:xfrm>
            <a:off x="499680" y="18360"/>
            <a:ext cx="1116720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Exkurs: Hybrid-DRGs (sektorengleiche Vergütung)</a:t>
            </a:r>
            <a:endParaRPr b="0" lang="de-DE" sz="4400" spc="-1" strike="noStrike">
              <a:solidFill>
                <a:srgbClr val="000000"/>
              </a:solidFill>
              <a:latin typeface="Calibri"/>
            </a:endParaRPr>
          </a:p>
        </p:txBody>
      </p:sp>
      <p:sp>
        <p:nvSpPr>
          <p:cNvPr id="250" name="PlaceHolder 2"/>
          <p:cNvSpPr>
            <a:spLocks noGrp="1"/>
          </p:cNvSpPr>
          <p:nvPr>
            <p:ph/>
          </p:nvPr>
        </p:nvSpPr>
        <p:spPr>
          <a:xfrm>
            <a:off x="873000" y="1513800"/>
            <a:ext cx="10735200" cy="4703400"/>
          </a:xfrm>
          <a:prstGeom prst="rect">
            <a:avLst/>
          </a:prstGeom>
          <a:noFill/>
          <a:ln w="0">
            <a:noFill/>
          </a:ln>
        </p:spPr>
        <p:txBody>
          <a:bodyPr anchor="t">
            <a:normAutofit fontScale="84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DejaVuSansCondensed"/>
              </a:rPr>
              <a:t>Spezielle sektorengleiche Vergütung, die unabhängig davon erfolgt, ob die vergütete Leistung ambulant oder stationär mit Übernachtung erbracht wird</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DejaVuSansCondensed"/>
              </a:rPr>
              <a:t>Vergütung gilt auch für niedergelassenen Bereich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Form: Fallpauschalen mit unterschiedlichen Schweregradstufen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DejaVuSansCondensed"/>
              </a:rPr>
              <a:t>Kassen, KV und DKG vereinbaren für welche Leistungen aus dem Katalog zum „ambulanten Operieren im KH“ (SGB 5 § 115b) diese Vergütung gilt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2024 (1. Jahr): 12 Hybrid-DRG bei 244 OPS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DejaVuSansCondensed"/>
              </a:rPr>
              <a:t>2025: 22 Hybrid-DRG bei</a:t>
            </a:r>
            <a:r>
              <a:rPr b="0" lang="de-DE" sz="2800" spc="-1" strike="noStrike">
                <a:solidFill>
                  <a:srgbClr val="000000"/>
                </a:solidFill>
                <a:latin typeface="Calibri"/>
              </a:rPr>
              <a:t> 576 OPS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Hybrid-Fallzahlen: gibt es noch nicht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DejaVuSansCondensed"/>
              </a:rPr>
              <a:t>Vergütung zwischen 929 (Eingriffe am Anus) und 2227 Euro (beidseitige Leistenhernien)</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PlaceHolder 1"/>
          <p:cNvSpPr>
            <a:spLocks noGrp="1"/>
          </p:cNvSpPr>
          <p:nvPr>
            <p:ph type="title"/>
          </p:nvPr>
        </p:nvSpPr>
        <p:spPr>
          <a:xfrm>
            <a:off x="313200" y="0"/>
            <a:ext cx="1141272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Hybrid-DRGs </a:t>
            </a:r>
            <a:r>
              <a:rPr b="1" lang="de-DE" sz="2200" spc="-1" strike="noStrike" u="sng">
                <a:solidFill>
                  <a:srgbClr val="000000"/>
                </a:solidFill>
                <a:uFillTx/>
                <a:latin typeface="Calibri Light"/>
              </a:rPr>
              <a:t>(SGB 5 § 115f)</a:t>
            </a:r>
            <a:endParaRPr b="0" lang="de-DE" sz="2200" spc="-1" strike="noStrike">
              <a:solidFill>
                <a:srgbClr val="000000"/>
              </a:solidFill>
              <a:latin typeface="Calibri"/>
            </a:endParaRPr>
          </a:p>
        </p:txBody>
      </p:sp>
      <p:sp>
        <p:nvSpPr>
          <p:cNvPr id="252" name="PlaceHolder 2"/>
          <p:cNvSpPr>
            <a:spLocks noGrp="1"/>
          </p:cNvSpPr>
          <p:nvPr>
            <p:ph/>
          </p:nvPr>
        </p:nvSpPr>
        <p:spPr>
          <a:xfrm>
            <a:off x="440280" y="1397160"/>
            <a:ext cx="11161440" cy="4779720"/>
          </a:xfrm>
          <a:prstGeom prst="rect">
            <a:avLst/>
          </a:prstGeom>
          <a:noFill/>
          <a:ln w="0">
            <a:noFill/>
          </a:ln>
        </p:spPr>
        <p:txBody>
          <a:bodyPr anchor="t">
            <a:normAutofit fontScale="34000"/>
          </a:bodyPr>
          <a:p>
            <a:pPr marL="228600" indent="-228600">
              <a:lnSpc>
                <a:spcPct val="90000"/>
              </a:lnSpc>
              <a:spcBef>
                <a:spcPts val="1001"/>
              </a:spcBef>
              <a:buClr>
                <a:srgbClr val="000000"/>
              </a:buClr>
              <a:buFont typeface="Arial"/>
              <a:buChar char="•"/>
            </a:pPr>
            <a:r>
              <a:rPr b="0" lang="de-DE" sz="4500" spc="-1" strike="noStrike">
                <a:solidFill>
                  <a:srgbClr val="000000"/>
                </a:solidFill>
                <a:latin typeface="Calibri"/>
              </a:rPr>
              <a:t>Jährliche Neuvereinbarung der Auswahl der Leistungen für die Hybrid-DRGs abgerechnet werden durch KV, Kassen, DKG mit folgenden Zielvorgaben:</a:t>
            </a:r>
            <a:endParaRPr b="0" lang="de-DE" sz="45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4500" spc="-1" strike="noStrike">
                <a:solidFill>
                  <a:srgbClr val="000000"/>
                </a:solidFill>
                <a:latin typeface="Calibri"/>
              </a:rPr>
              <a:t>Ab 2026 jährlich mindestens 1 Mio. Fälle</a:t>
            </a:r>
            <a:endParaRPr b="0" lang="de-DE" sz="45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4500" spc="-1" strike="noStrike">
                <a:solidFill>
                  <a:srgbClr val="000000"/>
                </a:solidFill>
                <a:latin typeface="Calibri"/>
              </a:rPr>
              <a:t>Ab 2028 jährlich mindestens 1,5 Mio. Fälle</a:t>
            </a:r>
            <a:endParaRPr b="0" lang="de-DE" sz="45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4500" spc="-1" strike="noStrike">
                <a:solidFill>
                  <a:srgbClr val="000000"/>
                </a:solidFill>
                <a:latin typeface="Calibri"/>
              </a:rPr>
              <a:t>Ab 2030 jährlich mindestens 2 Mio. Fälle</a:t>
            </a:r>
            <a:endParaRPr b="0" lang="de-DE" sz="45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4500" spc="-1" strike="noStrike">
                <a:solidFill>
                  <a:srgbClr val="000000"/>
                </a:solidFill>
                <a:latin typeface="Calibri"/>
              </a:rPr>
              <a:t>Vorschlag zur Höhe der Vergütung der Hybrid-DRG </a:t>
            </a:r>
            <a:r>
              <a:rPr b="1" lang="de-DE" sz="4500" spc="-1" strike="noStrike">
                <a:solidFill>
                  <a:srgbClr val="000000"/>
                </a:solidFill>
                <a:latin typeface="Calibri"/>
              </a:rPr>
              <a:t>differenziert nach dem Schweregrad der Fälle</a:t>
            </a:r>
            <a:r>
              <a:rPr b="0" lang="de-DE" sz="4500" spc="-1" strike="noStrike">
                <a:solidFill>
                  <a:srgbClr val="000000"/>
                </a:solidFill>
                <a:latin typeface="Calibri"/>
              </a:rPr>
              <a:t> durch InEK und Bewertungsausschuss</a:t>
            </a:r>
            <a:endParaRPr b="0" lang="de-DE" sz="45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4500" spc="-1" strike="noStrike">
                <a:solidFill>
                  <a:srgbClr val="000000"/>
                </a:solidFill>
                <a:latin typeface="Calibri"/>
              </a:rPr>
              <a:t>Beauftragung eines Konzepts zur Festlegung der Höhe der Hybrid-DRGs </a:t>
            </a:r>
            <a:r>
              <a:rPr b="1" lang="de-DE" sz="4500" spc="-1" strike="noStrike">
                <a:solidFill>
                  <a:srgbClr val="000000"/>
                </a:solidFill>
                <a:latin typeface="Calibri"/>
              </a:rPr>
              <a:t>auf Grundlage fallbezogener empirischer Kostendaten des ambulanten und stationären Bereichs</a:t>
            </a:r>
            <a:r>
              <a:rPr b="0" lang="de-DE" sz="4500" spc="-1" strike="noStrike">
                <a:solidFill>
                  <a:srgbClr val="000000"/>
                </a:solidFill>
                <a:latin typeface="Calibri"/>
              </a:rPr>
              <a:t> durch InEK und Bewertungsausschuss der KV</a:t>
            </a:r>
            <a:endParaRPr b="0" lang="de-DE" sz="45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4500" spc="-1" strike="noStrike">
                <a:solidFill>
                  <a:srgbClr val="000000"/>
                </a:solidFill>
                <a:latin typeface="Calibri"/>
              </a:rPr>
              <a:t>Jährliche Neukalkulation und Absenkung der Vergütung auf die Vergütung bei ambulanten Operationen (SGB 5, § 115b) bis 2030</a:t>
            </a:r>
            <a:endParaRPr b="0" lang="de-DE" sz="4500" spc="-1" strike="noStrike">
              <a:solidFill>
                <a:srgbClr val="000000"/>
              </a:solidFill>
              <a:latin typeface="Calibri"/>
            </a:endParaRPr>
          </a:p>
          <a:p>
            <a:pPr marL="228600" indent="-228600">
              <a:lnSpc>
                <a:spcPct val="90000"/>
              </a:lnSpc>
              <a:spcBef>
                <a:spcPts val="1001"/>
              </a:spcBef>
              <a:spcAft>
                <a:spcPts val="1199"/>
              </a:spcAft>
              <a:buClr>
                <a:srgbClr val="000000"/>
              </a:buClr>
              <a:buFont typeface="Arial"/>
              <a:buChar char="•"/>
            </a:pPr>
            <a:r>
              <a:rPr b="0" lang="de-DE" sz="4500" spc="-1" strike="noStrike">
                <a:solidFill>
                  <a:srgbClr val="000000"/>
                </a:solidFill>
                <a:latin typeface="Calibri"/>
              </a:rPr>
              <a:t>Regelmäßiger Bericht des InEK über Auswirkungen</a:t>
            </a:r>
            <a:endParaRPr b="0" lang="de-DE" sz="45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4500" spc="-1" strike="noStrike">
                <a:solidFill>
                  <a:srgbClr val="ff0000"/>
                </a:solidFill>
                <a:latin typeface="Calibri"/>
              </a:rPr>
              <a:t>Statt Einschränkung der Wirkung der DRGs - weitere Ausdehnung auf ambulanten Bereich</a:t>
            </a:r>
            <a:endParaRPr b="0" lang="de-DE" sz="45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4500" spc="-1" strike="noStrike">
                <a:solidFill>
                  <a:srgbClr val="ff0000"/>
                </a:solidFill>
                <a:latin typeface="Calibri"/>
              </a:rPr>
              <a:t>Zunehmender Zwang zur ambulanten Behandlung ohne Berücksichtigung der individuellen Situation der Betroffenen</a:t>
            </a:r>
            <a:endParaRPr b="0" lang="de-DE" sz="45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4500" spc="-1" strike="noStrike">
                <a:solidFill>
                  <a:srgbClr val="ff0000"/>
                </a:solidFill>
                <a:latin typeface="Calibri"/>
              </a:rPr>
              <a:t>Durch Anpassung der Vergütung nach unten entstehen den KH erhebliche Verluste, die die Finanznot verschärfen.</a:t>
            </a:r>
            <a:endParaRPr b="0" lang="de-DE" sz="45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4500" spc="-1" strike="noStrike">
                <a:solidFill>
                  <a:srgbClr val="ff0000"/>
                </a:solidFill>
                <a:latin typeface="Calibri"/>
              </a:rPr>
              <a:t>Die Investitionskosten für die Errichtung/Erweiterungen von ambulanten Einrichtungen sind nicht gedeckt (keine Landesförderung, keine Förderung durch Transformationsfonds)</a:t>
            </a:r>
            <a:endParaRPr b="0" lang="de-DE" sz="45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type="title"/>
          </p:nvPr>
        </p:nvSpPr>
        <p:spPr>
          <a:xfrm>
            <a:off x="292320" y="-123480"/>
            <a:ext cx="11148840" cy="1325160"/>
          </a:xfrm>
          <a:prstGeom prst="rect">
            <a:avLst/>
          </a:prstGeom>
          <a:noFill/>
          <a:ln w="0">
            <a:noFill/>
          </a:ln>
        </p:spPr>
        <p:txBody>
          <a:bodyPr anchor="ctr">
            <a:normAutofit/>
          </a:bodyPr>
          <a:p>
            <a:pPr>
              <a:lnSpc>
                <a:spcPct val="90000"/>
              </a:lnSpc>
              <a:buNone/>
            </a:pPr>
            <a:r>
              <a:rPr b="1" lang="de-DE" sz="4400" spc="-1" strike="noStrike" u="sng">
                <a:solidFill>
                  <a:srgbClr val="000000"/>
                </a:solidFill>
                <a:uFillTx/>
                <a:latin typeface="Calibri Light"/>
              </a:rPr>
              <a:t>Leistungsgruppen - 1 </a:t>
            </a:r>
            <a:r>
              <a:rPr b="1" lang="de-DE" sz="2000" spc="-1" strike="noStrike" u="sng">
                <a:solidFill>
                  <a:srgbClr val="000000"/>
                </a:solidFill>
                <a:uFillTx/>
                <a:latin typeface="Calibri Light"/>
              </a:rPr>
              <a:t>(SGB 5 § 135e)</a:t>
            </a:r>
            <a:endParaRPr b="0" lang="de-DE" sz="2000" spc="-1" strike="noStrike">
              <a:solidFill>
                <a:srgbClr val="000000"/>
              </a:solidFill>
              <a:latin typeface="Calibri"/>
            </a:endParaRPr>
          </a:p>
        </p:txBody>
      </p:sp>
      <p:sp>
        <p:nvSpPr>
          <p:cNvPr id="106" name="PlaceHolder 2"/>
          <p:cNvSpPr>
            <a:spLocks noGrp="1"/>
          </p:cNvSpPr>
          <p:nvPr>
            <p:ph/>
          </p:nvPr>
        </p:nvSpPr>
        <p:spPr>
          <a:xfrm>
            <a:off x="292320" y="1069560"/>
            <a:ext cx="11789280" cy="5298480"/>
          </a:xfrm>
          <a:prstGeom prst="rect">
            <a:avLst/>
          </a:prstGeom>
          <a:noFill/>
          <a:ln w="0">
            <a:noFill/>
          </a:ln>
        </p:spPr>
        <p:txBody>
          <a:bodyPr anchor="t">
            <a:normAutofit fontScale="75000"/>
          </a:bodyPr>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65 Leistungsgruppen – 60 aus NRW plus 5</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Alles bezogen auf Standort</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Anwendung ab 1.1.27</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Bundeseinheitliche Qualitätskriterien</a:t>
            </a:r>
            <a:endParaRPr b="0" lang="de-DE" sz="28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0" lang="de-DE" sz="2400" spc="-1" strike="noStrike">
                <a:solidFill>
                  <a:srgbClr val="000000"/>
                </a:solidFill>
                <a:latin typeface="Calibri"/>
                <a:ea typeface="Calibri"/>
              </a:rPr>
              <a:t>Sachliche und personelle Ausstattung, sonstige Struktur- und Prozesskriterien</a:t>
            </a:r>
            <a:endParaRPr b="0" lang="de-DE" sz="24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0" lang="de-DE" sz="2400" spc="-1" strike="noStrike">
                <a:solidFill>
                  <a:srgbClr val="000000"/>
                </a:solidFill>
                <a:latin typeface="Calibri"/>
                <a:ea typeface="Calibri"/>
              </a:rPr>
              <a:t>Verwandte Leistungsgruppen (dürfen nur gemeinsam erbracht werden)</a:t>
            </a:r>
            <a:endParaRPr b="0" lang="de-DE" sz="2400" spc="-1" strike="noStrike">
              <a:solidFill>
                <a:srgbClr val="000000"/>
              </a:solidFill>
              <a:latin typeface="Calibri"/>
            </a:endParaRPr>
          </a:p>
          <a:p>
            <a:pPr lvl="1" marL="685800" indent="-228600">
              <a:lnSpc>
                <a:spcPct val="107000"/>
              </a:lnSpc>
              <a:spcBef>
                <a:spcPts val="499"/>
              </a:spcBef>
              <a:buClr>
                <a:srgbClr val="000000"/>
              </a:buClr>
              <a:buFont typeface="Courier New"/>
              <a:buChar char="o"/>
            </a:pPr>
            <a:r>
              <a:rPr b="0" lang="de-DE" sz="2400" spc="-1" strike="noStrike">
                <a:solidFill>
                  <a:srgbClr val="000000"/>
                </a:solidFill>
                <a:latin typeface="Calibri"/>
                <a:ea typeface="Calibri"/>
              </a:rPr>
              <a:t>Mögliche Erbringung von best. Q-Kriterien in Kooperation (bei Fachkliniken: Erbringung aller verwandten LG in Kooperation möglich)</a:t>
            </a:r>
            <a:endParaRPr b="0" lang="de-DE" sz="2400" spc="-1" strike="noStrike">
              <a:solidFill>
                <a:srgbClr val="000000"/>
              </a:solidFill>
              <a:latin typeface="Calibri"/>
            </a:endParaRPr>
          </a:p>
          <a:p>
            <a:pPr lvl="2" marL="1143000" indent="-228600">
              <a:lnSpc>
                <a:spcPct val="107000"/>
              </a:lnSpc>
              <a:spcBef>
                <a:spcPts val="499"/>
              </a:spcBef>
              <a:buClr>
                <a:srgbClr val="ff0000"/>
              </a:buClr>
              <a:buFont typeface="Wingdings" charset="2"/>
              <a:buChar char=""/>
            </a:pPr>
            <a:r>
              <a:rPr b="0" i="1" lang="de-DE" sz="2400" spc="-1" strike="noStrike">
                <a:solidFill>
                  <a:srgbClr val="ff0000"/>
                </a:solidFill>
                <a:latin typeface="Calibri"/>
                <a:ea typeface="Calibri"/>
              </a:rPr>
              <a:t>Erleichterung für Private</a:t>
            </a:r>
            <a:endParaRPr b="0" lang="de-DE" sz="2400" spc="-1" strike="noStrike">
              <a:solidFill>
                <a:srgbClr val="000000"/>
              </a:solidFill>
              <a:latin typeface="Calibri"/>
            </a:endParaRPr>
          </a:p>
          <a:p>
            <a:pPr lvl="1" marL="800280" indent="-343080">
              <a:lnSpc>
                <a:spcPct val="107000"/>
              </a:lnSpc>
              <a:spcBef>
                <a:spcPts val="499"/>
              </a:spcBef>
              <a:buClr>
                <a:srgbClr val="000000"/>
              </a:buClr>
              <a:buFont typeface="Symbol"/>
              <a:buChar char=""/>
            </a:pPr>
            <a:r>
              <a:rPr b="0" lang="de-DE" sz="2400" spc="-1" strike="noStrike">
                <a:solidFill>
                  <a:srgbClr val="000000"/>
                </a:solidFill>
                <a:latin typeface="Calibri"/>
                <a:ea typeface="Calibri"/>
              </a:rPr>
              <a:t>Auswahlkriterien bei mehreren Bewerbern</a:t>
            </a:r>
            <a:endParaRPr b="0" lang="de-DE" sz="24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Bei Nichterfüllung keine Zuweisung der LG durch Land </a:t>
            </a:r>
            <a:r>
              <a:rPr b="0" lang="de-DE" sz="2800" spc="-1" strike="noStrike">
                <a:solidFill>
                  <a:srgbClr val="000000"/>
                </a:solidFill>
                <a:latin typeface="Calibri"/>
                <a:ea typeface="Calibri"/>
              </a:rPr>
              <a:t>(Ausnahmeregelungen s.u.)</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Keine Behandlung von Patienten außerhalb der zugewiesenen LG </a:t>
            </a:r>
            <a:r>
              <a:rPr b="0" lang="de-DE" sz="2800" spc="-1" strike="noStrike">
                <a:solidFill>
                  <a:srgbClr val="000000"/>
                </a:solidFill>
                <a:latin typeface="Calibri"/>
                <a:ea typeface="Calibri"/>
              </a:rPr>
              <a:t>(außer Notfälle)</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PlaceHolder 1"/>
          <p:cNvSpPr>
            <a:spLocks noGrp="1"/>
          </p:cNvSpPr>
          <p:nvPr>
            <p:ph type="title"/>
          </p:nvPr>
        </p:nvSpPr>
        <p:spPr>
          <a:xfrm>
            <a:off x="712800" y="2570040"/>
            <a:ext cx="10515240" cy="1325160"/>
          </a:xfrm>
          <a:prstGeom prst="rect">
            <a:avLst/>
          </a:prstGeom>
          <a:noFill/>
          <a:ln w="0">
            <a:noFill/>
          </a:ln>
        </p:spPr>
        <p:txBody>
          <a:bodyPr anchor="ctr">
            <a:noAutofit/>
          </a:bodyPr>
          <a:p>
            <a:pPr algn="ctr">
              <a:lnSpc>
                <a:spcPct val="90000"/>
              </a:lnSpc>
              <a:buNone/>
            </a:pPr>
            <a:r>
              <a:rPr b="1" lang="de-DE" sz="4400" spc="-1" strike="noStrike" u="sng">
                <a:solidFill>
                  <a:srgbClr val="000000"/>
                </a:solidFill>
                <a:uFillTx/>
                <a:latin typeface="Calibri Light"/>
              </a:rPr>
              <a:t>Weitere Regelungen</a:t>
            </a:r>
            <a:endParaRPr b="0" lang="de-DE"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PlaceHolder 1"/>
          <p:cNvSpPr>
            <a:spLocks noGrp="1"/>
          </p:cNvSpPr>
          <p:nvPr>
            <p:ph type="title"/>
          </p:nvPr>
        </p:nvSpPr>
        <p:spPr>
          <a:xfrm>
            <a:off x="838080" y="10692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Pädiatrien </a:t>
            </a:r>
            <a:r>
              <a:rPr b="1" lang="de-DE" sz="2400" spc="-1" strike="noStrike" u="sng">
                <a:solidFill>
                  <a:srgbClr val="000000"/>
                </a:solidFill>
                <a:uFillTx/>
                <a:latin typeface="Calibri Light"/>
              </a:rPr>
              <a:t>(KHG § 17b, KHEntgG § 8, SGB 5 § 118b)</a:t>
            </a:r>
            <a:br>
              <a:rPr sz="4400"/>
            </a:br>
            <a:endParaRPr b="0" lang="de-DE" sz="2400" spc="-1" strike="noStrike">
              <a:solidFill>
                <a:srgbClr val="000000"/>
              </a:solidFill>
              <a:latin typeface="Calibri"/>
            </a:endParaRPr>
          </a:p>
        </p:txBody>
      </p:sp>
      <p:sp>
        <p:nvSpPr>
          <p:cNvPr id="255" name="PlaceHolder 2"/>
          <p:cNvSpPr>
            <a:spLocks noGrp="1"/>
          </p:cNvSpPr>
          <p:nvPr>
            <p:ph/>
          </p:nvPr>
        </p:nvSpPr>
        <p:spPr>
          <a:xfrm>
            <a:off x="838080" y="1377720"/>
            <a:ext cx="10515240" cy="5114880"/>
          </a:xfrm>
          <a:prstGeom prst="rect">
            <a:avLst/>
          </a:prstGeom>
          <a:noFill/>
          <a:ln w="0">
            <a:noFill/>
          </a:ln>
        </p:spPr>
        <p:txBody>
          <a:bodyPr anchor="t">
            <a:normAutofit fontScale="53000"/>
          </a:bodyPr>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Ausstieg Pädiatrien aus DRG </a:t>
            </a:r>
            <a:r>
              <a:rPr b="0" lang="de-DE" sz="2800" spc="-1" strike="noStrike">
                <a:solidFill>
                  <a:srgbClr val="000000"/>
                </a:solidFill>
                <a:latin typeface="Calibri"/>
              </a:rPr>
              <a:t>möglich unter folgenden Bedingungen: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600" spc="-1" strike="noStrike">
                <a:solidFill>
                  <a:srgbClr val="000000"/>
                </a:solidFill>
                <a:latin typeface="Calibri"/>
              </a:rPr>
              <a:t>mindestens 75 Prozent der stationären Fälle des Krankenhauses waren mindestens 28 Tage und unter 18 Jahre alt</a:t>
            </a:r>
            <a:endParaRPr b="0" lang="de-DE" sz="26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600" spc="-1" strike="noStrike">
                <a:solidFill>
                  <a:srgbClr val="000000"/>
                </a:solidFill>
                <a:latin typeface="Calibri"/>
              </a:rPr>
              <a:t>der Anteil dieser Patienten an allen vollstationären Fällen bundesweit beträgt mindestens 0,5 Prozent</a:t>
            </a:r>
            <a:endParaRPr b="0" lang="de-DE" sz="26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600" spc="-1" strike="noStrike">
                <a:solidFill>
                  <a:srgbClr val="000000"/>
                </a:solidFill>
                <a:latin typeface="Calibri"/>
              </a:rPr>
              <a:t>InEK veröffentlich jährlich eine Liste der KHs, die diese Bedingungen erfüllen (erstmals 30.6.25).</a:t>
            </a:r>
            <a:endParaRPr b="0" lang="de-DE" sz="26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600" spc="-1" strike="noStrike">
                <a:solidFill>
                  <a:srgbClr val="000000"/>
                </a:solidFill>
                <a:latin typeface="Calibri"/>
              </a:rPr>
              <a:t>Häuser müssen Antrag stellen, gilt jeweils für 1 Jahr</a:t>
            </a:r>
            <a:endParaRPr b="0" lang="de-DE" sz="26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900" spc="-1" strike="noStrike">
                <a:solidFill>
                  <a:srgbClr val="ff0000"/>
                </a:solidFill>
                <a:latin typeface="Calibri"/>
              </a:rPr>
              <a:t>75% nicht erfüllbar, außer bei großen solitären Pädiatrien. Damit geht die Ausstiegsmöglichkeit ins Leere</a:t>
            </a:r>
            <a:endParaRPr b="0" lang="de-DE" sz="29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900" spc="-1" strike="noStrike">
                <a:solidFill>
                  <a:srgbClr val="ff0000"/>
                </a:solidFill>
                <a:latin typeface="Calibri"/>
              </a:rPr>
              <a:t>Große Unsicherheit bei möglichem jährlichem Wechsel der Vergütung</a:t>
            </a:r>
            <a:endParaRPr b="0" lang="de-DE" sz="29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Kein finanzieller Abschlag bei Unterschreiten der unteren Grenzverweildauer </a:t>
            </a:r>
            <a:r>
              <a:rPr b="0" lang="de-DE" sz="2800" spc="-1" strike="noStrike">
                <a:solidFill>
                  <a:srgbClr val="000000"/>
                </a:solidFill>
                <a:latin typeface="Calibri"/>
              </a:rPr>
              <a:t>in Standorten mit Pädiatrie (ab 2027)</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Positiv, weil Druck zur frühzeitigen Entlassung reduziert wird</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1" lang="de-DE" sz="2800" spc="-1" strike="noStrike">
                <a:solidFill>
                  <a:srgbClr val="000000"/>
                </a:solidFill>
                <a:latin typeface="Calibri"/>
              </a:rPr>
              <a:t>Einführung Pädiatrische Institutsambulanzen: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600" spc="-1" strike="noStrike">
                <a:solidFill>
                  <a:srgbClr val="000000"/>
                </a:solidFill>
                <a:latin typeface="Calibri"/>
              </a:rPr>
              <a:t>Krankenhäuser und Fachabteilungen sind berechtigt zur ambulanten Behandlung von „Kindern und Jugendlichen, die aufgrund der Art, Schwere oder Dauer ihrer Erkrankung der Behandlung durch ein Krankenhaus bedürfen“.</a:t>
            </a:r>
            <a:endParaRPr b="0" lang="de-DE" sz="26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600" spc="-1" strike="noStrike">
                <a:solidFill>
                  <a:srgbClr val="000000"/>
                </a:solidFill>
                <a:latin typeface="Calibri"/>
              </a:rPr>
              <a:t>Überweisung nicht notwendig</a:t>
            </a:r>
            <a:endParaRPr b="0" lang="de-DE" sz="2600" spc="-1" strike="noStrike">
              <a:solidFill>
                <a:srgbClr val="000000"/>
              </a:solidFill>
              <a:latin typeface="Calibri"/>
            </a:endParaRPr>
          </a:p>
          <a:p>
            <a:pPr lvl="1" marL="685800" indent="-228600">
              <a:lnSpc>
                <a:spcPct val="90000"/>
              </a:lnSpc>
              <a:spcBef>
                <a:spcPts val="499"/>
              </a:spcBef>
              <a:buClr>
                <a:srgbClr val="000000"/>
              </a:buClr>
              <a:buFont typeface="Arial"/>
              <a:buChar char="•"/>
              <a:tabLst>
                <a:tab algn="l" pos="0"/>
              </a:tabLst>
            </a:pPr>
            <a:r>
              <a:rPr b="0" lang="de-DE" sz="2600" spc="-1" strike="noStrike">
                <a:solidFill>
                  <a:srgbClr val="000000"/>
                </a:solidFill>
                <a:latin typeface="Calibri"/>
              </a:rPr>
              <a:t>Bis 1.6.25: Vereinbarung zwischen KV und Kassen im Einvernehmen mit DKG über Gruppe der Patienten und Q-Kriterien für die Patienten, die in diesen Ambulanzen versorgt werden dürfen</a:t>
            </a:r>
            <a:endParaRPr b="0" lang="de-DE" sz="26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2800" spc="-1" strike="noStrike">
                <a:solidFill>
                  <a:srgbClr val="ff0000"/>
                </a:solidFill>
                <a:latin typeface="Calibri"/>
              </a:rPr>
              <a:t>Positiv weil Schritt in Richtung generelles Recht der KH auf ambulante Behandlung</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PlaceHolder 1"/>
          <p:cNvSpPr>
            <a:spLocks noGrp="1"/>
          </p:cNvSpPr>
          <p:nvPr>
            <p:ph type="title"/>
          </p:nvPr>
        </p:nvSpPr>
        <p:spPr>
          <a:xfrm>
            <a:off x="838080" y="390600"/>
            <a:ext cx="10973160" cy="1325160"/>
          </a:xfrm>
          <a:prstGeom prst="rect">
            <a:avLst/>
          </a:prstGeom>
          <a:noFill/>
          <a:ln w="0">
            <a:noFill/>
          </a:ln>
        </p:spPr>
        <p:txBody>
          <a:bodyPr anchor="ctr">
            <a:normAutofit fontScale="65000"/>
          </a:bodyPr>
          <a:p>
            <a:pPr>
              <a:lnSpc>
                <a:spcPct val="90000"/>
              </a:lnSpc>
              <a:buNone/>
            </a:pPr>
            <a:r>
              <a:rPr b="1" lang="de-DE" sz="4400" spc="-1" strike="noStrike" u="sng">
                <a:solidFill>
                  <a:srgbClr val="000000"/>
                </a:solidFill>
                <a:uFillTx/>
                <a:latin typeface="Calibri Light"/>
              </a:rPr>
              <a:t>Ambulante und stationäre Behandlung an Bundeswehrkrankenhäusern </a:t>
            </a:r>
            <a:r>
              <a:rPr b="1" lang="de-DE" sz="2700" spc="-1" strike="noStrike" u="sng">
                <a:solidFill>
                  <a:srgbClr val="000000"/>
                </a:solidFill>
                <a:uFillTx/>
                <a:latin typeface="Calibri Light"/>
              </a:rPr>
              <a:t>(SGB 5 § 108 und 117a)</a:t>
            </a:r>
            <a:br>
              <a:rPr sz="4400"/>
            </a:br>
            <a:endParaRPr b="0" lang="de-DE" sz="2700" spc="-1" strike="noStrike">
              <a:solidFill>
                <a:srgbClr val="000000"/>
              </a:solidFill>
              <a:latin typeface="Calibri"/>
            </a:endParaRPr>
          </a:p>
        </p:txBody>
      </p:sp>
      <p:sp>
        <p:nvSpPr>
          <p:cNvPr id="257" name="PlaceHolder 2"/>
          <p:cNvSpPr>
            <a:spLocks noGrp="1"/>
          </p:cNvSpPr>
          <p:nvPr>
            <p:ph/>
          </p:nvPr>
        </p:nvSpPr>
        <p:spPr>
          <a:xfrm>
            <a:off x="838080" y="1825560"/>
            <a:ext cx="10515240" cy="4350960"/>
          </a:xfrm>
          <a:prstGeom prst="rect">
            <a:avLst/>
          </a:prstGeom>
          <a:noFill/>
          <a:ln w="0">
            <a:noFill/>
          </a:ln>
        </p:spPr>
        <p:txBody>
          <a:bodyPr anchor="t">
            <a:normAutofit fontScale="9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Zulassung zur stationären Behandlung von Kassenpatienten nach Auswahl der Krankenhäuser durch BMG im Einvernehmen mit Land und Kassen bzw. wenn jetzt schon im KH-Plan des Landes.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Bundeswehrkrankenhäuser sind zur ambulanten ärztlichen Behandlung prinzipiell zugelassen (wie Uni-Kliniken)</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 </a:t>
            </a:r>
            <a:r>
              <a:rPr b="0" i="1" lang="de-DE" sz="2800" spc="-1" strike="noStrike">
                <a:solidFill>
                  <a:srgbClr val="ff0000"/>
                </a:solidFill>
                <a:latin typeface="Calibri"/>
              </a:rPr>
              <a:t>Bevorzugung von Bundeswehr-KH im Vergleich zu normalen KH bei der ambulanten Behandlung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Ein (kleiner) Schritt zur weiteren Militarisierung der Gesundheitsversorgung??</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8"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Sicherstellungs-KH </a:t>
            </a:r>
            <a:r>
              <a:rPr b="1" lang="de-DE" sz="2400" spc="-1" strike="noStrike" u="sng">
                <a:solidFill>
                  <a:srgbClr val="000000"/>
                </a:solidFill>
                <a:uFillTx/>
                <a:latin typeface="Calibri Light"/>
              </a:rPr>
              <a:t>(SGB 5 § 136c, KHEntgG § 9)</a:t>
            </a:r>
            <a:br>
              <a:rPr sz="4400"/>
            </a:br>
            <a:endParaRPr b="0" lang="de-DE" sz="2400" spc="-1" strike="noStrike">
              <a:solidFill>
                <a:srgbClr val="000000"/>
              </a:solidFill>
              <a:latin typeface="Calibri"/>
            </a:endParaRPr>
          </a:p>
        </p:txBody>
      </p:sp>
      <p:sp>
        <p:nvSpPr>
          <p:cNvPr id="259" name="PlaceHolder 2"/>
          <p:cNvSpPr>
            <a:spLocks noGrp="1"/>
          </p:cNvSpPr>
          <p:nvPr>
            <p:ph/>
          </p:nvPr>
        </p:nvSpPr>
        <p:spPr>
          <a:xfrm>
            <a:off x="838080" y="1253160"/>
            <a:ext cx="10515240" cy="4350960"/>
          </a:xfrm>
          <a:prstGeom prst="rect">
            <a:avLst/>
          </a:prstGeom>
          <a:noFill/>
          <a:ln w="0">
            <a:noFill/>
          </a:ln>
        </p:spPr>
        <p:txBody>
          <a:bodyPr anchor="t">
            <a:noAutofit/>
          </a:bodyPr>
          <a:p>
            <a:pPr>
              <a:lnSpc>
                <a:spcPct val="90000"/>
              </a:lnSpc>
              <a:spcBef>
                <a:spcPts val="1001"/>
              </a:spcBef>
              <a:buNone/>
              <a:tabLst>
                <a:tab algn="l" pos="0"/>
              </a:tabLst>
            </a:pPr>
            <a:r>
              <a:rPr b="0" i="1" lang="de-DE" sz="2400" spc="-1" strike="noStrike">
                <a:solidFill>
                  <a:srgbClr val="000000"/>
                </a:solidFill>
                <a:latin typeface="Calibri"/>
              </a:rPr>
              <a:t>Definition: Krankenhäuser, die zur Sicherstellung der flächendeckenden Versorgung notwendig sind. Kriterien dafür durch G-BA, Vereinbarung einer Liste der Häuser durch Kassen und DKG (2025: 121 Häuser)</a:t>
            </a:r>
            <a:endParaRPr b="0" lang="de-DE" sz="24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rPr>
              <a:t>Prüfauftrag an G-BA, ob Leistungen in Sicherstellungs-KHs auch durch Belegärzte erbracht werden können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rPr>
              <a:t>Prüfauftrag an G-BA ob Vorgaben zu Sicherstellungs-KH für eine bedarfsgerechte und flächendeckende Versorgung anzupassen sind</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2800" spc="-1" strike="noStrike">
                <a:solidFill>
                  <a:srgbClr val="ff0000"/>
                </a:solidFill>
                <a:latin typeface="Calibri"/>
              </a:rPr>
              <a:t>Abwertung dieser Häuser in Richtung SüV</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PlaceHolder 1"/>
          <p:cNvSpPr>
            <a:spLocks noGrp="1"/>
          </p:cNvSpPr>
          <p:nvPr>
            <p:ph type="title"/>
          </p:nvPr>
        </p:nvSpPr>
        <p:spPr>
          <a:xfrm>
            <a:off x="838080" y="10260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Weiterbildung Ärzte </a:t>
            </a:r>
            <a:r>
              <a:rPr b="1" lang="de-DE" sz="2400" spc="-1" strike="noStrike" u="sng">
                <a:solidFill>
                  <a:srgbClr val="000000"/>
                </a:solidFill>
                <a:uFillTx/>
                <a:latin typeface="Calibri Light"/>
              </a:rPr>
              <a:t>(KHG § 17b)</a:t>
            </a:r>
            <a:br>
              <a:rPr sz="4400"/>
            </a:br>
            <a:endParaRPr b="0" lang="de-DE" sz="2400" spc="-1" strike="noStrike">
              <a:solidFill>
                <a:srgbClr val="000000"/>
              </a:solidFill>
              <a:latin typeface="Calibri"/>
            </a:endParaRPr>
          </a:p>
        </p:txBody>
      </p:sp>
      <p:sp>
        <p:nvSpPr>
          <p:cNvPr id="261" name="PlaceHolder 2"/>
          <p:cNvSpPr>
            <a:spLocks noGrp="1"/>
          </p:cNvSpPr>
          <p:nvPr>
            <p:ph/>
          </p:nvPr>
        </p:nvSpPr>
        <p:spPr>
          <a:xfrm>
            <a:off x="838080" y="1428120"/>
            <a:ext cx="10515240" cy="4350960"/>
          </a:xfrm>
          <a:prstGeom prst="rect">
            <a:avLst/>
          </a:prstGeom>
          <a:noFill/>
          <a:ln w="0">
            <a:noFill/>
          </a:ln>
        </p:spPr>
        <p:txBody>
          <a:bodyPr anchor="t">
            <a:normAutofit fontScale="9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Kassen und DKG entscheiden bis 31.12.25 (</a:t>
            </a:r>
            <a:r>
              <a:rPr b="1" lang="de-DE" sz="2800" spc="-1" strike="noStrike">
                <a:solidFill>
                  <a:srgbClr val="000000"/>
                </a:solidFill>
                <a:latin typeface="Calibri"/>
              </a:rPr>
              <a:t>Muss-Regelung</a:t>
            </a:r>
            <a:r>
              <a:rPr b="0" lang="de-DE" sz="2800" spc="-1" strike="noStrike">
                <a:solidFill>
                  <a:srgbClr val="000000"/>
                </a:solidFill>
                <a:latin typeface="Calibri"/>
              </a:rPr>
              <a:t>), über Zu- und Abschläge für Mehrkosten der Weiterbildung Ärzte (auf Grundlage eines Konzeptes des InEK), möglichst unter Berücksichtigung von Qualitätsindikatoren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grundsätzlich positiv</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Abschläge verschärfen Finanznot der betroffenen KH (Problem der finanziellen Steuerung)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Abhängigkeit von Qualitätsindikatoren bedeutet im Kern P4P (pay for performance = qualitätsorientierte Vergütung), ebenfalls finanzielle Steuerung</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Transparenzverzeichnis </a:t>
            </a:r>
            <a:r>
              <a:rPr b="1" lang="de-DE" sz="2400" spc="-1" strike="noStrike" u="sng">
                <a:solidFill>
                  <a:srgbClr val="000000"/>
                </a:solidFill>
                <a:uFillTx/>
                <a:latin typeface="Calibri Light"/>
              </a:rPr>
              <a:t>(SGB 5 § 135b)</a:t>
            </a:r>
            <a:br>
              <a:rPr sz="4400"/>
            </a:br>
            <a:endParaRPr b="0" lang="de-DE" sz="2400" spc="-1" strike="noStrike">
              <a:solidFill>
                <a:srgbClr val="000000"/>
              </a:solidFill>
              <a:latin typeface="Calibri"/>
            </a:endParaRPr>
          </a:p>
        </p:txBody>
      </p:sp>
      <p:sp>
        <p:nvSpPr>
          <p:cNvPr id="263" name="PlaceHolder 2"/>
          <p:cNvSpPr>
            <a:spLocks noGrp="1"/>
          </p:cNvSpPr>
          <p:nvPr>
            <p:ph/>
          </p:nvPr>
        </p:nvSpPr>
        <p:spPr>
          <a:xfrm>
            <a:off x="651960" y="1588680"/>
            <a:ext cx="10829160" cy="4350960"/>
          </a:xfrm>
          <a:prstGeom prst="rect">
            <a:avLst/>
          </a:prstGeom>
          <a:noFill/>
          <a:ln w="0">
            <a:noFill/>
          </a:ln>
        </p:spPr>
        <p:txBody>
          <a:bodyPr anchor="t">
            <a:normAutofit fontScale="86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Institut für Qualitätssicherung und Transparenz im Gesundheitswesen (IQTiG)</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kann weitere Auswertungen und Bewertungen vornehmen</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auf Grundlage dieser Auswertungen neue </a:t>
            </a:r>
            <a:r>
              <a:rPr b="1" lang="de-DE" sz="2400" spc="-1" strike="noStrike">
                <a:solidFill>
                  <a:srgbClr val="000000"/>
                </a:solidFill>
                <a:latin typeface="Calibri"/>
              </a:rPr>
              <a:t>risikoadjustierte Qualitätsindikatoren zu Sterblichkeit und periprozeduralen Komplikationen </a:t>
            </a:r>
            <a:r>
              <a:rPr b="0" lang="de-DE" sz="2400" spc="-1" strike="noStrike">
                <a:solidFill>
                  <a:srgbClr val="000000"/>
                </a:solidFill>
                <a:latin typeface="Calibri"/>
              </a:rPr>
              <a:t>entwickeln</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ferner kann es patientenrelevante Prozesse als Qualitätsindikator darstellen</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Weitere Ausweitung des Transparenzverzeichnisses ist Voraussetzung für weitere (strengere) Q-Kriterien bei den Leistungsgruppen </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Zweck: Verschärfung der Selektion bei LG und Standorten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Auch Voraussetzung für Einführung Qualitäts-Vergütung (P4P)</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Hebammengeleitete Kreissäle </a:t>
            </a:r>
            <a:r>
              <a:rPr b="1" lang="de-DE" sz="2400" spc="-1" strike="noStrike" u="sng">
                <a:solidFill>
                  <a:srgbClr val="000000"/>
                </a:solidFill>
                <a:uFillTx/>
                <a:latin typeface="Calibri Light"/>
              </a:rPr>
              <a:t>(SGB 5 § 136a)</a:t>
            </a:r>
            <a:br>
              <a:rPr sz="4400"/>
            </a:br>
            <a:endParaRPr b="0" lang="de-DE" sz="2400" spc="-1" strike="noStrike">
              <a:solidFill>
                <a:srgbClr val="000000"/>
              </a:solidFill>
              <a:latin typeface="Calibri"/>
            </a:endParaRPr>
          </a:p>
        </p:txBody>
      </p:sp>
      <p:sp>
        <p:nvSpPr>
          <p:cNvPr id="265" name="PlaceHolder 2"/>
          <p:cNvSpPr>
            <a:spLocks noGrp="1"/>
          </p:cNvSpPr>
          <p:nvPr>
            <p:ph/>
          </p:nvPr>
        </p:nvSpPr>
        <p:spPr>
          <a:xfrm>
            <a:off x="838080" y="1825560"/>
            <a:ext cx="1051524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Richtlinie des G-BA zur Sicherung der Qualität in hebammengeführten Kreissälen bis 30.5.25</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Häuser, die diese Kriterien erfüllen erhalten einen Teil der Förderung für die Geburtshilfe (20 Mio.)</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Ärztliche Personalbemessung </a:t>
            </a:r>
            <a:r>
              <a:rPr b="1" lang="de-DE" sz="2400" spc="-1" strike="noStrike" u="sng">
                <a:solidFill>
                  <a:srgbClr val="000000"/>
                </a:solidFill>
                <a:uFillTx/>
                <a:latin typeface="Calibri Light"/>
              </a:rPr>
              <a:t>(SGB 5 § 137m)</a:t>
            </a:r>
            <a:br>
              <a:rPr sz="4400"/>
            </a:br>
            <a:endParaRPr b="0" lang="de-DE" sz="2400" spc="-1" strike="noStrike">
              <a:solidFill>
                <a:srgbClr val="000000"/>
              </a:solidFill>
              <a:latin typeface="Calibri"/>
            </a:endParaRPr>
          </a:p>
        </p:txBody>
      </p:sp>
      <p:sp>
        <p:nvSpPr>
          <p:cNvPr id="267" name="PlaceHolder 2"/>
          <p:cNvSpPr>
            <a:spLocks noGrp="1"/>
          </p:cNvSpPr>
          <p:nvPr>
            <p:ph/>
          </p:nvPr>
        </p:nvSpPr>
        <p:spPr>
          <a:xfrm>
            <a:off x="838080" y="1537920"/>
            <a:ext cx="10515240" cy="4350960"/>
          </a:xfrm>
          <a:prstGeom prst="rect">
            <a:avLst/>
          </a:prstGeom>
          <a:noFill/>
          <a:ln w="0">
            <a:noFill/>
          </a:ln>
        </p:spPr>
        <p:txBody>
          <a:bodyPr anchor="t">
            <a:normAutofit fontScale="9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KH sind verpflichtet eine bedarfsgerechte ärztliche Versorgung sicherzustellen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Bis 31.3.25 Beauftragung der Erprobung eines Konzepts zur ärztlichen Personalausstattung durch BMG in Abstimmung mit BÄK.</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BMG kann Rechtsverordnung (mit Zustimmung Bundesrat) hierzu erlassen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Wenn RV erlassen wird, müssen die KH den festgelegten Bedarf, die Zahl der vorhandenen Ärzte und die Differenz regelmäßig an InEK melden.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Wäre ein Fortschritt, aber RV nur „Kann“-Regelung</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8" name="PlaceHolder 1"/>
          <p:cNvSpPr>
            <a:spLocks noGrp="1"/>
          </p:cNvSpPr>
          <p:nvPr>
            <p:ph type="title"/>
          </p:nvPr>
        </p:nvSpPr>
        <p:spPr>
          <a:xfrm>
            <a:off x="402840" y="365040"/>
            <a:ext cx="11331720" cy="1325160"/>
          </a:xfrm>
          <a:prstGeom prst="rect">
            <a:avLst/>
          </a:prstGeom>
          <a:noFill/>
          <a:ln w="0">
            <a:noFill/>
          </a:ln>
        </p:spPr>
        <p:txBody>
          <a:bodyPr anchor="ctr">
            <a:normAutofit fontScale="66000"/>
          </a:bodyPr>
          <a:p>
            <a:pPr>
              <a:lnSpc>
                <a:spcPct val="90000"/>
              </a:lnSpc>
              <a:buNone/>
            </a:pPr>
            <a:r>
              <a:rPr b="1" lang="de-DE" sz="4400" spc="-1" strike="noStrike" u="sng">
                <a:solidFill>
                  <a:srgbClr val="000000"/>
                </a:solidFill>
                <a:uFillTx/>
                <a:latin typeface="Calibri Light"/>
              </a:rPr>
              <a:t>Kommission für Personalbemessung im Krankenhaus </a:t>
            </a:r>
            <a:r>
              <a:rPr b="1" lang="de-DE" sz="2700" spc="-1" strike="noStrike" u="sng">
                <a:solidFill>
                  <a:srgbClr val="000000"/>
                </a:solidFill>
                <a:uFillTx/>
                <a:latin typeface="Calibri Light"/>
              </a:rPr>
              <a:t>(SGB 5 § 137n)</a:t>
            </a:r>
            <a:br>
              <a:rPr sz="4400"/>
            </a:br>
            <a:endParaRPr b="0" lang="de-DE" sz="2700" spc="-1" strike="noStrike">
              <a:solidFill>
                <a:srgbClr val="000000"/>
              </a:solidFill>
              <a:latin typeface="Calibri"/>
            </a:endParaRPr>
          </a:p>
        </p:txBody>
      </p:sp>
      <p:sp>
        <p:nvSpPr>
          <p:cNvPr id="269" name="PlaceHolder 2"/>
          <p:cNvSpPr>
            <a:spLocks noGrp="1"/>
          </p:cNvSpPr>
          <p:nvPr>
            <p:ph/>
          </p:nvPr>
        </p:nvSpPr>
        <p:spPr>
          <a:xfrm>
            <a:off x="838080" y="1825560"/>
            <a:ext cx="10515240" cy="4350960"/>
          </a:xfrm>
          <a:prstGeom prst="rect">
            <a:avLst/>
          </a:prstGeom>
          <a:noFill/>
          <a:ln w="0">
            <a:noFill/>
          </a:ln>
        </p:spPr>
        <p:txBody>
          <a:bodyPr anchor="t">
            <a:normAutofit fontScale="9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Bis 20.9.25: Einrichtung einer Kommission für Personalbemessung bei anderen Gesundheitsberufen durch Kassen und DKG auf der Basis eines gemeinsamen Konzeptes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Kommission soll dem BMG Empfehlungen vorlegen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Mitglieder: Kassen (1), Privat-Versicherungen (1), DKG (1), Vertreter der jeweiligen Gesundheitsberufe mit Praxiserfahrung (3), „einschlägige Wissenschaft“ (2)</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Auswahl der Mitglieder durch Kassen und DKG</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Wäre ein Fortschritt, aber sehr unverbindlich</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PlaceHolder 1"/>
          <p:cNvSpPr>
            <a:spLocks noGrp="1"/>
          </p:cNvSpPr>
          <p:nvPr>
            <p:ph type="title"/>
          </p:nvPr>
        </p:nvSpPr>
        <p:spPr>
          <a:xfrm>
            <a:off x="838080" y="145080"/>
            <a:ext cx="10515240" cy="2032200"/>
          </a:xfrm>
          <a:prstGeom prst="rect">
            <a:avLst/>
          </a:prstGeom>
          <a:noFill/>
          <a:ln w="0">
            <a:noFill/>
          </a:ln>
        </p:spPr>
        <p:txBody>
          <a:bodyPr anchor="ctr">
            <a:normAutofit/>
          </a:bodyPr>
          <a:p>
            <a:pPr>
              <a:lnSpc>
                <a:spcPct val="90000"/>
              </a:lnSpc>
              <a:buNone/>
            </a:pPr>
            <a:r>
              <a:rPr b="1" lang="de-DE" sz="4000" spc="-1" strike="noStrike" u="sng">
                <a:solidFill>
                  <a:srgbClr val="000000"/>
                </a:solidFill>
                <a:uFillTx/>
                <a:latin typeface="Calibri Light"/>
              </a:rPr>
              <a:t>Pflegebudget und pflegentlastende Maßnahmen </a:t>
            </a:r>
            <a:r>
              <a:rPr b="1" lang="de-DE" sz="2400" spc="-1" strike="noStrike" u="sng">
                <a:solidFill>
                  <a:srgbClr val="000000"/>
                </a:solidFill>
                <a:uFillTx/>
                <a:latin typeface="Calibri Light"/>
              </a:rPr>
              <a:t>(KHG §17b, KHEntgG § 6a)</a:t>
            </a:r>
            <a:br>
              <a:rPr sz="4400"/>
            </a:br>
            <a:endParaRPr b="0" lang="de-DE" sz="2400" spc="-1" strike="noStrike">
              <a:solidFill>
                <a:srgbClr val="000000"/>
              </a:solidFill>
              <a:latin typeface="Calibri"/>
            </a:endParaRPr>
          </a:p>
        </p:txBody>
      </p:sp>
      <p:sp>
        <p:nvSpPr>
          <p:cNvPr id="271" name="PlaceHolder 2"/>
          <p:cNvSpPr>
            <a:spLocks noGrp="1"/>
          </p:cNvSpPr>
          <p:nvPr>
            <p:ph/>
          </p:nvPr>
        </p:nvSpPr>
        <p:spPr>
          <a:xfrm>
            <a:off x="905400" y="1872720"/>
            <a:ext cx="10515240" cy="4350960"/>
          </a:xfrm>
          <a:prstGeom prst="rect">
            <a:avLst/>
          </a:prstGeom>
          <a:noFill/>
          <a:ln w="0">
            <a:noFill/>
          </a:ln>
        </p:spPr>
        <p:txBody>
          <a:bodyPr anchor="t">
            <a:normAutofit fontScale="86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 2025: Kosten von Auszubildenden (beruflich oder hochschulisch) und von Pflegekräften im Anerkennungsverfahren fallen unter das Pflegebudget, soweit sie nicht bereits über den Ausbildungsfonds finanziert sind</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Richtig, aber eher geringe finanzielle Verbesserung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 2025: Maßnahmen zur Entlastung des Pflegepersonals werden pauschal bis 2,5% des Pflegebudgets berücksichtigt. (bisher Einzelnachweis und Verhandlung mit Kassen bis max. 4%)</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Erleichterung in der Handhabung (weniger Nachweispflichten und damit Bürokratie. Finanzielle Auswirkung hängt davon ab, wieviel vorher von den Kassen akzeptiert wurde</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be5d6"/>
        </a:solidFill>
      </p:bgPr>
    </p:bg>
    <p:spTree>
      <p:nvGrpSpPr>
        <p:cNvPr id="1" name=""/>
        <p:cNvGrpSpPr/>
        <p:nvPr/>
      </p:nvGrpSpPr>
      <p:grpSpPr>
        <a:xfrm>
          <a:off x="0" y="0"/>
          <a:ext cx="0" cy="0"/>
          <a:chOff x="0" y="0"/>
          <a:chExt cx="0" cy="0"/>
        </a:xfrm>
      </p:grpSpPr>
      <p:sp>
        <p:nvSpPr>
          <p:cNvPr id="107"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Exkurs: Was ist ein Standort? (§ 2a KHG)</a:t>
            </a:r>
            <a:endParaRPr b="0" lang="de-DE" sz="4400" spc="-1" strike="noStrike">
              <a:solidFill>
                <a:srgbClr val="000000"/>
              </a:solidFill>
              <a:latin typeface="Calibri"/>
            </a:endParaRPr>
          </a:p>
        </p:txBody>
      </p:sp>
      <p:sp>
        <p:nvSpPr>
          <p:cNvPr id="108" name="PlaceHolder 2"/>
          <p:cNvSpPr>
            <a:spLocks noGrp="1"/>
          </p:cNvSpPr>
          <p:nvPr>
            <p:ph/>
          </p:nvPr>
        </p:nvSpPr>
        <p:spPr>
          <a:xfrm>
            <a:off x="838080" y="1825560"/>
            <a:ext cx="1051524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 </a:t>
            </a:r>
            <a:r>
              <a:rPr b="0" lang="de-DE" sz="2800" spc="-1" strike="noStrike">
                <a:solidFill>
                  <a:srgbClr val="000000"/>
                </a:solidFill>
                <a:latin typeface="Calibri"/>
              </a:rPr>
              <a:t>(…). Ein Krankenhausstandort kann (…) aus mehreren Gebäuden oder Gebäudekomplexen eines Krankenhausträgers bestehen, wenn der Abstand zwischen den am weitesten voneinander entfernt liegenden Gebäudepunkten nicht mehr als 2 000 Meter Luftlinie beträgt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Ausnahmen von dieser Definition (sowohl Zusammenlegung als auch Trennung) sind im Einvernehmen von Kassen und Deutscher Krankenhausgesellschaft (DKG) möglich</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9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2" name="PlaceHolder 1"/>
          <p:cNvSpPr>
            <a:spLocks noGrp="1"/>
          </p:cNvSpPr>
          <p:nvPr>
            <p:ph type="title"/>
          </p:nvPr>
        </p:nvSpPr>
        <p:spPr>
          <a:xfrm>
            <a:off x="838080" y="365040"/>
            <a:ext cx="10515240" cy="1325160"/>
          </a:xfrm>
          <a:prstGeom prst="rect">
            <a:avLst/>
          </a:prstGeom>
          <a:noFill/>
          <a:ln w="0">
            <a:noFill/>
          </a:ln>
        </p:spPr>
        <p:txBody>
          <a:bodyPr anchor="ctr">
            <a:normAutofit fontScale="88000"/>
          </a:bodyPr>
          <a:p>
            <a:pPr>
              <a:lnSpc>
                <a:spcPct val="90000"/>
              </a:lnSpc>
              <a:buNone/>
            </a:pPr>
            <a:r>
              <a:rPr b="1" lang="de-DE" sz="4400" spc="-1" strike="noStrike" u="sng">
                <a:solidFill>
                  <a:srgbClr val="000000"/>
                </a:solidFill>
                <a:uFillTx/>
                <a:latin typeface="Calibri Light"/>
              </a:rPr>
              <a:t>Kartellrechtliche Regelungen </a:t>
            </a:r>
            <a:r>
              <a:rPr b="1" lang="de-DE" sz="2700" spc="-1" strike="noStrike" u="sng">
                <a:solidFill>
                  <a:srgbClr val="000000"/>
                </a:solidFill>
                <a:uFillTx/>
                <a:latin typeface="Calibri Light"/>
              </a:rPr>
              <a:t>(Gesetz gegen Wettbewerbsbeschränkungen § 187 Abs. 9 u. 10)</a:t>
            </a:r>
            <a:br>
              <a:rPr sz="2700"/>
            </a:br>
            <a:endParaRPr b="0" lang="de-DE" sz="2700" spc="-1" strike="noStrike">
              <a:solidFill>
                <a:srgbClr val="000000"/>
              </a:solidFill>
              <a:latin typeface="Calibri"/>
            </a:endParaRPr>
          </a:p>
        </p:txBody>
      </p:sp>
      <p:sp>
        <p:nvSpPr>
          <p:cNvPr id="273" name="PlaceHolder 2"/>
          <p:cNvSpPr>
            <a:spLocks noGrp="1"/>
          </p:cNvSpPr>
          <p:nvPr>
            <p:ph/>
          </p:nvPr>
        </p:nvSpPr>
        <p:spPr>
          <a:xfrm>
            <a:off x="838080" y="1825560"/>
            <a:ext cx="10515240" cy="4350960"/>
          </a:xfrm>
          <a:prstGeom prst="rect">
            <a:avLst/>
          </a:prstGeom>
          <a:noFill/>
          <a:ln w="0">
            <a:noFill/>
          </a:ln>
        </p:spPr>
        <p:txBody>
          <a:bodyPr anchor="t">
            <a:normAutofit fontScale="84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 </a:t>
            </a:r>
            <a:r>
              <a:rPr b="0" lang="de-DE" sz="2800" spc="-1" strike="noStrike">
                <a:solidFill>
                  <a:srgbClr val="000000"/>
                </a:solidFill>
                <a:latin typeface="Calibri"/>
              </a:rPr>
              <a:t>Ab 12.12.24 bis 31.12.30: Zusammenschlüsse auch ohne Finanzierung durch Fonds (s.u.) sind kartellrechtlich zulässig, wenn der Zusammenschluss zu einer Konzentration von Häusern und Fachrichtungen führt und das Land die Notwendigkeit bestätigt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 1.1.31 bis 31.12.38 Zusammenschlüsse sind unter denselben Bedingungen wie oben zulässig, wenn zusätzlich eine Finanzierung nach Strukturfonds oder Transformationsfonds vorliegt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Richtige (leider zeitlich begrenzte)Regelung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Krankenhäuser sollen kooperieren und nicht konkurrieren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Das Problem der Dominanz privater Klinikbetreiber ist besser durch ein Gewinnerzielungsverbot zu erzielen als durch Kartellrecht</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9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4"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Evaluation des KHVVG </a:t>
            </a:r>
            <a:r>
              <a:rPr b="1" lang="de-DE" sz="2400" spc="-1" strike="noStrike" u="sng">
                <a:solidFill>
                  <a:srgbClr val="000000"/>
                </a:solidFill>
                <a:uFillTx/>
                <a:latin typeface="Calibri Light"/>
              </a:rPr>
              <a:t>(SGB 5 § 427)</a:t>
            </a:r>
            <a:br>
              <a:rPr sz="4400"/>
            </a:br>
            <a:endParaRPr b="0" lang="de-DE" sz="2400" spc="-1" strike="noStrike">
              <a:solidFill>
                <a:srgbClr val="000000"/>
              </a:solidFill>
              <a:latin typeface="Calibri"/>
            </a:endParaRPr>
          </a:p>
        </p:txBody>
      </p:sp>
      <p:sp>
        <p:nvSpPr>
          <p:cNvPr id="275" name="PlaceHolder 2"/>
          <p:cNvSpPr>
            <a:spLocks noGrp="1"/>
          </p:cNvSpPr>
          <p:nvPr>
            <p:ph/>
          </p:nvPr>
        </p:nvSpPr>
        <p:spPr>
          <a:xfrm>
            <a:off x="838080" y="1690560"/>
            <a:ext cx="10515240" cy="4350960"/>
          </a:xfrm>
          <a:prstGeom prst="rect">
            <a:avLst/>
          </a:prstGeom>
          <a:noFill/>
          <a:ln w="0">
            <a:noFill/>
          </a:ln>
        </p:spPr>
        <p:txBody>
          <a:bodyPr anchor="t">
            <a:normAutofit fontScale="8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Zum 31.12.2028, 31.12.2030, 31.12. 2033, 31.12.2036 und 31.12.2039 jeweils gemeinsamer Bericht von Kassen und DKG über Auswirkungen der LG, der Mindestvorhaltezahlen, der Prüfung der Q-Kriterien auf die Versorgungssituation der Patienten, die Personalstrukturen in den Krankenhäusern, die wirtschaftliche Situation der Krankenhäuser und die Ausgaben der Krankenkassen, die Entwicklung des Leistungsgeschehens im Bereich der ambulanten und stationären medizinischen Rehabilitation sowie auf die Entwicklung des sonstigen ambulanten Leistungsgeschehens.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Bis zum 31.3.31: Bericht des Sachverständigenrates Gesundheit zu selben Themen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800" spc="-1" strike="noStrike">
                <a:solidFill>
                  <a:srgbClr val="ff0000"/>
                </a:solidFill>
                <a:latin typeface="Calibri"/>
              </a:rPr>
              <a:t>Auswirkungsanalyse vor Inkrafttreten wäre wichtiger</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LibreOffice/7.3.7.2$Linux_X86_64 LibreOffice_project/30$Build-2</Application>
  <AppVersion>15.0000</AppVersion>
  <Words>9471</Words>
  <Paragraphs>844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2023-07-17T13:06:19Z</dcterms:created>
  <dc:creator>Thomas Böhm</dc:creator>
  <dc:description/>
  <dc:language>de-DE</dc:language>
  <cp:lastModifiedBy>Thomas Böhm</cp:lastModifiedBy>
  <dcterms:modified xsi:type="dcterms:W3CDTF">2025-03-17T18:59:15Z</dcterms:modified>
  <cp:revision>25</cp:revision>
  <dc:subject/>
  <dc:title>Massiver Abbau droht, Finanz‐„Revolution“ fällt aus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28</vt:i4>
  </property>
  <property fmtid="{D5CDD505-2E9C-101B-9397-08002B2CF9AE}" pid="3" name="PresentationFormat">
    <vt:lpwstr>Breitbild</vt:lpwstr>
  </property>
  <property fmtid="{D5CDD505-2E9C-101B-9397-08002B2CF9AE}" pid="4" name="Slides">
    <vt:i4>91</vt:i4>
  </property>
</Properties>
</file>