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21.xml.rels" ContentType="application/vnd.openxmlformats-package.relationships+xml"/>
  <Override PartName="/ppt/notesSlides/_rels/notesSlide55.xml.rels" ContentType="application/vnd.openxmlformats-package.relationships+xml"/>
  <Override PartName="/ppt/notesSlides/_rels/notesSlide29.xml.rels" ContentType="application/vnd.openxmlformats-package.relationships+xml"/>
  <Override PartName="/ppt/notesSlides/_rels/notesSlide23.xml.rels" ContentType="application/vnd.openxmlformats-package.relationships+xml"/>
  <Override PartName="/ppt/notesSlides/_rels/notesSlide54.xml.rels" ContentType="application/vnd.openxmlformats-package.relationships+xml"/>
  <Override PartName="/ppt/notesSlides/_rels/notesSlide12.xml.rels" ContentType="application/vnd.openxmlformats-package.relationships+xml"/>
  <Override PartName="/ppt/notesSlides/_rels/notesSlide25.xml.rels" ContentType="application/vnd.openxmlformats-package.relationships+xml"/>
  <Override PartName="/ppt/notesSlides/_rels/notesSlide18.xml.rels" ContentType="application/vnd.openxmlformats-package.relationships+xml"/>
  <Override PartName="/ppt/notesSlides/_rels/notesSlide67.xml.rels" ContentType="application/vnd.openxmlformats-package.relationships+xml"/>
  <Override PartName="/ppt/notesSlides/_rels/notesSlide13.xml.rels" ContentType="application/vnd.openxmlformats-package.relationships+xml"/>
  <Override PartName="/ppt/notesSlides/_rels/notesSlide19.xml.rels" ContentType="application/vnd.openxmlformats-package.relationships+xml"/>
  <Override PartName="/ppt/notesSlides/_rels/notesSlide14.xml.rels" ContentType="application/vnd.openxmlformats-package.relationships+xml"/>
  <Override PartName="/ppt/notesSlides/_rels/notesSlide16.xml.rels" ContentType="application/vnd.openxmlformats-package.relationships+xml"/>
  <Override PartName="/ppt/notesSlides/_rels/notesSlide32.xml.rels" ContentType="application/vnd.openxmlformats-package.relationships+xml"/>
  <Override PartName="/ppt/notesSlides/_rels/notesSlide28.xml.rels" ContentType="application/vnd.openxmlformats-package.relationships+xml"/>
  <Override PartName="/ppt/notesSlides/_rels/notesSlide44.xml.rels" ContentType="application/vnd.openxmlformats-package.relationships+xml"/>
  <Override PartName="/ppt/notesSlides/notesSlide44.xml" ContentType="application/vnd.openxmlformats-officedocument.presentationml.notesSlide+xml"/>
  <Override PartName="/ppt/notesSlides/notesSlide32.xml" ContentType="application/vnd.openxmlformats-officedocument.presentationml.notesSlide+xml"/>
  <Override PartName="/ppt/notesSlides/notesSlide29.xml" ContentType="application/vnd.openxmlformats-officedocument.presentationml.notesSlide+xml"/>
  <Override PartName="/ppt/notesSlides/notesSlide67.xml" ContentType="application/vnd.openxmlformats-officedocument.presentationml.notesSlide+xml"/>
  <Override PartName="/ppt/notesSlides/notesSlide54.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5.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28.xml" ContentType="application/vnd.openxmlformats-officedocument.presentationml.notesSlide+xml"/>
  <Override PartName="/ppt/notesSlides/notesSlide55.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1.xml" ContentType="application/vnd.openxmlformats-officedocument.presentationml.notesSlide+xml"/>
  <Override PartName="/ppt/notesSlides/notesSlide23.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jpeg" ContentType="image/jpeg"/>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56.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6.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60.xml" ContentType="application/vnd.openxmlformats-officedocument.presentationml.slide+xml"/>
  <Override PartName="/ppt/slides/slide20.xml" ContentType="application/vnd.openxmlformats-officedocument.presentationml.slide+xml"/>
  <Override PartName="/ppt/slides/slide57.xml" ContentType="application/vnd.openxmlformats-officedocument.presentationml.slide+xml"/>
  <Override PartName="/ppt/slides/slide19.xml" ContentType="application/vnd.openxmlformats-officedocument.presentationml.slide+xml"/>
  <Override PartName="/ppt/slides/slide61.xml" ContentType="application/vnd.openxmlformats-officedocument.presentationml.slide+xml"/>
  <Override PartName="/ppt/slides/slide21.xml" ContentType="application/vnd.openxmlformats-officedocument.presentationml.slide+xml"/>
  <Override PartName="/ppt/slides/slide58.xml" ContentType="application/vnd.openxmlformats-officedocument.presentationml.slide+xml"/>
  <Override PartName="/ppt/slides/slide22.xml" ContentType="application/vnd.openxmlformats-officedocument.presentationml.slide+xml"/>
  <Override PartName="/ppt/slides/slide59.xml" ContentType="application/vnd.openxmlformats-officedocument.presentationml.slide+xml"/>
  <Override PartName="/ppt/slides/slide67.xml" ContentType="application/vnd.openxmlformats-officedocument.presentationml.slide+xml"/>
  <Override PartName="/ppt/slides/slide30.xml" ContentType="application/vnd.openxmlformats-officedocument.presentationml.slide+xml"/>
  <Override PartName="/ppt/slides/slide66.xml" ContentType="application/vnd.openxmlformats-officedocument.presentationml.slide+xml"/>
  <Override PartName="/ppt/slides/slide29.xml" ContentType="application/vnd.openxmlformats-officedocument.presentationml.slide+xml"/>
  <Override PartName="/ppt/slides/slide65.xml" ContentType="application/vnd.openxmlformats-officedocument.presentationml.slide+xml"/>
  <Override PartName="/ppt/slides/slide28.xml" ContentType="application/vnd.openxmlformats-officedocument.presentationml.slide+xml"/>
  <Override PartName="/ppt/slides/slide64.xml" ContentType="application/vnd.openxmlformats-officedocument.presentationml.slide+xml"/>
  <Override PartName="/ppt/slides/slide27.xml" ContentType="application/vnd.openxmlformats-officedocument.presentationml.slide+xml"/>
  <Override PartName="/ppt/slides/slide24.xml" ContentType="application/vnd.openxmlformats-officedocument.presentationml.slide+xml"/>
  <Override PartName="/ppt/slides/slide63.xml" ContentType="application/vnd.openxmlformats-officedocument.presentationml.slide+xml"/>
  <Override PartName="/ppt/slides/slide26.xml" ContentType="application/vnd.openxmlformats-officedocument.presentationml.slide+xml"/>
  <Override PartName="/ppt/slides/slide23.xml" ContentType="application/vnd.openxmlformats-officedocument.presentationml.slide+xml"/>
  <Override PartName="/ppt/slides/slide62.xml" ContentType="application/vnd.openxmlformats-officedocument.presentationml.slide+xml"/>
  <Override PartName="/ppt/slides/slide25.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42.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47.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43.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48.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44.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49.xml" ContentType="application/vnd.openxmlformats-officedocument.presentationml.slide+xml"/>
  <Override PartName="/ppt/slides/_rels/slide32.xml.rels" ContentType="application/vnd.openxmlformats-package.relationships+xml"/>
  <Override PartName="/ppt/slides/_rels/slide1.xml.rels" ContentType="application/vnd.openxmlformats-package.relationships+xml"/>
  <Override PartName="/ppt/slides/_rels/slide16.xml.rels" ContentType="application/vnd.openxmlformats-package.relationships+xml"/>
  <Override PartName="/ppt/slides/_rels/slide20.xml.rels" ContentType="application/vnd.openxmlformats-package.relationships+xml"/>
  <Override PartName="/ppt/slides/_rels/slide10.xml.rels" ContentType="application/vnd.openxmlformats-package.relationships+xml"/>
  <Override PartName="/ppt/slides/_rels/slide59.xml.rels" ContentType="application/vnd.openxmlformats-package.relationships+xml"/>
  <Override PartName="/ppt/slides/_rels/slide25.xml.rels" ContentType="application/vnd.openxmlformats-package.relationships+xml"/>
  <Override PartName="/ppt/slides/_rels/slide62.xml.rels" ContentType="application/vnd.openxmlformats-package.relationships+xml"/>
  <Override PartName="/ppt/slides/_rels/slide13.xml.rels" ContentType="application/vnd.openxmlformats-package.relationships+xml"/>
  <Override PartName="/ppt/slides/_rels/slide27.xml.rels" ContentType="application/vnd.openxmlformats-package.relationships+xml"/>
  <Override PartName="/ppt/slides/_rels/slide36.xml.rels" ContentType="application/vnd.openxmlformats-package.relationships+xml"/>
  <Override PartName="/ppt/slides/_rels/slide43.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21.xml.rels" ContentType="application/vnd.openxmlformats-package.relationships+xml"/>
  <Override PartName="/ppt/slides/_rels/slide17.xml.rels" ContentType="application/vnd.openxmlformats-package.relationships+xml"/>
  <Override PartName="/ppt/slides/_rels/slide11.xml.rels" ContentType="application/vnd.openxmlformats-package.relationships+xml"/>
  <Override PartName="/ppt/slides/_rels/slide26.xml.rels" ContentType="application/vnd.openxmlformats-package.relationships+xml"/>
  <Override PartName="/ppt/slides/_rels/slide12.xml.rels" ContentType="application/vnd.openxmlformats-package.relationships+xml"/>
  <Override PartName="/ppt/slides/_rels/slide35.xml.rels" ContentType="application/vnd.openxmlformats-package.relationships+xml"/>
  <Override PartName="/ppt/slides/_rels/slide51.xml.rels" ContentType="application/vnd.openxmlformats-package.relationships+xml"/>
  <Override PartName="/ppt/slides/_rels/slide42.xml.rels" ContentType="application/vnd.openxmlformats-package.relationships+xml"/>
  <Override PartName="/ppt/slides/_rels/slide7.xml.rels" ContentType="application/vnd.openxmlformats-package.relationships+xml"/>
  <Override PartName="/ppt/slides/_rels/slide48.xml.rels" ContentType="application/vnd.openxmlformats-package.relationships+xml"/>
  <Override PartName="/ppt/slides/_rels/slide64.xml.rels" ContentType="application/vnd.openxmlformats-package.relationships+xml"/>
  <Override PartName="/ppt/slides/_rels/slide5.xml.rels" ContentType="application/vnd.openxmlformats-package.relationships+xml"/>
  <Override PartName="/ppt/slides/_rels/slide40.xml.rels" ContentType="application/vnd.openxmlformats-package.relationships+xml"/>
  <Override PartName="/ppt/slides/_rels/slide55.xml.rels" ContentType="application/vnd.openxmlformats-package.relationships+xml"/>
  <Override PartName="/ppt/slides/_rels/slide54.xml.rels" ContentType="application/vnd.openxmlformats-package.relationships+xml"/>
  <Override PartName="/ppt/slides/_rels/slide63.xml.rels" ContentType="application/vnd.openxmlformats-package.relationships+xml"/>
  <Override PartName="/ppt/slides/_rels/slide47.xml.rels" ContentType="application/vnd.openxmlformats-package.relationships+xml"/>
  <Override PartName="/ppt/slides/_rels/slide4.xml.rels" ContentType="application/vnd.openxmlformats-package.relationships+xml"/>
  <Override PartName="/ppt/slides/_rels/slide41.xml.rels" ContentType="application/vnd.openxmlformats-package.relationships+xml"/>
  <Override PartName="/ppt/slides/_rels/slide6.xml.rels" ContentType="application/vnd.openxmlformats-package.relationships+xml"/>
  <Override PartName="/ppt/slides/_rels/slide34.xml.rels" ContentType="application/vnd.openxmlformats-package.relationships+xml"/>
  <Override PartName="/ppt/slides/_rels/slide50.xml.rels" ContentType="application/vnd.openxmlformats-package.relationships+xml"/>
  <Override PartName="/ppt/slides/_rels/slide49.xml.rels" ContentType="application/vnd.openxmlformats-package.relationships+xml"/>
  <Override PartName="/ppt/slides/_rels/slide53.xml.rels" ContentType="application/vnd.openxmlformats-package.relationships+xml"/>
  <Override PartName="/ppt/slides/_rels/slide46.xml.rels" ContentType="application/vnd.openxmlformats-package.relationships+xml"/>
  <Override PartName="/ppt/slides/_rels/slide52.xml.rels" ContentType="application/vnd.openxmlformats-package.relationships+xml"/>
  <Override PartName="/ppt/slides/_rels/slide67.xml.rels" ContentType="application/vnd.openxmlformats-package.relationships+xml"/>
  <Override PartName="/ppt/slides/_rels/slide57.xml.rels" ContentType="application/vnd.openxmlformats-package.relationships+xml"/>
  <Override PartName="/ppt/slides/_rels/slide61.xml.rels" ContentType="application/vnd.openxmlformats-package.relationships+xml"/>
  <Override PartName="/ppt/slides/_rels/slide58.xml.rels" ContentType="application/vnd.openxmlformats-package.relationships+xml"/>
  <Override PartName="/ppt/slides/_rels/slide65.xml.rels" ContentType="application/vnd.openxmlformats-package.relationships+xml"/>
  <Override PartName="/ppt/slides/_rels/slide18.xml.rels" ContentType="application/vnd.openxmlformats-package.relationships+xml"/>
  <Override PartName="/ppt/slides/_rels/slide22.xml.rels" ContentType="application/vnd.openxmlformats-package.relationships+xml"/>
  <Override PartName="/ppt/slides/_rels/slide28.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44.xml.rels" ContentType="application/vnd.openxmlformats-package.relationships+xml"/>
  <Override PartName="/ppt/slides/_rels/slide37.xml.rels" ContentType="application/vnd.openxmlformats-package.relationships+xml"/>
  <Override PartName="/ppt/slides/_rels/slide19.xml.rels" ContentType="application/vnd.openxmlformats-package.relationships+xml"/>
  <Override PartName="/ppt/slides/_rels/slide23.xml.rels" ContentType="application/vnd.openxmlformats-package.relationships+xml"/>
  <Override PartName="/ppt/slides/_rels/slide14.xml.rels" ContentType="application/vnd.openxmlformats-package.relationships+xml"/>
  <Override PartName="/ppt/slides/_rels/slide33.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8.xml.rels" ContentType="application/vnd.openxmlformats-package.relationships+xml"/>
  <Override PartName="/ppt/slides/_rels/slide45.xml.rels" ContentType="application/vnd.openxmlformats-package.relationships+xml"/>
  <Override PartName="/ppt/slides/_rels/slide24.xml.rels" ContentType="application/vnd.openxmlformats-package.relationships+xml"/>
  <Override PartName="/ppt/slides/_rels/slide15.xml.rels" ContentType="application/vnd.openxmlformats-package.relationships+xml"/>
  <Override PartName="/ppt/slides/_rels/slide31.xml.rels" ContentType="application/vnd.openxmlformats-package.relationships+xml"/>
  <Override PartName="/ppt/slides/_rels/slide39.xml.rels" ContentType="application/vnd.openxmlformats-package.relationships+xml"/>
  <Override PartName="/ppt/slides/_rels/slide66.xml.rels" ContentType="application/vnd.openxmlformats-package.relationships+xml"/>
  <Override PartName="/ppt/slides/_rels/slide56.xml.rels" ContentType="application/vnd.openxmlformats-package.relationships+xml"/>
  <Override PartName="/ppt/slides/_rels/slide60.xml.rels" ContentType="application/vnd.openxmlformats-package.relationships+xml"/>
  <Override PartName="/ppt/slides/slide6.xml" ContentType="application/vnd.openxmlformats-officedocument.presentationml.slide+xml"/>
  <Override PartName="/ppt/slides/slide1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 Id="rId68" Type="http://schemas.openxmlformats.org/officeDocument/2006/relationships/slide" Target="slides/slide64.xml"/><Relationship Id="rId69" Type="http://schemas.openxmlformats.org/officeDocument/2006/relationships/slide" Target="slides/slide65.xml"/><Relationship Id="rId70" Type="http://schemas.openxmlformats.org/officeDocument/2006/relationships/slide" Target="slides/slide66.xml"/><Relationship Id="rId71" Type="http://schemas.openxmlformats.org/officeDocument/2006/relationships/slide" Target="slides/slide67.xml"/><Relationship Id="rId72"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rgbClr val="000000"/>
                </a:solidFill>
                <a:latin typeface="Calibri"/>
              </a:rPr>
              <a:t>Folie mittels Klicken verschieben</a:t>
            </a:r>
            <a:endParaRPr b="0" lang="de-DE" sz="1800" spc="-1" strike="noStrike">
              <a:solidFill>
                <a:srgbClr val="000000"/>
              </a:solidFill>
              <a:latin typeface="Calibri"/>
            </a:endParaRPr>
          </a:p>
        </p:txBody>
      </p:sp>
      <p:sp>
        <p:nvSpPr>
          <p:cNvPr id="83"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84"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85" name="PlaceHolder 4"/>
          <p:cNvSpPr>
            <a:spLocks noGrp="1"/>
          </p:cNvSpPr>
          <p:nvPr>
            <p:ph type="dt" idx="6"/>
          </p:nvPr>
        </p:nvSpPr>
        <p:spPr>
          <a:xfrm>
            <a:off x="4278960" y="0"/>
            <a:ext cx="3280680" cy="53424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86" name="PlaceHolder 5"/>
          <p:cNvSpPr>
            <a:spLocks noGrp="1"/>
          </p:cNvSpPr>
          <p:nvPr>
            <p:ph type="ftr" idx="7"/>
          </p:nvPr>
        </p:nvSpPr>
        <p:spPr>
          <a:xfrm>
            <a:off x="0" y="10157400"/>
            <a:ext cx="3280680" cy="53424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87" name="PlaceHolder 6"/>
          <p:cNvSpPr>
            <a:spLocks noGrp="1"/>
          </p:cNvSpPr>
          <p:nvPr>
            <p:ph type="sldNum" idx="8"/>
          </p:nvPr>
        </p:nvSpPr>
        <p:spPr>
          <a:xfrm>
            <a:off x="4278960" y="10157400"/>
            <a:ext cx="3280680" cy="53424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453B2473-4523-4221-9E13-0CE1881B0E4A}"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28.xml.rels><?xml version="1.0" encoding="UTF-8"?>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
</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
</Relationships>
</file>

<file path=ppt/notesSlides/_rels/notesSlide32.xml.rels><?xml version="1.0" encoding="UTF-8"?>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
</Relationships>
</file>

<file path=ppt/notesSlides/_rels/notesSlide44.xml.rels><?xml version="1.0" encoding="UTF-8"?>
<Relationships xmlns="http://schemas.openxmlformats.org/package/2006/relationships"><Relationship Id="rId1" Type="http://schemas.openxmlformats.org/officeDocument/2006/relationships/slide" Target="../slides/slide44.xml"/><Relationship Id="rId2" Type="http://schemas.openxmlformats.org/officeDocument/2006/relationships/notesMaster" Target="../notesMasters/notesMaster1.xml"/>
</Relationships>
</file>

<file path=ppt/notesSlides/_rels/notesSlide54.xml.rels><?xml version="1.0" encoding="UTF-8"?>
<Relationships xmlns="http://schemas.openxmlformats.org/package/2006/relationships"><Relationship Id="rId1" Type="http://schemas.openxmlformats.org/officeDocument/2006/relationships/slide" Target="../slides/slide54.xml"/><Relationship Id="rId2" Type="http://schemas.openxmlformats.org/officeDocument/2006/relationships/notesMaster" Target="../notesMasters/notesMaster1.xml"/>
</Relationships>
</file>

<file path=ppt/notesSlides/_rels/notesSlide55.xml.rels><?xml version="1.0" encoding="UTF-8"?>
<Relationships xmlns="http://schemas.openxmlformats.org/package/2006/relationships"><Relationship Id="rId1" Type="http://schemas.openxmlformats.org/officeDocument/2006/relationships/slide" Target="../slides/slide55.xml"/><Relationship Id="rId2" Type="http://schemas.openxmlformats.org/officeDocument/2006/relationships/notesMaster" Target="../notesMasters/notesMaster1.xml"/>
</Relationships>
</file>

<file path=ppt/notesSlides/_rels/notesSlide67.xml.rels><?xml version="1.0" encoding="UTF-8"?>
<Relationships xmlns="http://schemas.openxmlformats.org/package/2006/relationships"><Relationship Id="rId1" Type="http://schemas.openxmlformats.org/officeDocument/2006/relationships/slide" Target="../slides/slide67.xml"/><Relationship Id="rId2" Type="http://schemas.openxmlformats.org/officeDocument/2006/relationships/notesMaster" Target="../notesMasters/notesMaster1.xml"/>
</Relationship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PlaceHolder 1"/>
          <p:cNvSpPr>
            <a:spLocks noGrp="1"/>
          </p:cNvSpPr>
          <p:nvPr>
            <p:ph type="sldImg"/>
          </p:nvPr>
        </p:nvSpPr>
        <p:spPr>
          <a:xfrm>
            <a:off x="685800" y="1143000"/>
            <a:ext cx="5486040" cy="3085920"/>
          </a:xfrm>
          <a:prstGeom prst="rect">
            <a:avLst/>
          </a:prstGeom>
          <a:ln w="0">
            <a:noFill/>
          </a:ln>
        </p:spPr>
      </p:sp>
      <p:sp>
        <p:nvSpPr>
          <p:cNvPr id="227"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28" name="PlaceHolder 3"/>
          <p:cNvSpPr>
            <a:spLocks noGrp="1"/>
          </p:cNvSpPr>
          <p:nvPr>
            <p:ph type="sldNum" idx="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6FB04C8B-23DC-4248-B309-89433905B84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PlaceHolder 1"/>
          <p:cNvSpPr>
            <a:spLocks noGrp="1"/>
          </p:cNvSpPr>
          <p:nvPr>
            <p:ph type="sldImg"/>
          </p:nvPr>
        </p:nvSpPr>
        <p:spPr>
          <a:xfrm>
            <a:off x="685800" y="1143000"/>
            <a:ext cx="5486040" cy="3085920"/>
          </a:xfrm>
          <a:prstGeom prst="rect">
            <a:avLst/>
          </a:prstGeom>
          <a:ln w="0">
            <a:noFill/>
          </a:ln>
        </p:spPr>
      </p:sp>
      <p:sp>
        <p:nvSpPr>
          <p:cNvPr id="23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31" name="PlaceHolder 3"/>
          <p:cNvSpPr>
            <a:spLocks noGrp="1"/>
          </p:cNvSpPr>
          <p:nvPr>
            <p:ph type="sldNum" idx="1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BB7BE1E1-8466-4D0B-BCBF-3CB61DF38880}"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PlaceHolder 1"/>
          <p:cNvSpPr>
            <a:spLocks noGrp="1"/>
          </p:cNvSpPr>
          <p:nvPr>
            <p:ph type="sldImg"/>
          </p:nvPr>
        </p:nvSpPr>
        <p:spPr>
          <a:xfrm>
            <a:off x="685800" y="1143000"/>
            <a:ext cx="5486040" cy="3085920"/>
          </a:xfrm>
          <a:prstGeom prst="rect">
            <a:avLst/>
          </a:prstGeom>
          <a:ln w="0">
            <a:noFill/>
          </a:ln>
        </p:spPr>
      </p:sp>
      <p:sp>
        <p:nvSpPr>
          <p:cNvPr id="233"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34" name="PlaceHolder 3"/>
          <p:cNvSpPr>
            <a:spLocks noGrp="1"/>
          </p:cNvSpPr>
          <p:nvPr>
            <p:ph type="sldNum" idx="1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9D1DA2A7-0017-4626-9942-6D2A0C23DBB5}"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PlaceHolder 1"/>
          <p:cNvSpPr>
            <a:spLocks noGrp="1"/>
          </p:cNvSpPr>
          <p:nvPr>
            <p:ph type="sldImg"/>
          </p:nvPr>
        </p:nvSpPr>
        <p:spPr>
          <a:xfrm>
            <a:off x="685800" y="1143000"/>
            <a:ext cx="5486040" cy="3085920"/>
          </a:xfrm>
          <a:prstGeom prst="rect">
            <a:avLst/>
          </a:prstGeom>
          <a:ln w="0">
            <a:noFill/>
          </a:ln>
        </p:spPr>
      </p:sp>
      <p:sp>
        <p:nvSpPr>
          <p:cNvPr id="236"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37" name="PlaceHolder 3"/>
          <p:cNvSpPr>
            <a:spLocks noGrp="1"/>
          </p:cNvSpPr>
          <p:nvPr>
            <p:ph type="sldNum" idx="1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1C41DE9D-5A83-4475-95AB-39F186A7B6DB}"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PlaceHolder 1"/>
          <p:cNvSpPr>
            <a:spLocks noGrp="1"/>
          </p:cNvSpPr>
          <p:nvPr>
            <p:ph type="sldImg"/>
          </p:nvPr>
        </p:nvSpPr>
        <p:spPr>
          <a:xfrm>
            <a:off x="685800" y="1143000"/>
            <a:ext cx="5486040" cy="3085920"/>
          </a:xfrm>
          <a:prstGeom prst="rect">
            <a:avLst/>
          </a:prstGeom>
          <a:ln w="0">
            <a:noFill/>
          </a:ln>
        </p:spPr>
      </p:sp>
      <p:sp>
        <p:nvSpPr>
          <p:cNvPr id="239"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40" name="PlaceHolder 3"/>
          <p:cNvSpPr>
            <a:spLocks noGrp="1"/>
          </p:cNvSpPr>
          <p:nvPr>
            <p:ph type="sldNum" idx="1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32583DA4-1E13-4838-9DFA-93ABC12969EB}"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PlaceHolder 1"/>
          <p:cNvSpPr>
            <a:spLocks noGrp="1"/>
          </p:cNvSpPr>
          <p:nvPr>
            <p:ph type="sldImg"/>
          </p:nvPr>
        </p:nvSpPr>
        <p:spPr>
          <a:xfrm>
            <a:off x="685800" y="1143000"/>
            <a:ext cx="5486040" cy="3085920"/>
          </a:xfrm>
          <a:prstGeom prst="rect">
            <a:avLst/>
          </a:prstGeom>
          <a:ln w="0">
            <a:noFill/>
          </a:ln>
        </p:spPr>
      </p:sp>
      <p:sp>
        <p:nvSpPr>
          <p:cNvPr id="242" name="PlaceHolder 2"/>
          <p:cNvSpPr>
            <a:spLocks noGrp="1"/>
          </p:cNvSpPr>
          <p:nvPr>
            <p:ph type="body"/>
          </p:nvPr>
        </p:nvSpPr>
        <p:spPr>
          <a:xfrm>
            <a:off x="685800" y="4400640"/>
            <a:ext cx="5486040" cy="3600000"/>
          </a:xfrm>
          <a:prstGeom prst="rect">
            <a:avLst/>
          </a:prstGeom>
          <a:noFill/>
          <a:ln w="0">
            <a:noFill/>
          </a:ln>
        </p:spPr>
        <p:txBody>
          <a:bodyPr anchor="t">
            <a:noAutofit/>
          </a:bodyPr>
          <a:p>
            <a:pPr>
              <a:lnSpc>
                <a:spcPct val="100000"/>
              </a:lnSpc>
              <a:buNone/>
              <a:tabLst>
                <a:tab algn="l" pos="0"/>
              </a:tabLst>
            </a:pPr>
            <a:endParaRPr b="0" lang="de-DE" sz="1200" spc="-1" strike="noStrike">
              <a:latin typeface="Arial"/>
            </a:endParaRPr>
          </a:p>
          <a:p>
            <a:pPr>
              <a:lnSpc>
                <a:spcPct val="100000"/>
              </a:lnSpc>
              <a:buNone/>
              <a:tabLst>
                <a:tab algn="l" pos="0"/>
              </a:tabLst>
            </a:pPr>
            <a:endParaRPr b="0" lang="de-DE" sz="1200" spc="-1" strike="noStrike">
              <a:latin typeface="Arial"/>
            </a:endParaRPr>
          </a:p>
        </p:txBody>
      </p:sp>
      <p:sp>
        <p:nvSpPr>
          <p:cNvPr id="243" name="PlaceHolder 3"/>
          <p:cNvSpPr>
            <a:spLocks noGrp="1"/>
          </p:cNvSpPr>
          <p:nvPr>
            <p:ph type="sldNum" idx="1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203571B0-D62D-4A12-9831-2DE18014B8CA}"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PlaceHolder 1"/>
          <p:cNvSpPr>
            <a:spLocks noGrp="1"/>
          </p:cNvSpPr>
          <p:nvPr>
            <p:ph type="sldImg"/>
          </p:nvPr>
        </p:nvSpPr>
        <p:spPr>
          <a:xfrm>
            <a:off x="685800" y="1143000"/>
            <a:ext cx="5486040" cy="3085920"/>
          </a:xfrm>
          <a:prstGeom prst="rect">
            <a:avLst/>
          </a:prstGeom>
          <a:ln w="0">
            <a:noFill/>
          </a:ln>
        </p:spPr>
      </p:sp>
      <p:sp>
        <p:nvSpPr>
          <p:cNvPr id="24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46" name="PlaceHolder 3"/>
          <p:cNvSpPr>
            <a:spLocks noGrp="1"/>
          </p:cNvSpPr>
          <p:nvPr>
            <p:ph type="sldNum" idx="1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AE5367F5-D65E-480E-873C-44E4EE6EED72}"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sldImg"/>
          </p:nvPr>
        </p:nvSpPr>
        <p:spPr>
          <a:xfrm>
            <a:off x="685800" y="1143000"/>
            <a:ext cx="5486040" cy="3085920"/>
          </a:xfrm>
          <a:prstGeom prst="rect">
            <a:avLst/>
          </a:prstGeom>
          <a:ln w="0">
            <a:noFill/>
          </a:ln>
        </p:spPr>
      </p:sp>
      <p:sp>
        <p:nvSpPr>
          <p:cNvPr id="248"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AD:</a:t>
            </a:r>
            <a:endParaRPr b="0" lang="de-DE" sz="2000" spc="-1" strike="noStrike">
              <a:latin typeface="Arial"/>
            </a:endParaRPr>
          </a:p>
        </p:txBody>
      </p:sp>
      <p:sp>
        <p:nvSpPr>
          <p:cNvPr id="249" name="PlaceHolder 3"/>
          <p:cNvSpPr>
            <a:spLocks noGrp="1"/>
          </p:cNvSpPr>
          <p:nvPr>
            <p:ph type="sldNum" idx="1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EB38AD95-B42F-4EFE-9B42-EE5FFCE11D87}"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PlaceHolder 1"/>
          <p:cNvSpPr>
            <a:spLocks noGrp="1"/>
          </p:cNvSpPr>
          <p:nvPr>
            <p:ph type="sldImg"/>
          </p:nvPr>
        </p:nvSpPr>
        <p:spPr>
          <a:xfrm>
            <a:off x="685800" y="1143000"/>
            <a:ext cx="5486040" cy="3085920"/>
          </a:xfrm>
          <a:prstGeom prst="rect">
            <a:avLst/>
          </a:prstGeom>
          <a:ln w="0">
            <a:noFill/>
          </a:ln>
        </p:spPr>
      </p:sp>
      <p:sp>
        <p:nvSpPr>
          <p:cNvPr id="251"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52" name="PlaceHolder 3"/>
          <p:cNvSpPr>
            <a:spLocks noGrp="1"/>
          </p:cNvSpPr>
          <p:nvPr>
            <p:ph type="sldNum" idx="17"/>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828E25F2-5FA2-4965-9B3D-52060A1D2E2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PlaceHolder 1"/>
          <p:cNvSpPr>
            <a:spLocks noGrp="1"/>
          </p:cNvSpPr>
          <p:nvPr>
            <p:ph type="sldImg"/>
          </p:nvPr>
        </p:nvSpPr>
        <p:spPr>
          <a:xfrm>
            <a:off x="685800" y="1143000"/>
            <a:ext cx="5486040" cy="3085920"/>
          </a:xfrm>
          <a:prstGeom prst="rect">
            <a:avLst/>
          </a:prstGeom>
          <a:ln w="0">
            <a:noFill/>
          </a:ln>
        </p:spPr>
      </p:sp>
      <p:sp>
        <p:nvSpPr>
          <p:cNvPr id="254"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55" name="PlaceHolder 3"/>
          <p:cNvSpPr>
            <a:spLocks noGrp="1"/>
          </p:cNvSpPr>
          <p:nvPr>
            <p:ph type="sldNum" idx="18"/>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FC0A7CBF-E9D4-4033-8F75-B1D9E593ADDB}"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2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PlaceHolder 1"/>
          <p:cNvSpPr>
            <a:spLocks noGrp="1"/>
          </p:cNvSpPr>
          <p:nvPr>
            <p:ph type="sldImg"/>
          </p:nvPr>
        </p:nvSpPr>
        <p:spPr>
          <a:xfrm>
            <a:off x="685800" y="1143000"/>
            <a:ext cx="5486040" cy="3085920"/>
          </a:xfrm>
          <a:prstGeom prst="rect">
            <a:avLst/>
          </a:prstGeom>
          <a:ln w="0">
            <a:noFill/>
          </a:ln>
        </p:spPr>
      </p:sp>
      <p:sp>
        <p:nvSpPr>
          <p:cNvPr id="257"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58" name="PlaceHolder 3"/>
          <p:cNvSpPr>
            <a:spLocks noGrp="1"/>
          </p:cNvSpPr>
          <p:nvPr>
            <p:ph type="sldNum" idx="1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87BA1230-3FCB-4F74-BA32-098212C529F2}"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3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PlaceHolder 1"/>
          <p:cNvSpPr>
            <a:spLocks noGrp="1"/>
          </p:cNvSpPr>
          <p:nvPr>
            <p:ph type="sldImg"/>
          </p:nvPr>
        </p:nvSpPr>
        <p:spPr>
          <a:xfrm>
            <a:off x="685800" y="1143000"/>
            <a:ext cx="5486040" cy="3085920"/>
          </a:xfrm>
          <a:prstGeom prst="rect">
            <a:avLst/>
          </a:prstGeom>
          <a:ln w="0">
            <a:noFill/>
          </a:ln>
        </p:spPr>
      </p:sp>
      <p:sp>
        <p:nvSpPr>
          <p:cNvPr id="26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61" name="PlaceHolder 3"/>
          <p:cNvSpPr>
            <a:spLocks noGrp="1"/>
          </p:cNvSpPr>
          <p:nvPr>
            <p:ph type="sldNum" idx="2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E9EF7B6A-4664-4C5C-A7AD-7697B738FF93}"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PlaceHolder 1"/>
          <p:cNvSpPr>
            <a:spLocks noGrp="1"/>
          </p:cNvSpPr>
          <p:nvPr>
            <p:ph type="sldImg"/>
          </p:nvPr>
        </p:nvSpPr>
        <p:spPr>
          <a:xfrm>
            <a:off x="685800" y="1143000"/>
            <a:ext cx="5486040" cy="3085920"/>
          </a:xfrm>
          <a:prstGeom prst="rect">
            <a:avLst/>
          </a:prstGeom>
          <a:ln w="0">
            <a:noFill/>
          </a:ln>
        </p:spPr>
      </p:sp>
      <p:sp>
        <p:nvSpPr>
          <p:cNvPr id="263"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64" name="PlaceHolder 3"/>
          <p:cNvSpPr>
            <a:spLocks noGrp="1"/>
          </p:cNvSpPr>
          <p:nvPr>
            <p:ph type="sldNum" idx="2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E6381AB-D9A7-41C2-913B-2D7B32D3C497}"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5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PlaceHolder 1"/>
          <p:cNvSpPr>
            <a:spLocks noGrp="1"/>
          </p:cNvSpPr>
          <p:nvPr>
            <p:ph type="sldImg"/>
          </p:nvPr>
        </p:nvSpPr>
        <p:spPr>
          <a:xfrm>
            <a:off x="685800" y="1143000"/>
            <a:ext cx="5486040" cy="3085920"/>
          </a:xfrm>
          <a:prstGeom prst="rect">
            <a:avLst/>
          </a:prstGeom>
          <a:ln w="0">
            <a:noFill/>
          </a:ln>
        </p:spPr>
      </p:sp>
      <p:sp>
        <p:nvSpPr>
          <p:cNvPr id="266"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1" lang="de-DE" sz="2000" spc="-1" strike="noStrike">
                <a:latin typeface="Arial"/>
              </a:rPr>
              <a:t>.</a:t>
            </a:r>
            <a:endParaRPr b="0" lang="de-DE" sz="2000" spc="-1" strike="noStrike">
              <a:latin typeface="Arial"/>
            </a:endParaRPr>
          </a:p>
        </p:txBody>
      </p:sp>
      <p:sp>
        <p:nvSpPr>
          <p:cNvPr id="267" name="PlaceHolder 3"/>
          <p:cNvSpPr>
            <a:spLocks noGrp="1"/>
          </p:cNvSpPr>
          <p:nvPr>
            <p:ph type="sldNum" idx="2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9E85C59D-296D-41B5-B1C1-C597EB71CA1D}"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5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PlaceHolder 1"/>
          <p:cNvSpPr>
            <a:spLocks noGrp="1"/>
          </p:cNvSpPr>
          <p:nvPr>
            <p:ph type="sldImg"/>
          </p:nvPr>
        </p:nvSpPr>
        <p:spPr>
          <a:xfrm>
            <a:off x="685800" y="1143000"/>
            <a:ext cx="5486040" cy="3085920"/>
          </a:xfrm>
          <a:prstGeom prst="rect">
            <a:avLst/>
          </a:prstGeom>
          <a:ln w="0">
            <a:noFill/>
          </a:ln>
        </p:spPr>
      </p:sp>
      <p:sp>
        <p:nvSpPr>
          <p:cNvPr id="269"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1" lang="de-DE" sz="2000" spc="-1" strike="noStrike">
                <a:latin typeface="Arial"/>
              </a:rPr>
              <a:t>.</a:t>
            </a:r>
            <a:endParaRPr b="0" lang="de-DE" sz="2000" spc="-1" strike="noStrike">
              <a:latin typeface="Arial"/>
            </a:endParaRPr>
          </a:p>
        </p:txBody>
      </p:sp>
      <p:sp>
        <p:nvSpPr>
          <p:cNvPr id="270" name="PlaceHolder 3"/>
          <p:cNvSpPr>
            <a:spLocks noGrp="1"/>
          </p:cNvSpPr>
          <p:nvPr>
            <p:ph type="sldNum" idx="2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A04E3BFE-A3EE-4948-A783-8C2BD16CC79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6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PlaceHolder 1"/>
          <p:cNvSpPr>
            <a:spLocks noGrp="1"/>
          </p:cNvSpPr>
          <p:nvPr>
            <p:ph type="sldImg"/>
          </p:nvPr>
        </p:nvSpPr>
        <p:spPr>
          <a:xfrm>
            <a:off x="685800" y="1143000"/>
            <a:ext cx="5486040" cy="3085920"/>
          </a:xfrm>
          <a:prstGeom prst="rect">
            <a:avLst/>
          </a:prstGeom>
          <a:ln w="0">
            <a:noFill/>
          </a:ln>
        </p:spPr>
      </p:sp>
      <p:sp>
        <p:nvSpPr>
          <p:cNvPr id="272"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273" name="PlaceHolder 3"/>
          <p:cNvSpPr>
            <a:spLocks noGrp="1"/>
          </p:cNvSpPr>
          <p:nvPr>
            <p:ph type="sldNum" idx="2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42190876-E9E0-48C4-85A2-53DFD53953F2}" type="slidenum">
              <a:rPr b="0" lang="de-DE" sz="1200" spc="-1" strike="noStrike">
                <a:latin typeface="Times New Roman"/>
              </a:rPr>
              <a:t>&lt;Foliennummer&gt;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F848BF0C-F151-4225-9332-E3E3E98FC6BB}" type="slidenum">
              <a:t>&lt;#&gt;</a:t>
            </a:fld>
          </a:p>
        </p:txBody>
      </p:sp>
      <p:sp>
        <p:nvSpPr>
          <p:cNvPr id="4" name="PlaceHolder 3"/>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690DAFB5-0662-4A3E-A299-B067863DE00B}"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4BFFA0F6-FD2F-4187-BB58-039D9C74EAE2}" type="slidenum">
              <a:t>&lt;#&gt;</a:t>
            </a:fld>
          </a:p>
        </p:txBody>
      </p:sp>
      <p:sp>
        <p:nvSpPr>
          <p:cNvPr id="9" name="PlaceHolder 8"/>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116366B2-37B6-4561-B0F7-FB0D44C1EEE1}" type="slidenum">
              <a:t>&lt;#&gt;</a:t>
            </a:fld>
          </a:p>
        </p:txBody>
      </p:sp>
      <p:sp>
        <p:nvSpPr>
          <p:cNvPr id="11" name="PlaceHolder 10"/>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5"/>
          </p:nvPr>
        </p:nvSpPr>
        <p:spPr/>
        <p:txBody>
          <a:bodyPr/>
          <a:p>
            <a:fld id="{840F072A-332A-47F4-B97F-4E88E96A646A}" type="slidenum">
              <a:t>&lt;#&gt;</a:t>
            </a:fld>
          </a:p>
        </p:txBody>
      </p:sp>
      <p:sp>
        <p:nvSpPr>
          <p:cNvPr id="3" name="PlaceHolder 2"/>
          <p:cNvSpPr>
            <a:spLocks noGrp="1"/>
          </p:cNvSpPr>
          <p:nvPr>
            <p:ph type="dt" idx="4"/>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sldNum" idx="5"/>
          </p:nvPr>
        </p:nvSpPr>
        <p:spPr/>
        <p:txBody>
          <a:bodyPr/>
          <a:p>
            <a:fld id="{155A0B6A-B13E-4F65-A74E-E478E7825CCE}"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49"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E44DB701-7689-47EA-BF9C-A4758CD9FA25}" type="slidenum">
              <a:t>&lt;#&gt;</a:t>
            </a:fld>
          </a:p>
        </p:txBody>
      </p:sp>
      <p:sp>
        <p:nvSpPr>
          <p:cNvPr id="5" name="PlaceHolder 4"/>
          <p:cNvSpPr>
            <a:spLocks noGrp="1"/>
          </p:cNvSpPr>
          <p:nvPr>
            <p:ph type="dt" idx="4"/>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1"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2"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sldNum" idx="5"/>
          </p:nvPr>
        </p:nvSpPr>
        <p:spPr/>
        <p:txBody>
          <a:bodyPr/>
          <a:p>
            <a:fld id="{E52D35F3-ABEA-4A06-9E20-9AB71098024A}"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sldNum" idx="5"/>
          </p:nvPr>
        </p:nvSpPr>
        <p:spPr/>
        <p:txBody>
          <a:bodyPr/>
          <a:p>
            <a:fld id="{29917C50-C897-4946-AFF1-E3F19E7BB68E}"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1364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sldNum" idx="5"/>
          </p:nvPr>
        </p:nvSpPr>
        <p:spPr/>
        <p:txBody>
          <a:bodyPr/>
          <a:p>
            <a:fld id="{B6BE3503-8577-432E-A53B-1996C4B72A86}"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56"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7"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8"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5"/>
          </p:nvPr>
        </p:nvSpPr>
        <p:spPr/>
        <p:txBody>
          <a:bodyPr/>
          <a:p>
            <a:fld id="{A1E74584-84B3-4E98-ACC1-EC560FB64510}"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17F0243-953C-44D0-A1DF-21D4A19BAF5A}"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2"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5"/>
          </p:nvPr>
        </p:nvSpPr>
        <p:spPr/>
        <p:txBody>
          <a:bodyPr/>
          <a:p>
            <a:fld id="{82356A6E-8EC2-418F-BE4E-124277968274}"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5"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6"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sldNum" idx="5"/>
          </p:nvPr>
        </p:nvSpPr>
        <p:spPr/>
        <p:txBody>
          <a:bodyPr/>
          <a:p>
            <a:fld id="{2A156735-564D-43F8-966A-66828BA23F8C}" type="slidenum">
              <a:t>&lt;#&gt;</a:t>
            </a:fld>
          </a:p>
        </p:txBody>
      </p:sp>
      <p:sp>
        <p:nvSpPr>
          <p:cNvPr id="7" name="PlaceHolder 6"/>
          <p:cNvSpPr>
            <a:spLocks noGrp="1"/>
          </p:cNvSpPr>
          <p:nvPr>
            <p:ph type="dt" idx="4"/>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68"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9"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sldNum" idx="5"/>
          </p:nvPr>
        </p:nvSpPr>
        <p:spPr/>
        <p:txBody>
          <a:bodyPr/>
          <a:p>
            <a:fld id="{E3B16194-F302-4048-AEB1-3A6232925E35}" type="slidenum">
              <a:t>&lt;#&gt;</a:t>
            </a:fld>
          </a:p>
        </p:txBody>
      </p:sp>
      <p:sp>
        <p:nvSpPr>
          <p:cNvPr id="6" name="PlaceHolder 5"/>
          <p:cNvSpPr>
            <a:spLocks noGrp="1"/>
          </p:cNvSpPr>
          <p:nvPr>
            <p:ph type="dt" idx="4"/>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1"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2"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3"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4"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 name="PlaceHolder 6"/>
          <p:cNvSpPr>
            <a:spLocks noGrp="1"/>
          </p:cNvSpPr>
          <p:nvPr>
            <p:ph type="sldNum" idx="5"/>
          </p:nvPr>
        </p:nvSpPr>
        <p:spPr/>
        <p:txBody>
          <a:bodyPr/>
          <a:p>
            <a:fld id="{FAC437F1-DA8F-43EA-886B-89701BCAA28D}" type="slidenum">
              <a:t>&lt;#&gt;</a:t>
            </a:fld>
          </a:p>
        </p:txBody>
      </p:sp>
      <p:sp>
        <p:nvSpPr>
          <p:cNvPr id="8" name="PlaceHolder 7"/>
          <p:cNvSpPr>
            <a:spLocks noGrp="1"/>
          </p:cNvSpPr>
          <p:nvPr>
            <p:ph type="dt" idx="4"/>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76"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7"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8"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79"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0"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81"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9" name="PlaceHolder 8"/>
          <p:cNvSpPr>
            <a:spLocks noGrp="1"/>
          </p:cNvSpPr>
          <p:nvPr>
            <p:ph type="sldNum" idx="5"/>
          </p:nvPr>
        </p:nvSpPr>
        <p:spPr/>
        <p:txBody>
          <a:bodyPr/>
          <a:p>
            <a:fld id="{946A22DD-D40A-4991-B357-5261F1566F0E}" type="slidenum">
              <a:t>&lt;#&gt;</a:t>
            </a:fld>
          </a:p>
        </p:txBody>
      </p:sp>
      <p:sp>
        <p:nvSpPr>
          <p:cNvPr id="10" name="PlaceHolder 9"/>
          <p:cNvSpPr>
            <a:spLocks noGrp="1"/>
          </p:cNvSpPr>
          <p:nvPr>
            <p:ph type="dt" idx="4"/>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A4DB5B38-301A-4417-BF7F-CE78FB518678}"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4C92E8D8-3A87-46E3-A806-79BBF36E1F5E}" type="slidenum">
              <a:t>&lt;#&gt;</a:t>
            </a:fld>
          </a:p>
        </p:txBody>
      </p:sp>
      <p:sp>
        <p:nvSpPr>
          <p:cNvPr id="7" name="PlaceHolder 6"/>
          <p:cNvSpPr>
            <a:spLocks noGrp="1"/>
          </p:cNvSpPr>
          <p:nvPr>
            <p:ph type="dt" idx="1"/>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D7794C4-6F64-4C6C-946F-067CEE7413CB}"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1364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515202C5-B485-468E-BE30-EAA061549A57}" type="slidenum">
              <a:t>&lt;#&gt;</a:t>
            </a:fld>
          </a:p>
        </p:txBody>
      </p:sp>
      <p:sp>
        <p:nvSpPr>
          <p:cNvPr id="5" name="PlaceHolder 4"/>
          <p:cNvSpPr>
            <a:spLocks noGrp="1"/>
          </p:cNvSpPr>
          <p:nvPr>
            <p:ph type="dt" idx="1"/>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59C215F8-7558-4442-A98F-645C7642229C}"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AD8FA0A4-07C4-4103-95E4-65ECF6481961}" type="slidenum">
              <a:t>&lt;#&gt;</a:t>
            </a:fld>
          </a:p>
        </p:txBody>
      </p:sp>
      <p:sp>
        <p:nvSpPr>
          <p:cNvPr id="8" name="PlaceHolder 7"/>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1364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A7B1A1E9-C3AA-43AB-8939-D9E52F82AAEC}" type="slidenum">
              <a:t>&lt;#&gt;</a:t>
            </a:fld>
          </a:p>
        </p:txBody>
      </p:sp>
      <p:sp>
        <p:nvSpPr>
          <p:cNvPr id="8" name="PlaceHolder 7"/>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de-DE" sz="6000" spc="-1" strike="noStrike">
                <a:solidFill>
                  <a:srgbClr val="000000"/>
                </a:solidFill>
                <a:latin typeface="Calibri Light"/>
              </a:rPr>
              <a:t>Mastertitelformat bearbeiten</a:t>
            </a:r>
            <a:endParaRPr b="0" lang="de-DE"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2AC5B2F4-8ABB-4626-8C9F-C0FABE449D61}" type="slidenum">
              <a:rPr b="0" lang="de-DE" sz="1200" spc="-1" strike="noStrike">
                <a:solidFill>
                  <a:srgbClr val="8b8b8b"/>
                </a:solidFill>
                <a:latin typeface="Calibri"/>
              </a:rPr>
              <a:t>&lt;Foliennummer&gt;</a:t>
            </a:fld>
            <a:endParaRPr b="0" lang="de-DE"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Calibri"/>
              </a:rPr>
              <a:t>Format des Gliederungstextes durch Klicken bearbeiten</a:t>
            </a:r>
            <a:endParaRPr b="0" lang="de-DE"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Calibri"/>
              </a:rPr>
              <a:t>Zweite Gliederungsebene</a:t>
            </a:r>
            <a:endParaRPr b="0" lang="de-DE"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Calibri"/>
              </a:rPr>
              <a:t>Dritte Gliederungsebene</a:t>
            </a:r>
            <a:endParaRPr b="0" lang="de-DE"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Calibri"/>
              </a:rPr>
              <a:t>Vierte Gliederungsebene</a:t>
            </a:r>
            <a:endParaRPr b="0" lang="de-DE"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Fünfte Gliederungsebene</a:t>
            </a:r>
            <a:endParaRPr b="0" lang="de-DE"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Sechste Gliederungsebene</a:t>
            </a:r>
            <a:endParaRPr b="0" lang="de-DE"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Calibri"/>
              </a:rPr>
              <a:t>Siebte Gliederungsebene</a:t>
            </a:r>
            <a:endParaRPr b="0" lang="de-DE"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Mastertitelformat bearbeiten</a:t>
            </a:r>
            <a:endParaRPr b="0" lang="de-DE"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Mastertextformat bearbeiten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Zweite Ebene</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Dritte Ebene</a:t>
            </a:r>
            <a:endParaRPr b="0" lang="de-DE" sz="2000" spc="-1" strike="noStrike">
              <a:solidFill>
                <a:srgbClr val="000000"/>
              </a:solidFill>
              <a:latin typeface="Calibri"/>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Calibri"/>
              </a:rPr>
              <a:t>Vierte Ebene</a:t>
            </a:r>
            <a:endParaRPr b="0" lang="de-DE" sz="1800" spc="-1" strike="noStrike">
              <a:solidFill>
                <a:srgbClr val="000000"/>
              </a:solidFill>
              <a:latin typeface="Calibri"/>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Calibri"/>
              </a:rPr>
              <a:t>Fünfte Ebene</a:t>
            </a:r>
            <a:endParaRPr b="0" lang="de-DE" sz="1800" spc="-1" strike="noStrike">
              <a:solidFill>
                <a:srgbClr val="000000"/>
              </a:solidFill>
              <a:latin typeface="Calibri"/>
            </a:endParaRPr>
          </a:p>
        </p:txBody>
      </p:sp>
      <p:sp>
        <p:nvSpPr>
          <p:cNvPr id="43" name="PlaceHolder 3"/>
          <p:cNvSpPr>
            <a:spLocks noGrp="1"/>
          </p:cNvSpPr>
          <p:nvPr>
            <p:ph type="dt" idx="4"/>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8b8b8b"/>
                </a:solidFill>
                <a:latin typeface="Calibri"/>
              </a:defRPr>
            </a:lvl1pPr>
          </a:lstStyle>
          <a:p>
            <a:pPr>
              <a:lnSpc>
                <a:spcPct val="100000"/>
              </a:lnSpc>
              <a:buNone/>
            </a:pPr>
            <a:r>
              <a:rPr b="0" lang="de-DE" sz="1200" spc="-1" strike="noStrike">
                <a:solidFill>
                  <a:srgbClr val="8b8b8b"/>
                </a:solidFill>
                <a:latin typeface="Calibri"/>
              </a:rPr>
              <a:t>&lt;Datum/Uhrzeit&gt;</a:t>
            </a:r>
            <a:endParaRPr b="0" lang="de-DE" sz="1200" spc="-1" strike="noStrike">
              <a:latin typeface="Times New Roman"/>
            </a:endParaRPr>
          </a:p>
        </p:txBody>
      </p:sp>
      <p:sp>
        <p:nvSpPr>
          <p:cNvPr id="44" name="PlaceHolder 4"/>
          <p:cNvSpPr>
            <a:spLocks noGrp="1"/>
          </p:cNvSpPr>
          <p:nvPr>
            <p:ph type="sldNum" idx="5"/>
          </p:nvPr>
        </p:nvSpPr>
        <p:spPr>
          <a:xfrm>
            <a:off x="7809480" y="6353640"/>
            <a:ext cx="2742840" cy="364680"/>
          </a:xfrm>
          <a:prstGeom prst="rect">
            <a:avLst/>
          </a:prstGeom>
          <a:noFill/>
          <a:ln w="0">
            <a:noFill/>
          </a:ln>
        </p:spPr>
        <p:txBody>
          <a:bodyPr anchor="ctr">
            <a:noAutofit/>
          </a:bodyPr>
          <a:lstStyle>
            <a:lvl1pPr algn="r">
              <a:lnSpc>
                <a:spcPct val="100000"/>
              </a:lnSpc>
              <a:buNone/>
              <a:defRPr b="0" lang="de-DE" sz="1200" spc="-1" strike="noStrike">
                <a:solidFill>
                  <a:srgbClr val="8b8b8b"/>
                </a:solidFill>
                <a:latin typeface="Calibri"/>
              </a:defRPr>
            </a:lvl1pPr>
          </a:lstStyle>
          <a:p>
            <a:pPr algn="r">
              <a:lnSpc>
                <a:spcPct val="100000"/>
              </a:lnSpc>
              <a:buNone/>
            </a:pPr>
            <a:fld id="{B7A96681-C216-42AD-8CC5-CD8A955FF264}" type="slidenum">
              <a:rPr b="0" lang="de-DE" sz="1200" spc="-1" strike="noStrike">
                <a:solidFill>
                  <a:srgbClr val="8b8b8b"/>
                </a:solidFill>
                <a:latin typeface="Calibri"/>
              </a:rPr>
              <a:t>&lt;Foliennummer&gt;</a:t>
            </a:fld>
            <a:endParaRPr b="0" lang="de-DE" sz="1200" spc="-1" strike="noStrike">
              <a:latin typeface="Times New Roman"/>
            </a:endParaRPr>
          </a:p>
        </p:txBody>
      </p:sp>
      <p:pic>
        <p:nvPicPr>
          <p:cNvPr id="45" name="Grafik 7" descr=""/>
          <p:cNvPicPr/>
          <p:nvPr/>
        </p:nvPicPr>
        <p:blipFill>
          <a:blip r:embed="rId2"/>
          <a:stretch/>
        </p:blipFill>
        <p:spPr>
          <a:xfrm>
            <a:off x="10632960" y="6176880"/>
            <a:ext cx="1521360" cy="66672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2.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4.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4.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5.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698760" y="639360"/>
            <a:ext cx="9968760" cy="2387160"/>
          </a:xfrm>
          <a:prstGeom prst="rect">
            <a:avLst/>
          </a:prstGeom>
          <a:noFill/>
          <a:ln w="0">
            <a:noFill/>
          </a:ln>
        </p:spPr>
        <p:txBody>
          <a:bodyPr anchor="b">
            <a:normAutofit fontScale="93000"/>
          </a:bodyPr>
          <a:p>
            <a:pPr algn="ctr">
              <a:lnSpc>
                <a:spcPct val="90000"/>
              </a:lnSpc>
              <a:buNone/>
            </a:pPr>
            <a:br>
              <a:rPr sz="4800"/>
            </a:br>
            <a:r>
              <a:rPr b="1" lang="de-DE" sz="4800" spc="-1" strike="noStrike">
                <a:solidFill>
                  <a:srgbClr val="000000"/>
                </a:solidFill>
                <a:latin typeface="Calibri Light"/>
              </a:rPr>
              <a:t>Massiver Abbau droht, Finanz‐„Revolution“ fällt aus</a:t>
            </a:r>
            <a:endParaRPr b="0" lang="de-DE" sz="4800" spc="-1" strike="noStrike">
              <a:solidFill>
                <a:srgbClr val="000000"/>
              </a:solidFill>
              <a:latin typeface="Calibri"/>
            </a:endParaRPr>
          </a:p>
        </p:txBody>
      </p:sp>
      <p:sp>
        <p:nvSpPr>
          <p:cNvPr id="89" name="PlaceHolder 2"/>
          <p:cNvSpPr>
            <a:spLocks noGrp="1"/>
          </p:cNvSpPr>
          <p:nvPr>
            <p:ph type="subTitle"/>
          </p:nvPr>
        </p:nvSpPr>
        <p:spPr>
          <a:xfrm>
            <a:off x="783360" y="5480640"/>
            <a:ext cx="9799920" cy="1655280"/>
          </a:xfrm>
          <a:prstGeom prst="rect">
            <a:avLst/>
          </a:prstGeom>
          <a:noFill/>
          <a:ln w="0">
            <a:noFill/>
          </a:ln>
        </p:spPr>
        <p:txBody>
          <a:bodyPr anchor="t">
            <a:noAutofit/>
          </a:bodyPr>
          <a:p>
            <a:pPr algn="ctr">
              <a:lnSpc>
                <a:spcPct val="90000"/>
              </a:lnSpc>
              <a:spcBef>
                <a:spcPts val="1001"/>
              </a:spcBef>
              <a:buNone/>
              <a:tabLst>
                <a:tab algn="l" pos="0"/>
              </a:tabLst>
            </a:pPr>
            <a:r>
              <a:rPr b="0" lang="de-DE" sz="2400" spc="-1" strike="noStrike">
                <a:solidFill>
                  <a:srgbClr val="000000"/>
                </a:solidFill>
                <a:latin typeface="Calibri"/>
              </a:rPr>
              <a:t>Fortbildungsveranstaltung …</a:t>
            </a:r>
            <a:endParaRPr b="0" lang="de-DE" sz="2400" spc="-1" strike="noStrike">
              <a:latin typeface="Arial"/>
            </a:endParaRPr>
          </a:p>
          <a:p>
            <a:pPr algn="ctr">
              <a:lnSpc>
                <a:spcPct val="90000"/>
              </a:lnSpc>
              <a:spcBef>
                <a:spcPts val="1001"/>
              </a:spcBef>
              <a:buNone/>
              <a:tabLst>
                <a:tab algn="l" pos="0"/>
              </a:tabLst>
            </a:pPr>
            <a:r>
              <a:rPr b="0" lang="de-DE" sz="2400" spc="-1" strike="noStrike">
                <a:solidFill>
                  <a:srgbClr val="000000"/>
                </a:solidFill>
                <a:latin typeface="Calibri"/>
              </a:rPr>
              <a:t>xx.xx.2023</a:t>
            </a:r>
            <a:endParaRPr b="0" lang="de-DE" sz="2400" spc="-1" strike="noStrike">
              <a:latin typeface="Arial"/>
            </a:endParaRPr>
          </a:p>
          <a:p>
            <a:pPr algn="ctr">
              <a:lnSpc>
                <a:spcPct val="90000"/>
              </a:lnSpc>
              <a:spcBef>
                <a:spcPts val="1001"/>
              </a:spcBef>
              <a:buNone/>
              <a:tabLst>
                <a:tab algn="l" pos="0"/>
              </a:tabLst>
            </a:pPr>
            <a:r>
              <a:rPr b="0" lang="de-DE" sz="2400" spc="-1" strike="noStrike">
                <a:solidFill>
                  <a:srgbClr val="000000"/>
                </a:solidFill>
                <a:latin typeface="Calibri"/>
              </a:rPr>
              <a:t>Referent</a:t>
            </a:r>
            <a:endParaRPr b="0" lang="de-DE" sz="2400" spc="-1" strike="noStrike">
              <a:latin typeface="Arial"/>
            </a:endParaRPr>
          </a:p>
        </p:txBody>
      </p:sp>
      <p:pic>
        <p:nvPicPr>
          <p:cNvPr id="90" name="Grafik 3" descr=""/>
          <p:cNvPicPr/>
          <p:nvPr/>
        </p:nvPicPr>
        <p:blipFill>
          <a:blip r:embed="rId1"/>
          <a:stretch/>
        </p:blipFill>
        <p:spPr>
          <a:xfrm>
            <a:off x="3458160" y="3222360"/>
            <a:ext cx="4449960" cy="1950480"/>
          </a:xfrm>
          <a:prstGeom prst="rect">
            <a:avLst/>
          </a:prstGeom>
          <a:ln w="0">
            <a:noFill/>
          </a:ln>
        </p:spPr>
      </p:pic>
      <p:sp>
        <p:nvSpPr>
          <p:cNvPr id="91" name="Textfeld 5"/>
          <p:cNvSpPr/>
          <p:nvPr/>
        </p:nvSpPr>
        <p:spPr>
          <a:xfrm>
            <a:off x="1093680" y="945000"/>
            <a:ext cx="6095520" cy="9428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i="1" lang="de-DE" sz="2800" spc="-1" strike="noStrike">
                <a:solidFill>
                  <a:srgbClr val="000000"/>
                </a:solidFill>
                <a:latin typeface="Calibri"/>
              </a:rPr>
              <a:t>Die Lauterbach‘sche Krankenhausreform:</a:t>
            </a:r>
            <a:endParaRPr b="0" lang="de-DE"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407880" y="136440"/>
            <a:ext cx="11666880" cy="1325160"/>
          </a:xfrm>
          <a:prstGeom prst="rect">
            <a:avLst/>
          </a:prstGeom>
          <a:noFill/>
          <a:ln w="0">
            <a:noFill/>
          </a:ln>
        </p:spPr>
        <p:txBody>
          <a:bodyPr anchor="ctr">
            <a:normAutofit fontScale="78000"/>
          </a:bodyPr>
          <a:p>
            <a:pPr>
              <a:lnSpc>
                <a:spcPct val="90000"/>
              </a:lnSpc>
              <a:buNone/>
            </a:pPr>
            <a:r>
              <a:rPr b="0" lang="de-DE" sz="4400" spc="-1" strike="noStrike" u="sng">
                <a:solidFill>
                  <a:srgbClr val="000000"/>
                </a:solidFill>
                <a:uFillTx/>
                <a:latin typeface="Calibri Light"/>
              </a:rPr>
              <a:t>Spezielle sektorengleiche Vergütung – Hybrid-DRG</a:t>
            </a:r>
            <a:br>
              <a:rPr sz="4400"/>
            </a:br>
            <a:r>
              <a:rPr b="0" lang="de-DE" sz="3600" spc="-1" strike="noStrike" u="sng">
                <a:solidFill>
                  <a:srgbClr val="000000"/>
                </a:solidFill>
                <a:uFillTx/>
                <a:latin typeface="Calibri Light"/>
              </a:rPr>
              <a:t>(§ 115f SGB 5)</a:t>
            </a:r>
            <a:endParaRPr b="0" lang="de-DE" sz="3600" spc="-1" strike="noStrike">
              <a:solidFill>
                <a:srgbClr val="000000"/>
              </a:solidFill>
              <a:latin typeface="Calibri"/>
            </a:endParaRPr>
          </a:p>
        </p:txBody>
      </p:sp>
      <p:sp>
        <p:nvSpPr>
          <p:cNvPr id="111"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Einheitliche Vergütung für spezielle bisher ambulant oder stationär erbrachte Leistungen (AOP-Katalog)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Vergütung gilt auch für den niedergelassenen Bereich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Form: Fallpauschalen mit unterschiedlichen Schweregradstufen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und DKG sollen sich darauf einigen, für welche AOP-Leistungen dies gelten soll, und wie die Vergütung im Detail aussieht. Bei Nichteinigung: Verordnung durch BMG</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F27605AF-DD6C-4506-8FA0-9EF10A15AB5A}" type="slidenum">
              <a:t>10</a:t>
            </a:fld>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838080" y="136440"/>
            <a:ext cx="10515240" cy="1325160"/>
          </a:xfrm>
          <a:prstGeom prst="rect">
            <a:avLst/>
          </a:prstGeom>
          <a:noFill/>
          <a:ln w="0">
            <a:noFill/>
          </a:ln>
        </p:spPr>
        <p:txBody>
          <a:bodyPr anchor="ctr">
            <a:normAutofit/>
          </a:bodyPr>
          <a:p>
            <a:pPr>
              <a:lnSpc>
                <a:spcPct val="90000"/>
              </a:lnSpc>
              <a:buNone/>
            </a:pPr>
            <a:r>
              <a:rPr b="1"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Hybrid-DRG</a:t>
            </a:r>
            <a:endParaRPr b="0" lang="de-DE" sz="4400" spc="-1" strike="noStrike">
              <a:solidFill>
                <a:srgbClr val="000000"/>
              </a:solidFill>
              <a:latin typeface="Calibri"/>
            </a:endParaRPr>
          </a:p>
        </p:txBody>
      </p:sp>
      <p:sp>
        <p:nvSpPr>
          <p:cNvPr id="113" name="PlaceHolder 2"/>
          <p:cNvSpPr>
            <a:spLocks noGrp="1"/>
          </p:cNvSpPr>
          <p:nvPr>
            <p:ph/>
          </p:nvPr>
        </p:nvSpPr>
        <p:spPr>
          <a:xfrm>
            <a:off x="838080" y="1825560"/>
            <a:ext cx="10515240" cy="4350960"/>
          </a:xfrm>
          <a:prstGeom prst="rect">
            <a:avLst/>
          </a:prstGeom>
          <a:noFill/>
          <a:ln w="0">
            <a:noFill/>
          </a:ln>
        </p:spPr>
        <p:txBody>
          <a:bodyPr anchor="t">
            <a:normAutofit fontScale="83000"/>
          </a:bodyPr>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Statt Überwindung der DRGs – Ausdehnung auf ambulanten Bereich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Bisheriges Preissystem (Einzelleistungsvergütung) auch nicht besser (Anreiz zur Mengenausdehnung und Kostendumping) und viel zu niedrig (hohe Vorhaltekosten im KH)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Höhe der Hybrid-DRGs noch unklar (neoliberale Vorschläge: Anfangs fast so hoch wie stationäre DRGs um Anreiz zu schaffen, später Absenkung)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Massives Sponsoring der Niedergelassenen, sehr hohe Vergütung bei niedrigen Vorhaltekosten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Ziel: Verlagerung von ambulanten Behandlungen aus dem Krankenhaus zu Niedergelassenen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F073BB71-5777-4112-91D1-341FA9368D0F}" type="slidenum">
              <a:t>11</a:t>
            </a:fld>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506520" y="18360"/>
            <a:ext cx="1138032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Personalbemessung in der Pflege (§ 137k SGB 5)</a:t>
            </a:r>
            <a:endParaRPr b="0" lang="de-DE" sz="4400" spc="-1" strike="noStrike">
              <a:solidFill>
                <a:srgbClr val="000000"/>
              </a:solidFill>
              <a:latin typeface="Calibri"/>
            </a:endParaRPr>
          </a:p>
        </p:txBody>
      </p:sp>
      <p:sp>
        <p:nvSpPr>
          <p:cNvPr id="115" name="PlaceHolder 2"/>
          <p:cNvSpPr>
            <a:spLocks noGrp="1"/>
          </p:cNvSpPr>
          <p:nvPr>
            <p:ph/>
          </p:nvPr>
        </p:nvSpPr>
        <p:spPr>
          <a:xfrm>
            <a:off x="506520" y="1520280"/>
            <a:ext cx="10840680" cy="483264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Ermächtigung für BMG alles Nähere zur Personalbemessung in der Pflege am Bett zu regeln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Auch Erfüllungsgrad, schrittweise Anpassung des Ist an das Soll, und Vergütungsabschläge bei Nichterfüllung bzw. Nicht-Nachweis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Einvernehmen mit Finanzminister und Zustimmung des Bundesrates notwendig (Kostenkontrolle)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a:t>
            </a:r>
            <a:r>
              <a:rPr b="0" i="1" lang="de-DE" sz="2800" spc="-1" strike="noStrike">
                <a:solidFill>
                  <a:srgbClr val="000000"/>
                </a:solidFill>
                <a:latin typeface="Calibri"/>
              </a:rPr>
              <a:t>auf bettenführenden Stationen der nichtintensivmedizinischen somatischen Versorgung von Erwachsenen und Kindern sowie der intensivmedizinischen somatischen Versorgung von Kindern.“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Bezugsgröße Station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3-monatige Probephase in repräsentativ ausgewählten KHs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Entwicklung Personalbemessung für Intensiv bis 31.8.24</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PPUGV soll weiter gelten</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BC67DBF0-6697-406D-B0C8-80160E4E6EF0}" type="slidenum">
              <a:t>12</a:t>
            </a:fld>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838080" y="3600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PPR 2.0 (1)</a:t>
            </a:r>
            <a:endParaRPr b="0" lang="de-DE" sz="4400" spc="-1" strike="noStrike">
              <a:solidFill>
                <a:srgbClr val="000000"/>
              </a:solidFill>
              <a:latin typeface="Calibri"/>
            </a:endParaRPr>
          </a:p>
        </p:txBody>
      </p:sp>
      <p:sp>
        <p:nvSpPr>
          <p:cNvPr id="117" name="PlaceHolder 2"/>
          <p:cNvSpPr>
            <a:spLocks noGrp="1"/>
          </p:cNvSpPr>
          <p:nvPr>
            <p:ph/>
          </p:nvPr>
        </p:nvSpPr>
        <p:spPr>
          <a:xfrm>
            <a:off x="440280" y="1284120"/>
            <a:ext cx="11480400" cy="5026680"/>
          </a:xfrm>
          <a:prstGeom prst="rect">
            <a:avLst/>
          </a:prstGeom>
          <a:noFill/>
          <a:ln w="0">
            <a:noFill/>
          </a:ln>
        </p:spPr>
        <p:txBody>
          <a:bodyPr anchor="t">
            <a:normAutofit fontScale="88000"/>
          </a:bodyPr>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Basiert auf PPR von 1992, 1996 wieder ausgesetzt, weil zu teuer</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Große Vorteile:</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000" spc="-1" strike="noStrike">
                <a:solidFill>
                  <a:srgbClr val="000000"/>
                </a:solidFill>
                <a:latin typeface="Calibri"/>
              </a:rPr>
              <a:t>Maßstab tatsächlicher Pflegeaufwand des einzelnen Patienten (keine Verhältniszahl Patient pro Pflegekraft wie bei PPUGV)</a:t>
            </a:r>
            <a:endParaRPr b="0" lang="de-DE" sz="20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000" spc="-1" strike="noStrike">
                <a:solidFill>
                  <a:srgbClr val="000000"/>
                </a:solidFill>
                <a:latin typeface="Calibri"/>
              </a:rPr>
              <a:t>Einfach und unbürokratisch</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Details der alten PPR:</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000" spc="-1" strike="noStrike">
                <a:solidFill>
                  <a:srgbClr val="000000"/>
                </a:solidFill>
                <a:latin typeface="Calibri"/>
              </a:rPr>
              <a:t>Definition von Tätigkeiten/Tätigkeitsgruppen</a:t>
            </a:r>
            <a:endParaRPr b="0" lang="de-DE" sz="20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000" spc="-1" strike="noStrike">
                <a:solidFill>
                  <a:srgbClr val="000000"/>
                </a:solidFill>
                <a:latin typeface="Calibri"/>
              </a:rPr>
              <a:t>Bestimmung Schweregrad, Häufigkeit und Zeitaufwand dieser Tätigkeiten</a:t>
            </a:r>
            <a:endParaRPr b="0" lang="de-DE" sz="20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000" spc="-1" strike="noStrike">
                <a:solidFill>
                  <a:srgbClr val="000000"/>
                </a:solidFill>
                <a:latin typeface="Calibri"/>
              </a:rPr>
              <a:t>Zuordnung von Tätigkeitsspektren zu best. Patientengruppen (A1S1 – A3S3) </a:t>
            </a:r>
            <a:endParaRPr b="0" lang="de-DE" sz="20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000" spc="-1" strike="noStrike">
                <a:solidFill>
                  <a:srgbClr val="000000"/>
                </a:solidFill>
                <a:latin typeface="Calibri"/>
              </a:rPr>
              <a:t>A = Allgemeine Pflege, S = spezielle Pflege, 1 = leicht, 3 = schwer</a:t>
            </a:r>
            <a:endParaRPr b="0" lang="de-DE" sz="20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000" spc="-1" strike="noStrike">
                <a:solidFill>
                  <a:srgbClr val="000000"/>
                </a:solidFill>
                <a:latin typeface="Calibri"/>
              </a:rPr>
              <a:t>Bewertung der Patientengruppen mit Minutenwerten gemäß Pflegeaufwand (52 Min – 215 Min)</a:t>
            </a:r>
            <a:endParaRPr b="0" lang="de-DE" sz="20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000" spc="-1" strike="noStrike">
                <a:solidFill>
                  <a:srgbClr val="000000"/>
                </a:solidFill>
                <a:latin typeface="Calibri"/>
              </a:rPr>
              <a:t>Bewertung von Basistätigkeiten (Pflegegrundwert: 30 Min/Tag, Fallwert: 70 Min)</a:t>
            </a:r>
            <a:endParaRPr b="0" lang="de-DE" sz="20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000" spc="-1" strike="noStrike">
                <a:solidFill>
                  <a:srgbClr val="000000"/>
                </a:solidFill>
                <a:latin typeface="Calibri"/>
              </a:rPr>
              <a:t>Tägliche Erfassung der Zugehörigkeit zu einer bestimmten Gruppe</a:t>
            </a:r>
            <a:endParaRPr b="0" lang="de-DE" sz="20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000" spc="-1" strike="noStrike">
                <a:solidFill>
                  <a:srgbClr val="000000"/>
                </a:solidFill>
                <a:latin typeface="Calibri"/>
              </a:rPr>
              <a:t>Ergebnis sind Minutenwerte – umgerechnet in notwendige VK</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Weiterverwendung unter DRGs zur Zuordnung der Pflegekosten zu Patienten</a:t>
            </a:r>
            <a:endParaRPr b="0" lang="de-DE" sz="24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814CA295-7D47-4B25-A73E-7CFA729F3C75}" type="slidenum">
              <a:t>13</a:t>
            </a:fld>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PPR 2.0 (2)</a:t>
            </a:r>
            <a:endParaRPr b="0" lang="de-DE" sz="4400" spc="-1" strike="noStrike">
              <a:solidFill>
                <a:srgbClr val="000000"/>
              </a:solidFill>
              <a:latin typeface="Calibri"/>
            </a:endParaRPr>
          </a:p>
        </p:txBody>
      </p:sp>
      <p:sp>
        <p:nvSpPr>
          <p:cNvPr id="119" name="PlaceHolder 2"/>
          <p:cNvSpPr>
            <a:spLocks noGrp="1"/>
          </p:cNvSpPr>
          <p:nvPr>
            <p:ph/>
          </p:nvPr>
        </p:nvSpPr>
        <p:spPr>
          <a:xfrm>
            <a:off x="593280" y="1326240"/>
            <a:ext cx="11057760" cy="5026680"/>
          </a:xfrm>
          <a:prstGeom prst="rect">
            <a:avLst/>
          </a:prstGeom>
          <a:noFill/>
          <a:ln w="0">
            <a:noFill/>
          </a:ln>
        </p:spPr>
        <p:txBody>
          <a:bodyPr anchor="t">
            <a:normAutofit fontScale="94000"/>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Einigung zwischen DKG, Pflegerat und ver.di</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Ableitung aus alter PPR</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Übergangsregelung bis zur Erarbeitung neuer Werte und Kriterien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Gilt für alle somatischen bettenführenden Abteilungen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Intensivmedizin soll noch entwickelt werden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Anpassung der Minutenwerte um durchschnittlich 8% (z.T. ungenügend)</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Neu A4 und S4 (höherer Aufwand mit höheren Minutenwerten)</a:t>
            </a:r>
            <a:endParaRPr b="0" lang="de-DE" sz="32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80B76020-14B8-4926-B2DF-BDCF46CC7D52}" type="slidenum">
              <a:t>14</a:t>
            </a:fld>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title"/>
          </p:nvPr>
        </p:nvSpPr>
        <p:spPr>
          <a:xfrm>
            <a:off x="838080" y="-6768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Personalbemessung in der Pflege</a:t>
            </a:r>
            <a:endParaRPr b="0" lang="de-DE" sz="4400" spc="-1" strike="noStrike">
              <a:solidFill>
                <a:srgbClr val="000000"/>
              </a:solidFill>
              <a:latin typeface="Calibri"/>
            </a:endParaRPr>
          </a:p>
        </p:txBody>
      </p:sp>
      <p:sp>
        <p:nvSpPr>
          <p:cNvPr id="121" name="PlaceHolder 2"/>
          <p:cNvSpPr>
            <a:spLocks noGrp="1"/>
          </p:cNvSpPr>
          <p:nvPr>
            <p:ph/>
          </p:nvPr>
        </p:nvSpPr>
        <p:spPr>
          <a:xfrm>
            <a:off x="871200" y="1358280"/>
            <a:ext cx="10515240" cy="5104080"/>
          </a:xfrm>
          <a:prstGeom prst="rect">
            <a:avLst/>
          </a:prstGeom>
          <a:noFill/>
          <a:ln w="0">
            <a:noFill/>
          </a:ln>
        </p:spPr>
        <p:txBody>
          <a:bodyPr anchor="t">
            <a:normAutofit fontScale="82000"/>
          </a:bodyPr>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Einführung ist grundsätzlich ein Fortschritt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Verzögerung für Intensiv ist ein Ärgernis (Konzept liegt vor)</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PPR 2.0 ist nicht explizit genannt (Verweis in Gesetzesbegründung)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Gefahr des zahnlosen Tigers: Im Rahmen der Ausgestaltung und wissenschaftlichen Begleitung können Minutenwerte, Qualifikation und Pflegekategorien geändert werden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Beteiligung Finanzminister lässt Schlimmes befürchten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Lange Anpassungsphase zu erwarten</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Geldstrafen unsinnig wegen Pflegebudget</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Eigentlich notwendig: Bettenschließungen bei Unterschreitung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PPUGV völlig überflüssig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Gut: Opt-Out-Regelung für KHs mit Entlastungs-TV wieder gestrichen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AEA60296-C3BC-413B-8362-6751AE199F34}" type="slidenum">
              <a:t>15</a:t>
            </a:fld>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838080" y="136440"/>
            <a:ext cx="10515240" cy="1325160"/>
          </a:xfrm>
          <a:prstGeom prst="rect">
            <a:avLst/>
          </a:prstGeom>
          <a:noFill/>
          <a:ln w="0">
            <a:noFill/>
          </a:ln>
        </p:spPr>
        <p:txBody>
          <a:bodyPr anchor="ctr">
            <a:normAutofit fontScale="33000"/>
          </a:bodyPr>
          <a:p>
            <a:pPr>
              <a:lnSpc>
                <a:spcPct val="90000"/>
              </a:lnSpc>
              <a:buNone/>
            </a:pPr>
            <a:br>
              <a:rPr sz="4400"/>
            </a:br>
            <a:br>
              <a:rPr sz="4400"/>
            </a:br>
            <a:r>
              <a:rPr b="0" lang="de-DE" sz="4400" spc="-1" strike="noStrike" u="sng">
                <a:solidFill>
                  <a:srgbClr val="000000"/>
                </a:solidFill>
                <a:uFillTx/>
                <a:latin typeface="Calibri Light"/>
              </a:rPr>
              <a:t>Erlösvolumen für die Versorgung von</a:t>
            </a:r>
            <a:br>
              <a:rPr sz="4400"/>
            </a:br>
            <a:r>
              <a:rPr b="0" lang="de-DE" sz="4400" spc="-1" strike="noStrike" u="sng">
                <a:solidFill>
                  <a:srgbClr val="000000"/>
                </a:solidFill>
                <a:uFillTx/>
                <a:latin typeface="Calibri Light"/>
              </a:rPr>
              <a:t>Kindern u. Jugendlichen </a:t>
            </a:r>
            <a:r>
              <a:rPr b="0" lang="de-DE" sz="3600" spc="-1" strike="noStrike" u="sng">
                <a:solidFill>
                  <a:srgbClr val="000000"/>
                </a:solidFill>
                <a:uFillTx/>
                <a:latin typeface="Calibri Light"/>
              </a:rPr>
              <a:t>(§ 4a KHEntgG)</a:t>
            </a:r>
            <a:br>
              <a:rPr sz="4400"/>
            </a:br>
            <a:br>
              <a:rPr sz="4400"/>
            </a:br>
            <a:endParaRPr b="0" lang="de-DE" sz="3600" spc="-1" strike="noStrike">
              <a:solidFill>
                <a:srgbClr val="000000"/>
              </a:solidFill>
              <a:latin typeface="Calibri"/>
            </a:endParaRPr>
          </a:p>
        </p:txBody>
      </p:sp>
      <p:sp>
        <p:nvSpPr>
          <p:cNvPr id="123" name="PlaceHolder 2"/>
          <p:cNvSpPr>
            <a:spLocks noGrp="1"/>
          </p:cNvSpPr>
          <p:nvPr>
            <p:ph/>
          </p:nvPr>
        </p:nvSpPr>
        <p:spPr>
          <a:xfrm>
            <a:off x="838080" y="1825560"/>
            <a:ext cx="10515240" cy="452736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Für Versorgung von Kindern über 28 Tage und unter 16 Jahre (nicht nur in Pädiatrien)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Je 300 Mio. € in 2023 und 2024 zusätzlich aus Gesundheitsfond</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entspricht rund 12 % des Gesamterlösvolumens aus Kinder-DRGs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Gelder sind zweckgebunden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Vergütung unterjährig durch prozentualen Zuschlag auf einzelne DRG, am Jahresende Spitzabrechnung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Bei 80 - 100% erreichtes Erlösvolumen im Vergleich zu 2019: volle Auszahlung des zusätzlichen Betrags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Bei unter 80%: Mindererlösausgleich von 65% (Nachzahlung von 65%)</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Bei über 100%: Mehrerlösausgleich von 65% (Rückzahlung von 65%)</a:t>
            </a:r>
            <a:endParaRPr b="0" lang="de-DE" sz="2800" spc="-1" strike="noStrike">
              <a:solidFill>
                <a:srgbClr val="000000"/>
              </a:solidFill>
              <a:latin typeface="Calibri"/>
            </a:endParaRPr>
          </a:p>
        </p:txBody>
      </p:sp>
      <p:sp>
        <p:nvSpPr>
          <p:cNvPr id="124" name="Textfeld 4"/>
          <p:cNvSpPr/>
          <p:nvPr/>
        </p:nvSpPr>
        <p:spPr>
          <a:xfrm flipV="1" rot="12034200">
            <a:off x="9504720" y="481320"/>
            <a:ext cx="1970640" cy="11869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i="1" lang="de-DE" sz="2400" spc="-1" strike="noStrike">
                <a:solidFill>
                  <a:srgbClr val="ff0000"/>
                </a:solidFill>
                <a:latin typeface="Calibri"/>
              </a:rPr>
              <a:t>Vorschlag</a:t>
            </a:r>
            <a:br>
              <a:rPr sz="2400"/>
            </a:br>
            <a:r>
              <a:rPr b="1" i="1" lang="de-DE" sz="2400" spc="-1" strike="noStrike">
                <a:solidFill>
                  <a:srgbClr val="ff0000"/>
                </a:solidFill>
                <a:latin typeface="Calibri"/>
              </a:rPr>
              <a:t>Kommission</a:t>
            </a:r>
            <a:endParaRPr b="0" lang="de-DE" sz="2400" spc="-1" strike="noStrike">
              <a:latin typeface="Arial"/>
            </a:endParaRPr>
          </a:p>
        </p:txBody>
      </p:sp>
      <p:sp>
        <p:nvSpPr>
          <p:cNvPr id="4" name="PlaceHolder 3"/>
          <p:cNvSpPr>
            <a:spLocks noGrp="1"/>
          </p:cNvSpPr>
          <p:nvPr>
            <p:ph type="sldNum" idx="5"/>
          </p:nvPr>
        </p:nvSpPr>
        <p:spPr/>
        <p:txBody>
          <a:bodyPr/>
          <a:p>
            <a:fld id="{05D4E90F-3A1C-434E-8327-FA3BDF317C48}" type="slidenum">
              <a:t>16</a:t>
            </a:fld>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Konkrete Berechnung je KH</a:t>
            </a:r>
            <a:endParaRPr b="0" lang="de-DE" sz="4400" spc="-1" strike="noStrike">
              <a:solidFill>
                <a:srgbClr val="000000"/>
              </a:solidFill>
              <a:latin typeface="Calibri"/>
            </a:endParaRPr>
          </a:p>
        </p:txBody>
      </p:sp>
      <p:sp>
        <p:nvSpPr>
          <p:cNvPr id="126" name="PlaceHolder 2"/>
          <p:cNvSpPr>
            <a:spLocks noGrp="1"/>
          </p:cNvSpPr>
          <p:nvPr>
            <p:ph/>
          </p:nvPr>
        </p:nvSpPr>
        <p:spPr>
          <a:xfrm>
            <a:off x="838080" y="1672920"/>
            <a:ext cx="10515240" cy="4350960"/>
          </a:xfrm>
          <a:prstGeom prst="rect">
            <a:avLst/>
          </a:prstGeom>
          <a:noFill/>
          <a:ln w="0">
            <a:noFill/>
          </a:ln>
        </p:spPr>
        <p:txBody>
          <a:bodyPr anchor="t">
            <a:normAutofit fontScale="83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Gesamterlösvolumen Kinder-DRGs: 2,4 Mrd.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300 Mio. € sind 12%</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Der „Kinder“-Casemix (Summe der effektiven Bewertungsrelationen von Kinder-DRGs) eines KHs wird mit dem LBFW multipliziert. Das ergibt das „Kinder“-Erlösvolumen eines KH.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Das Erlösvolumen eines KH wird um 12% erhöht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Jede einzelne abgerechnete DRG wird vom KH auch um 12% erhöht (unterjährige Abrechnung zur korrekten Verteilung auf die einzelnen Kassen)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Bei Überzahlung muss KH den gesamten Überzahlungsbetrag zurückgeben</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91663D68-4321-4A23-8883-240F8F103753}" type="slidenum">
              <a:t>17</a:t>
            </a:fld>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type="title"/>
          </p:nvPr>
        </p:nvSpPr>
        <p:spPr>
          <a:xfrm>
            <a:off x="313200" y="54720"/>
            <a:ext cx="11565000" cy="1325160"/>
          </a:xfrm>
          <a:prstGeom prst="rect">
            <a:avLst/>
          </a:prstGeom>
          <a:noFill/>
          <a:ln w="0">
            <a:noFill/>
          </a:ln>
        </p:spPr>
        <p:txBody>
          <a:bodyPr anchor="ctr">
            <a:normAutofit/>
          </a:bodyPr>
          <a:p>
            <a:pPr>
              <a:lnSpc>
                <a:spcPct val="90000"/>
              </a:lnSpc>
              <a:buNone/>
            </a:pPr>
            <a:r>
              <a:rPr b="0" lang="de-DE" sz="4000" spc="-1" strike="noStrike" u="sng">
                <a:solidFill>
                  <a:srgbClr val="000000"/>
                </a:solidFill>
                <a:uFillTx/>
                <a:latin typeface="Calibri Light"/>
              </a:rPr>
              <a:t>Exkurs: Erlösausgleich allgemein (§ 4 Abs.3 KHEntgG)</a:t>
            </a:r>
            <a:endParaRPr b="0" lang="de-DE" sz="4000" spc="-1" strike="noStrike">
              <a:solidFill>
                <a:srgbClr val="000000"/>
              </a:solidFill>
              <a:latin typeface="Calibri"/>
            </a:endParaRPr>
          </a:p>
        </p:txBody>
      </p:sp>
      <p:sp>
        <p:nvSpPr>
          <p:cNvPr id="128" name="PlaceHolder 2"/>
          <p:cNvSpPr>
            <a:spLocks noGrp="1"/>
          </p:cNvSpPr>
          <p:nvPr>
            <p:ph/>
          </p:nvPr>
        </p:nvSpPr>
        <p:spPr>
          <a:xfrm>
            <a:off x="838080" y="1731960"/>
            <a:ext cx="10515240" cy="4350960"/>
          </a:xfrm>
          <a:prstGeom prst="rect">
            <a:avLst/>
          </a:prstGeom>
          <a:noFill/>
          <a:ln w="0">
            <a:noFill/>
          </a:ln>
        </p:spPr>
        <p:txBody>
          <a:bodyPr anchor="t">
            <a:normAutofit fontScale="89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Krankenhaus vereinbart mit den Kassen eine Fallzahl und einen CMI (Durchschnitt der Relativgewichte des Krankenhauses)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Fallzahl x CMI = Casemix = Summe der Relativgewichte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Multipliziert mit dem Landesbasisfallwert ergibt dies das Erlösvolumen (prospektives Budget)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Wird dieses Budget überschritten (Mehrerlöse), verbleiben nur 35% der überschreitenden Kosten beim KH. Das KH muss 65% zurückzahlen.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Wird dieses Budget unterschritten (Mindererlöse), werden 20% ausgeglichen. Das KH bekommt 20% der nicht erzielten Vergütungen nachträglich von den Kassen erstattet.</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E06CCAE6-40FE-4E28-ADB4-F03302B9B112}" type="slidenum">
              <a:t>18</a:t>
            </a:fld>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type="title"/>
          </p:nvPr>
        </p:nvSpPr>
        <p:spPr>
          <a:xfrm>
            <a:off x="194760" y="139320"/>
            <a:ext cx="11802240" cy="1325160"/>
          </a:xfrm>
          <a:prstGeom prst="rect">
            <a:avLst/>
          </a:prstGeom>
          <a:noFill/>
          <a:ln w="0">
            <a:noFill/>
          </a:ln>
        </p:spPr>
        <p:txBody>
          <a:bodyPr anchor="ctr">
            <a:normAutofit/>
          </a:bodyPr>
          <a:p>
            <a:pPr>
              <a:lnSpc>
                <a:spcPct val="90000"/>
              </a:lnSpc>
              <a:buNone/>
            </a:pPr>
            <a:r>
              <a:rPr b="0" lang="de-DE" sz="3600" spc="-1" strike="noStrike" u="sng">
                <a:solidFill>
                  <a:srgbClr val="000000"/>
                </a:solidFill>
                <a:uFillTx/>
                <a:latin typeface="Calibri Light"/>
              </a:rPr>
              <a:t>Exkurs: Fixkostendegressionsabschlag (§ 4 Abs. 2a KHEntgG)</a:t>
            </a:r>
            <a:endParaRPr b="0" lang="de-DE" sz="3600" spc="-1" strike="noStrike">
              <a:solidFill>
                <a:srgbClr val="000000"/>
              </a:solidFill>
              <a:latin typeface="Calibri"/>
            </a:endParaRPr>
          </a:p>
        </p:txBody>
      </p:sp>
      <p:sp>
        <p:nvSpPr>
          <p:cNvPr id="130" name="PlaceHolder 2"/>
          <p:cNvSpPr>
            <a:spLocks noGrp="1"/>
          </p:cNvSpPr>
          <p:nvPr>
            <p:ph/>
          </p:nvPr>
        </p:nvSpPr>
        <p:spPr>
          <a:xfrm>
            <a:off x="838080" y="1825560"/>
            <a:ext cx="10515240" cy="4350960"/>
          </a:xfrm>
          <a:prstGeom prst="rect">
            <a:avLst/>
          </a:prstGeom>
          <a:noFill/>
          <a:ln w="0">
            <a:noFill/>
          </a:ln>
        </p:spPr>
        <p:txBody>
          <a:bodyPr anchor="t">
            <a:normAutofit fontScale="9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vereinbaren mit KH eine Fallmenge und einen durchschnittliche Casemix-Index (CMI = Schweregrad der Fälle)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Fallmenge x CMI x Landesbasisfallwert = Erlössumme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Für mehr als im Vorjahr vereinbarte Leistungen gilt allgeimein ein Abschlag von 35% für 3 Jahre (Ausnahmen für best. Leistungen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Beispiel: Es werden 100 Fälle mit einem durchschnittlichen CMI von 1 mehr vereinbart, dann werden dem Krankenhaus für 3 Jahre jeweils 100 x 4000 € (Landesbasisfallwert) x0,35 = 140.000 € abgezogen</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3EE70A8A-F1A7-43A0-9336-67190474BBEB}" type="slidenum">
              <a:t>19</a:t>
            </a:fld>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Ankündigungen</a:t>
            </a:r>
            <a:endParaRPr b="0" lang="de-DE" sz="4400" spc="-1" strike="noStrike">
              <a:solidFill>
                <a:srgbClr val="000000"/>
              </a:solidFill>
              <a:latin typeface="Calibri"/>
            </a:endParaRPr>
          </a:p>
        </p:txBody>
      </p:sp>
      <p:sp>
        <p:nvSpPr>
          <p:cNvPr id="93" name="PlaceHolder 2"/>
          <p:cNvSpPr>
            <a:spLocks noGrp="1"/>
          </p:cNvSpPr>
          <p:nvPr>
            <p:ph/>
          </p:nvPr>
        </p:nvSpPr>
        <p:spPr>
          <a:xfrm>
            <a:off x="838080" y="1825560"/>
            <a:ext cx="10515240" cy="4350960"/>
          </a:xfrm>
          <a:prstGeom prst="rect">
            <a:avLst/>
          </a:prstGeom>
          <a:noFill/>
          <a:ln w="0">
            <a:noFill/>
          </a:ln>
        </p:spPr>
        <p:txBody>
          <a:bodyPr anchor="t">
            <a:noAutofit/>
          </a:bodyPr>
          <a:p>
            <a:pPr>
              <a:lnSpc>
                <a:spcPct val="90000"/>
              </a:lnSpc>
              <a:spcBef>
                <a:spcPts val="1001"/>
              </a:spcBef>
              <a:buNone/>
              <a:tabLst>
                <a:tab algn="l" pos="0"/>
              </a:tabLst>
            </a:pPr>
            <a:r>
              <a:rPr b="0" lang="de-DE" sz="2800" spc="-1" strike="noStrike">
                <a:solidFill>
                  <a:srgbClr val="000000"/>
                </a:solidFill>
                <a:latin typeface="Calibri"/>
              </a:rPr>
              <a:t>O-Ton Lauterbach: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a:t>
            </a:r>
            <a:r>
              <a:rPr b="0" lang="de-DE" sz="2800" spc="-1" strike="noStrike">
                <a:solidFill>
                  <a:srgbClr val="000000"/>
                </a:solidFill>
                <a:latin typeface="Calibri"/>
              </a:rPr>
              <a:t>Überwindung DRGs“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a:t>
            </a:r>
            <a:r>
              <a:rPr b="0" lang="de-DE" sz="2800" spc="-1" strike="noStrike">
                <a:solidFill>
                  <a:srgbClr val="000000"/>
                </a:solidFill>
                <a:latin typeface="Calibri"/>
              </a:rPr>
              <a:t>Dramatische Entökonomisierung“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rPr>
              <a:t>„</a:t>
            </a:r>
            <a:r>
              <a:rPr b="0" lang="de-DE" sz="2800" spc="-1" strike="noStrike">
                <a:solidFill>
                  <a:srgbClr val="000000"/>
                </a:solidFill>
                <a:latin typeface="Calibri"/>
              </a:rPr>
              <a:t>Revolution“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marL="228600" indent="-360000">
              <a:lnSpc>
                <a:spcPct val="90000"/>
              </a:lnSpc>
              <a:spcBef>
                <a:spcPts val="1001"/>
              </a:spcBef>
              <a:buClr>
                <a:srgbClr val="ff0000"/>
              </a:buClr>
              <a:buFont typeface="Wingdings" charset="2"/>
              <a:buChar char=""/>
              <a:tabLst>
                <a:tab algn="l" pos="0"/>
              </a:tabLst>
            </a:pPr>
            <a:r>
              <a:rPr b="0" lang="de-DE" sz="2800" spc="-1" strike="noStrike">
                <a:solidFill>
                  <a:srgbClr val="ff0000"/>
                </a:solidFill>
                <a:latin typeface="Calibri"/>
              </a:rPr>
              <a:t>Große Erwartungen geschürt</a:t>
            </a:r>
            <a:endParaRPr b="0" lang="de-DE" sz="2800" spc="-1" strike="noStrike">
              <a:solidFill>
                <a:srgbClr val="000000"/>
              </a:solidFill>
              <a:latin typeface="Calibri"/>
            </a:endParaRPr>
          </a:p>
          <a:p>
            <a:pPr marL="228600" indent="-360000">
              <a:lnSpc>
                <a:spcPct val="90000"/>
              </a:lnSpc>
              <a:spcBef>
                <a:spcPts val="1001"/>
              </a:spcBef>
              <a:buClr>
                <a:srgbClr val="ff0000"/>
              </a:buClr>
              <a:buFont typeface="Wingdings" charset="2"/>
              <a:buChar char=""/>
              <a:tabLst>
                <a:tab algn="l" pos="0"/>
              </a:tabLst>
            </a:pPr>
            <a:r>
              <a:rPr b="0" lang="de-DE" sz="2800" spc="-1" strike="noStrike">
                <a:solidFill>
                  <a:srgbClr val="ff0000"/>
                </a:solidFill>
                <a:latin typeface="Calibri"/>
              </a:rPr>
              <a:t>Falltiefe sehr hoch</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AE072C26-DB01-4886-8395-7A699048CB13}" type="slidenum">
              <a:t>2</a:t>
            </a:fld>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title"/>
          </p:nvPr>
        </p:nvSpPr>
        <p:spPr>
          <a:xfrm>
            <a:off x="186120" y="18360"/>
            <a:ext cx="11683800" cy="1325160"/>
          </a:xfrm>
          <a:prstGeom prst="rect">
            <a:avLst/>
          </a:prstGeom>
          <a:noFill/>
          <a:ln w="0">
            <a:noFill/>
          </a:ln>
        </p:spPr>
        <p:txBody>
          <a:bodyPr anchor="ctr">
            <a:normAutofit/>
          </a:bodyPr>
          <a:p>
            <a:pPr>
              <a:lnSpc>
                <a:spcPct val="90000"/>
              </a:lnSpc>
              <a:buNone/>
            </a:pPr>
            <a:r>
              <a:rPr b="0" lang="de-DE" sz="4300" spc="-1" strike="noStrike" u="sng">
                <a:solidFill>
                  <a:srgbClr val="000000"/>
                </a:solidFill>
                <a:uFillTx/>
                <a:latin typeface="Calibri Light"/>
              </a:rPr>
              <a:t>Exkurs: Sicherstellungszuschlag (KHEntgG § 5 Abs. 2)</a:t>
            </a:r>
            <a:endParaRPr b="0" lang="de-DE" sz="4300" spc="-1" strike="noStrike">
              <a:solidFill>
                <a:srgbClr val="000000"/>
              </a:solidFill>
              <a:latin typeface="Calibri"/>
            </a:endParaRPr>
          </a:p>
        </p:txBody>
      </p:sp>
      <p:sp>
        <p:nvSpPr>
          <p:cNvPr id="132" name="PlaceHolder 2"/>
          <p:cNvSpPr>
            <a:spLocks noGrp="1"/>
          </p:cNvSpPr>
          <p:nvPr>
            <p:ph/>
          </p:nvPr>
        </p:nvSpPr>
        <p:spPr>
          <a:xfrm>
            <a:off x="838080" y="1401480"/>
            <a:ext cx="10515240" cy="4775040"/>
          </a:xfrm>
          <a:prstGeom prst="rect">
            <a:avLst/>
          </a:prstGeom>
          <a:noFill/>
          <a:ln w="0">
            <a:noFill/>
          </a:ln>
        </p:spPr>
        <p:txBody>
          <a:bodyPr anchor="t">
            <a:normAutofit fontScale="75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i="1" lang="de-DE" sz="2800" spc="-1" strike="noStrike">
                <a:solidFill>
                  <a:srgbClr val="000000"/>
                </a:solidFill>
                <a:latin typeface="Calibri"/>
              </a:rPr>
              <a:t>Zur Sicherstellung einer für die Versorgung der Bevölkerung notwendigen Vorhaltung von Leistungen, die auf Grund des geringen Versorgungsbedarfs mit den auf Bundesebene vereinbarten Fallpauschalen und </a:t>
            </a:r>
            <a:r>
              <a:rPr b="0" lang="de-DE" sz="2800" spc="-1" strike="noStrike">
                <a:solidFill>
                  <a:srgbClr val="000000"/>
                </a:solidFill>
                <a:latin typeface="Calibri"/>
              </a:rPr>
              <a:t>Zusatzentgelten </a:t>
            </a:r>
            <a:r>
              <a:rPr b="0" i="1" lang="de-DE" sz="2800" spc="-1" strike="noStrike">
                <a:solidFill>
                  <a:srgbClr val="000000"/>
                </a:solidFill>
                <a:latin typeface="Calibri"/>
              </a:rPr>
              <a:t>nicht kostendeckend finanzierbar ist, …“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GBA legt Kriterien fest </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Minutenwerte der Erreichbarkeit</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was ist geringer Versorgungsbedarf</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welche Leistungen sind betroffen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und Krankenhausgesellschaft vereinbaren eine Liste der betroffenen KH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Defizit muss nachgewiesen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Zuschlag 400.000 €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Zusätzlich 200.000 € pro Fachabteilung, wenn mehr als 2 Fachabteilungen</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F4D7183A-84AE-47A6-B14B-E3DA150A6F78}" type="slidenum">
              <a:t>20</a:t>
            </a:fld>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title"/>
          </p:nvPr>
        </p:nvSpPr>
        <p:spPr>
          <a:xfrm>
            <a:off x="838080" y="136440"/>
            <a:ext cx="10515240" cy="1325160"/>
          </a:xfrm>
          <a:prstGeom prst="rect">
            <a:avLst/>
          </a:prstGeom>
          <a:noFill/>
          <a:ln w="0">
            <a:noFill/>
          </a:ln>
        </p:spPr>
        <p:txBody>
          <a:bodyPr anchor="ctr">
            <a:normAutofit fontScale="40000"/>
          </a:bodyPr>
          <a:p>
            <a:pPr>
              <a:lnSpc>
                <a:spcPct val="90000"/>
              </a:lnSpc>
              <a:buNone/>
            </a:pPr>
            <a:br>
              <a:rPr sz="4400"/>
            </a:br>
            <a:br>
              <a:rPr sz="4400"/>
            </a:br>
            <a:r>
              <a:rPr b="1"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Erlösvolumen Kinder u. Jugendliche</a:t>
            </a:r>
            <a:br>
              <a:rPr sz="4400"/>
            </a:br>
            <a:br>
              <a:rPr sz="4400"/>
            </a:br>
            <a:endParaRPr b="0" lang="de-DE" sz="4400" spc="-1" strike="noStrike">
              <a:solidFill>
                <a:srgbClr val="000000"/>
              </a:solidFill>
              <a:latin typeface="Calibri"/>
            </a:endParaRPr>
          </a:p>
        </p:txBody>
      </p:sp>
      <p:sp>
        <p:nvSpPr>
          <p:cNvPr id="134" name="PlaceHolder 2"/>
          <p:cNvSpPr>
            <a:spLocks noGrp="1"/>
          </p:cNvSpPr>
          <p:nvPr>
            <p:ph/>
          </p:nvPr>
        </p:nvSpPr>
        <p:spPr>
          <a:xfrm>
            <a:off x="838080" y="1825560"/>
            <a:ext cx="10515240" cy="4350960"/>
          </a:xfrm>
          <a:prstGeom prst="rect">
            <a:avLst/>
          </a:prstGeom>
          <a:noFill/>
          <a:ln w="0">
            <a:noFill/>
          </a:ln>
        </p:spPr>
        <p:txBody>
          <a:bodyPr anchor="t">
            <a:normAutofit fontScale="95000"/>
          </a:bodyPr>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Gesamtsumme eher zu niedrig</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Immerhin mehr Geld für Pädiatrie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Keine leistungsunabhängige Vergütung (Koalitionsvertrag), sondern direkte Anbindung an DRGs</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Gelder auch für Erwachsenenkliniken problematisch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100% Vergütung bei 80% Leistung setzt Anreiz die Behandlungszahlen um bis zu 20% abzusenken und trotzdem den vollen Zuschlag zu bekommen. </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Auch hier erkennbar: finanzielle Steuerung ist nicht sinnvoll</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A775F816-950F-4C7E-A769-E4ACBA356019}" type="slidenum">
              <a:t>21</a:t>
            </a:fld>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494280" y="136440"/>
            <a:ext cx="108590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Förderung geburtshilflicher Versorgung</a:t>
            </a:r>
            <a:br>
              <a:rPr sz="4400"/>
            </a:br>
            <a:r>
              <a:rPr b="0" lang="de-DE" sz="3600" spc="-1" strike="noStrike" u="sng">
                <a:solidFill>
                  <a:srgbClr val="000000"/>
                </a:solidFill>
                <a:uFillTx/>
                <a:latin typeface="Calibri Light"/>
              </a:rPr>
              <a:t>(§ 5 KHEntgG)</a:t>
            </a:r>
            <a:endParaRPr b="0" lang="de-DE" sz="3600" spc="-1" strike="noStrike">
              <a:solidFill>
                <a:srgbClr val="000000"/>
              </a:solidFill>
              <a:latin typeface="Calibri"/>
            </a:endParaRPr>
          </a:p>
        </p:txBody>
      </p:sp>
      <p:sp>
        <p:nvSpPr>
          <p:cNvPr id="136" name="PlaceHolder 2"/>
          <p:cNvSpPr>
            <a:spLocks noGrp="1"/>
          </p:cNvSpPr>
          <p:nvPr>
            <p:ph/>
          </p:nvPr>
        </p:nvSpPr>
        <p:spPr>
          <a:xfrm>
            <a:off x="838080" y="1825560"/>
            <a:ext cx="10515240" cy="4350960"/>
          </a:xfrm>
          <a:prstGeom prst="rect">
            <a:avLst/>
          </a:prstGeom>
          <a:noFill/>
          <a:ln w="0">
            <a:noFill/>
          </a:ln>
        </p:spPr>
        <p:txBody>
          <a:bodyPr anchor="t">
            <a:normAutofit fontScale="89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Je 120 Mio. € in 2023 und 2024 zusätzlich aus Gesundheitsfond</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Verteilung auf die Länder (Königsteiner Schlüssel, Ba-Wü: 13,35%)</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Verteilung auf die Krankenhäuser nach festgelegten Kriterien: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Muss Kriterien (Wertigkeit nicht festgelegt):</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Vorhaltung einer Fachabteilung für Pädiatrie</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Vorhaltung einer Fachabteilung für Neonatologie</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Anteil vaginaler Geburten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Geburtenanzahl</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Beteiligung am berufspraktischen Teil des Hebammenstudiums. </a:t>
            </a:r>
            <a:endParaRPr b="0" lang="de-DE" sz="2400" spc="-1" strike="noStrike">
              <a:solidFill>
                <a:srgbClr val="000000"/>
              </a:solidFill>
              <a:latin typeface="Calibri"/>
            </a:endParaRPr>
          </a:p>
        </p:txBody>
      </p:sp>
      <p:sp>
        <p:nvSpPr>
          <p:cNvPr id="137" name="Textfeld 4"/>
          <p:cNvSpPr/>
          <p:nvPr/>
        </p:nvSpPr>
        <p:spPr>
          <a:xfrm flipV="1" rot="12183600">
            <a:off x="9897840" y="538920"/>
            <a:ext cx="1970640" cy="11869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i="1" lang="de-DE" sz="2400" spc="-1" strike="noStrike">
                <a:solidFill>
                  <a:srgbClr val="ff0000"/>
                </a:solidFill>
                <a:latin typeface="Calibri"/>
              </a:rPr>
              <a:t>Vorschlag</a:t>
            </a:r>
            <a:br>
              <a:rPr sz="2400"/>
            </a:br>
            <a:r>
              <a:rPr b="1" i="1" lang="de-DE" sz="2400" spc="-1" strike="noStrike">
                <a:solidFill>
                  <a:srgbClr val="ff0000"/>
                </a:solidFill>
                <a:latin typeface="Calibri"/>
              </a:rPr>
              <a:t>Kommission</a:t>
            </a:r>
            <a:endParaRPr b="0" lang="de-DE" sz="2400" spc="-1" strike="noStrike">
              <a:latin typeface="Arial"/>
            </a:endParaRPr>
          </a:p>
        </p:txBody>
      </p:sp>
      <p:sp>
        <p:nvSpPr>
          <p:cNvPr id="4" name="PlaceHolder 3"/>
          <p:cNvSpPr>
            <a:spLocks noGrp="1"/>
          </p:cNvSpPr>
          <p:nvPr>
            <p:ph type="sldNum" idx="5"/>
          </p:nvPr>
        </p:nvSpPr>
        <p:spPr/>
        <p:txBody>
          <a:bodyPr/>
          <a:p>
            <a:fld id="{3674BE4C-099E-4650-A317-89890BBA341C}" type="slidenum">
              <a:t>22</a:t>
            </a:fld>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146160" y="136440"/>
            <a:ext cx="1204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Förderung geburtshilflicher Versorgung</a:t>
            </a:r>
            <a:endParaRPr b="0" lang="de-DE" sz="4400" spc="-1" strike="noStrike">
              <a:solidFill>
                <a:srgbClr val="000000"/>
              </a:solidFill>
              <a:latin typeface="Calibri"/>
            </a:endParaRPr>
          </a:p>
        </p:txBody>
      </p:sp>
      <p:sp>
        <p:nvSpPr>
          <p:cNvPr id="139" name="PlaceHolder 2"/>
          <p:cNvSpPr>
            <a:spLocks noGrp="1"/>
          </p:cNvSpPr>
          <p:nvPr>
            <p:ph/>
          </p:nvPr>
        </p:nvSpPr>
        <p:spPr>
          <a:xfrm>
            <a:off x="838080" y="1734120"/>
            <a:ext cx="10515240" cy="4350960"/>
          </a:xfrm>
          <a:prstGeom prst="rect">
            <a:avLst/>
          </a:prstGeom>
          <a:noFill/>
          <a:ln w="0">
            <a:noFill/>
          </a:ln>
        </p:spPr>
        <p:txBody>
          <a:bodyPr anchor="t">
            <a:normAutofit fontScale="79000"/>
          </a:bodyPr>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Gesamtsumme wieder zu niedrig</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Positiv: Kommissionsvorschlag (nur Verteilung an Krankenhäuser mit Sicherstellungszuschlag -  insgesamt nur 60 im gesamten Bundesgebiet) wurde nicht umgesetzt</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Sachkriterien besser als rein leistungsabhängige Verteilung</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Arial"/>
              <a:buChar char="•"/>
            </a:pPr>
            <a:r>
              <a:rPr b="0" lang="de-DE" sz="3200" spc="-1" strike="noStrike">
                <a:solidFill>
                  <a:srgbClr val="ff0000"/>
                </a:solidFill>
                <a:latin typeface="Calibri"/>
              </a:rPr>
              <a:t>Allerdings auch finanzielle Steuerung und Versuch über die Kriterien (Pädiatrie, Neonatologie) Strukturpolitik zu betreiben</a:t>
            </a:r>
            <a:endParaRPr b="0" lang="de-DE" sz="3200" spc="-1" strike="noStrike">
              <a:solidFill>
                <a:srgbClr val="000000"/>
              </a:solidFill>
              <a:latin typeface="Calibri"/>
            </a:endParaRPr>
          </a:p>
          <a:p>
            <a:pPr marL="2286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Kleinen Geburtshilfen wird (wg. der Kriterien) damit sicher nicht geholfen</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D244F9F3-03B1-491B-B31C-4332F5F0D5EB}" type="slidenum">
              <a:t>23</a:t>
            </a:fld>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838080" y="2478960"/>
            <a:ext cx="10515240" cy="1325160"/>
          </a:xfrm>
          <a:prstGeom prst="rect">
            <a:avLst/>
          </a:prstGeom>
          <a:noFill/>
          <a:ln w="0">
            <a:noFill/>
          </a:ln>
        </p:spPr>
        <p:txBody>
          <a:bodyPr anchor="ctr">
            <a:normAutofit fontScale="43000"/>
          </a:bodyPr>
          <a:p>
            <a:pPr algn="ctr">
              <a:lnSpc>
                <a:spcPct val="90000"/>
              </a:lnSpc>
              <a:buNone/>
            </a:pPr>
            <a:r>
              <a:rPr b="1" lang="de-DE" sz="5300" spc="-1" strike="noStrike" u="sng">
                <a:solidFill>
                  <a:srgbClr val="000000"/>
                </a:solidFill>
                <a:uFillTx/>
                <a:latin typeface="Calibri Light"/>
              </a:rPr>
              <a:t>Kommissionsvorschläge</a:t>
            </a:r>
            <a:br>
              <a:rPr sz="5300"/>
            </a:br>
            <a:br>
              <a:rPr sz="5300"/>
            </a:br>
            <a:r>
              <a:rPr b="1" lang="de-DE" sz="5300" spc="-1" strike="noStrike" u="sng">
                <a:solidFill>
                  <a:srgbClr val="000000"/>
                </a:solidFill>
                <a:uFillTx/>
                <a:latin typeface="Calibri Light"/>
              </a:rPr>
              <a:t>„Grundlegende Reform der KH-Vergütung“</a:t>
            </a:r>
            <a:br>
              <a:rPr sz="4400"/>
            </a:br>
            <a:endParaRPr b="0" lang="de-DE" sz="5300" spc="-1" strike="noStrike">
              <a:solidFill>
                <a:srgbClr val="000000"/>
              </a:solidFill>
              <a:latin typeface="Calibri"/>
            </a:endParaRPr>
          </a:p>
        </p:txBody>
      </p:sp>
      <p:sp>
        <p:nvSpPr>
          <p:cNvPr id="3" name="PlaceHolder 2"/>
          <p:cNvSpPr>
            <a:spLocks noGrp="1"/>
          </p:cNvSpPr>
          <p:nvPr>
            <p:ph type="sldNum" idx="5"/>
          </p:nvPr>
        </p:nvSpPr>
        <p:spPr/>
        <p:txBody>
          <a:bodyPr/>
          <a:p>
            <a:fld id="{478B669B-B43F-4AF5-B37B-57FE4BB95FEB}" type="slidenum">
              <a:t>24</a:t>
            </a:fld>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type="title"/>
          </p:nvPr>
        </p:nvSpPr>
        <p:spPr>
          <a:xfrm>
            <a:off x="838080" y="13932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Grundprinzipien</a:t>
            </a:r>
            <a:br>
              <a:rPr sz="4400"/>
            </a:br>
            <a:endParaRPr b="0" lang="de-DE" sz="4400" spc="-1" strike="noStrike">
              <a:solidFill>
                <a:srgbClr val="000000"/>
              </a:solidFill>
              <a:latin typeface="Calibri"/>
            </a:endParaRPr>
          </a:p>
        </p:txBody>
      </p:sp>
      <p:sp>
        <p:nvSpPr>
          <p:cNvPr id="142" name="PlaceHolder 2"/>
          <p:cNvSpPr>
            <a:spLocks noGrp="1"/>
          </p:cNvSpPr>
          <p:nvPr>
            <p:ph/>
          </p:nvPr>
        </p:nvSpPr>
        <p:spPr>
          <a:xfrm>
            <a:off x="838080" y="1229040"/>
            <a:ext cx="10515240" cy="4753080"/>
          </a:xfrm>
          <a:prstGeom prst="rect">
            <a:avLst/>
          </a:prstGeom>
          <a:noFill/>
          <a:ln w="0">
            <a:noFill/>
          </a:ln>
        </p:spPr>
        <p:txBody>
          <a:bodyPr anchor="t">
            <a:normAutofit fontScale="80000"/>
          </a:bodyPr>
          <a:p>
            <a:pPr>
              <a:lnSpc>
                <a:spcPct val="90000"/>
              </a:lnSpc>
              <a:spcBef>
                <a:spcPts val="1001"/>
              </a:spcBef>
              <a:buNone/>
              <a:tabLst>
                <a:tab algn="l" pos="0"/>
              </a:tabLst>
            </a:pPr>
            <a:r>
              <a:rPr b="0" i="1" lang="de-DE" sz="3200" spc="-1" strike="noStrike">
                <a:solidFill>
                  <a:srgbClr val="221e1f"/>
                </a:solidFill>
                <a:latin typeface="BundesSerif Regular"/>
              </a:rPr>
              <a:t>„</a:t>
            </a:r>
            <a:r>
              <a:rPr b="0" i="1" lang="de-DE" sz="3200" spc="-1" strike="noStrike">
                <a:solidFill>
                  <a:srgbClr val="221e1f"/>
                </a:solidFill>
                <a:latin typeface="BundesSerif Regular"/>
              </a:rPr>
              <a:t>1. eine einheitliche Definition von Krankenhaus-Versorgungsstufen (Leveln), um lokale, regionale und überregionale Versorgungsaufträge abzugrenzen </a:t>
            </a:r>
            <a:endParaRPr b="0" lang="de-DE" sz="3200" spc="-1" strike="noStrike">
              <a:solidFill>
                <a:srgbClr val="000000"/>
              </a:solidFill>
              <a:latin typeface="Calibri"/>
            </a:endParaRPr>
          </a:p>
          <a:p>
            <a:pPr>
              <a:lnSpc>
                <a:spcPct val="90000"/>
              </a:lnSpc>
              <a:spcBef>
                <a:spcPts val="1001"/>
              </a:spcBef>
              <a:buNone/>
              <a:tabLst>
                <a:tab algn="l" pos="0"/>
              </a:tabLst>
            </a:pPr>
            <a:r>
              <a:rPr b="0" i="1" lang="de-DE" sz="3200" spc="-1" strike="noStrike">
                <a:solidFill>
                  <a:srgbClr val="221e1f"/>
                </a:solidFill>
                <a:latin typeface="BundesSerif Regular"/>
              </a:rPr>
              <a:t>2. ein System von Leistungsgruppen, die passgenauer als durch DRGs (…) und Fachabteilungen (…) den Leveln zugeordnet und dem Bevölkerungsbedarf angepasst werden können </a:t>
            </a:r>
            <a:endParaRPr b="0" lang="de-DE" sz="3200" spc="-1" strike="noStrike">
              <a:solidFill>
                <a:srgbClr val="000000"/>
              </a:solidFill>
              <a:latin typeface="Calibri"/>
            </a:endParaRPr>
          </a:p>
          <a:p>
            <a:pPr>
              <a:lnSpc>
                <a:spcPct val="90000"/>
              </a:lnSpc>
              <a:spcBef>
                <a:spcPts val="1001"/>
              </a:spcBef>
              <a:buNone/>
              <a:tabLst>
                <a:tab algn="l" pos="0"/>
              </a:tabLst>
            </a:pPr>
            <a:r>
              <a:rPr b="0" i="1" lang="de-DE" sz="3200" spc="-1" strike="noStrike">
                <a:solidFill>
                  <a:srgbClr val="221e1f"/>
                </a:solidFill>
                <a:latin typeface="BundesSerif Regular"/>
              </a:rPr>
              <a:t>3. Reduktion der mengenbezogenen Komponente zugunsten einer bedarfsgerechten und qualitätsorientierten Vorhaltefinanzierung“</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marL="228600" indent="-360000">
              <a:lnSpc>
                <a:spcPct val="90000"/>
              </a:lnSpc>
              <a:spcBef>
                <a:spcPts val="1001"/>
              </a:spcBef>
              <a:buClr>
                <a:srgbClr val="ff0000"/>
              </a:buClr>
              <a:buFont typeface="Wingdings" charset="2"/>
              <a:buChar char=""/>
              <a:tabLst>
                <a:tab algn="l" pos="0"/>
              </a:tabLst>
            </a:pPr>
            <a:r>
              <a:rPr b="1" lang="de-DE" sz="3200" spc="-1" strike="noStrike">
                <a:solidFill>
                  <a:srgbClr val="ff0000"/>
                </a:solidFill>
                <a:latin typeface="BundesSerif Regular"/>
              </a:rPr>
              <a:t>2 Strukturvorschläge und 1 Finanzierungsvorschlag</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D0132964-AC13-4A85-8650-3824F17042B9}" type="slidenum">
              <a:t>25</a:t>
            </a:fld>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p:nvPr>
        </p:nvSpPr>
        <p:spPr>
          <a:xfrm>
            <a:off x="838080" y="1825560"/>
            <a:ext cx="10515240" cy="4350960"/>
          </a:xfrm>
          <a:prstGeom prst="rect">
            <a:avLst/>
          </a:prstGeom>
          <a:noFill/>
          <a:ln w="0">
            <a:noFill/>
          </a:ln>
        </p:spPr>
        <p:txBody>
          <a:bodyPr anchor="t">
            <a:normAutofit/>
          </a:bodyPr>
          <a:p>
            <a:pPr algn="ctr">
              <a:lnSpc>
                <a:spcPct val="90000"/>
              </a:lnSpc>
              <a:spcBef>
                <a:spcPts val="1001"/>
              </a:spcBef>
              <a:buNone/>
              <a:tabLst>
                <a:tab algn="l" pos="0"/>
              </a:tabLst>
            </a:pPr>
            <a:r>
              <a:rPr b="0" lang="de-DE" sz="7200" spc="-1" strike="noStrike" u="sng">
                <a:solidFill>
                  <a:srgbClr val="000000"/>
                </a:solidFill>
                <a:uFillTx/>
                <a:latin typeface="Calibri"/>
              </a:rPr>
              <a:t>Strukturvorschläge</a:t>
            </a:r>
            <a:endParaRPr b="0" lang="de-DE" sz="7200" spc="-1" strike="noStrike">
              <a:solidFill>
                <a:srgbClr val="000000"/>
              </a:solidFill>
              <a:latin typeface="Calibri"/>
            </a:endParaRPr>
          </a:p>
        </p:txBody>
      </p:sp>
      <p:sp>
        <p:nvSpPr>
          <p:cNvPr id="3" name="PlaceHolder 2"/>
          <p:cNvSpPr>
            <a:spLocks noGrp="1"/>
          </p:cNvSpPr>
          <p:nvPr>
            <p:ph type="sldNum" idx="5"/>
          </p:nvPr>
        </p:nvSpPr>
        <p:spPr/>
        <p:txBody>
          <a:bodyPr/>
          <a:p>
            <a:fld id="{5AFA571A-0FF7-4479-93B4-754D8487E510}" type="slidenum">
              <a:t>26</a:t>
            </a:fld>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Level (1)</a:t>
            </a:r>
            <a:endParaRPr b="0" lang="de-DE" sz="4400" spc="-1" strike="noStrike">
              <a:solidFill>
                <a:srgbClr val="000000"/>
              </a:solidFill>
              <a:latin typeface="Calibri"/>
            </a:endParaRPr>
          </a:p>
        </p:txBody>
      </p:sp>
      <p:sp>
        <p:nvSpPr>
          <p:cNvPr id="145" name="PlaceHolder 2"/>
          <p:cNvSpPr>
            <a:spLocks noGrp="1"/>
          </p:cNvSpPr>
          <p:nvPr>
            <p:ph/>
          </p:nvPr>
        </p:nvSpPr>
        <p:spPr>
          <a:xfrm>
            <a:off x="838080" y="1325520"/>
            <a:ext cx="10515240" cy="5027400"/>
          </a:xfrm>
          <a:prstGeom prst="rect">
            <a:avLst/>
          </a:prstGeom>
          <a:noFill/>
          <a:ln w="0">
            <a:noFill/>
          </a:ln>
        </p:spPr>
        <p:txBody>
          <a:bodyPr anchor="t">
            <a:normAutofit fontScale="93000"/>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Level Ii (integrierte ambulant/stationäre Versorgung)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Level In (mit Notfallstufe I)</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Level II</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Level III</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Level IIIU (Universitätsmedizin)</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tabLst>
                <a:tab algn="l" pos="0"/>
              </a:tabLst>
            </a:pPr>
            <a:r>
              <a:rPr b="0" lang="de-DE" sz="3200" spc="-1" strike="noStrike">
                <a:solidFill>
                  <a:srgbClr val="ff0000"/>
                </a:solidFill>
                <a:latin typeface="Calibri"/>
              </a:rPr>
              <a:t>Entspricht den alten Versorgungsstufen (Grundversorgung, Zentralversorgung, Maximalversorgung) – lokal, regional, überregional</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B83211D1-AE90-414C-A16F-FF5A72AB8A45}" type="slidenum">
              <a:t>27</a:t>
            </a:fld>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Leistungsgruppen (1) </a:t>
            </a:r>
            <a:endParaRPr b="0" lang="de-DE" sz="4400" spc="-1" strike="noStrike">
              <a:solidFill>
                <a:srgbClr val="000000"/>
              </a:solidFill>
              <a:latin typeface="Calibri"/>
            </a:endParaRPr>
          </a:p>
        </p:txBody>
      </p:sp>
      <p:sp>
        <p:nvSpPr>
          <p:cNvPr id="147" name="PlaceHolder 2"/>
          <p:cNvSpPr>
            <a:spLocks noGrp="1"/>
          </p:cNvSpPr>
          <p:nvPr>
            <p:ph/>
          </p:nvPr>
        </p:nvSpPr>
        <p:spPr>
          <a:xfrm>
            <a:off x="838080" y="1496160"/>
            <a:ext cx="10515240" cy="4680360"/>
          </a:xfrm>
          <a:prstGeom prst="rect">
            <a:avLst/>
          </a:prstGeom>
          <a:noFill/>
          <a:ln w="0">
            <a:noFill/>
          </a:ln>
        </p:spPr>
        <p:txBody>
          <a:bodyPr anchor="t">
            <a:normAutofit fontScale="81000"/>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128 Leistungsgruppen (LG) bestehend aus Diagnose</a:t>
            </a:r>
            <a:r>
              <a:rPr b="0" lang="de-DE" sz="3200" spc="-1" strike="noStrike">
                <a:solidFill>
                  <a:srgbClr val="4472c4"/>
                </a:solidFill>
                <a:latin typeface="Calibri"/>
              </a:rPr>
              <a:t>n</a:t>
            </a:r>
            <a:r>
              <a:rPr b="0" lang="de-DE" sz="3200" spc="-1" strike="noStrike">
                <a:solidFill>
                  <a:srgbClr val="000000"/>
                </a:solidFill>
                <a:latin typeface="Calibri"/>
              </a:rPr>
              <a:t> (ICD) und dazugehöriger Therapie (OPS)</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Für jede LG gelten detaillierte verpflichtende Mindestvorhaltungen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LG werden den einzelnen Leveln zugeordnet</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Definieren den Versorgungsauftrag</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Werden durch die Länder den einzelnen KHs zugeordnet</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Man darf nur Patienten der jeweils zugewiesenen LG behandeln (Kassen müssen nur diese bezahlen)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Wenn OPS notwendig sind, die nicht zur LG gehören, muss verlegt werden (außer eine Verlegung ist nicht möglich)</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52382932-7682-4F44-BE93-63B24B94EC00}" type="slidenum">
              <a:t>28</a:t>
            </a:fld>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Leistungsgruppen (2) </a:t>
            </a:r>
            <a:endParaRPr b="0" lang="de-DE" sz="4400" spc="-1" strike="noStrike">
              <a:solidFill>
                <a:srgbClr val="000000"/>
              </a:solidFill>
              <a:latin typeface="Calibri"/>
            </a:endParaRPr>
          </a:p>
        </p:txBody>
      </p:sp>
      <p:sp>
        <p:nvSpPr>
          <p:cNvPr id="149" name="PlaceHolder 2"/>
          <p:cNvSpPr>
            <a:spLocks noGrp="1"/>
          </p:cNvSpPr>
          <p:nvPr>
            <p:ph/>
          </p:nvPr>
        </p:nvSpPr>
        <p:spPr>
          <a:xfrm>
            <a:off x="491760" y="1325520"/>
            <a:ext cx="11207880" cy="5199480"/>
          </a:xfrm>
          <a:prstGeom prst="rect">
            <a:avLst/>
          </a:prstGeom>
          <a:noFill/>
          <a:ln w="0">
            <a:noFill/>
          </a:ln>
        </p:spPr>
        <p:txBody>
          <a:bodyPr anchor="t">
            <a:normAutofit fontScale="83000"/>
          </a:bodyPr>
          <a:p>
            <a:pPr marL="228600" indent="-228600">
              <a:lnSpc>
                <a:spcPct val="90000"/>
              </a:lnSpc>
              <a:spcBef>
                <a:spcPts val="1001"/>
              </a:spcBef>
              <a:buClr>
                <a:srgbClr val="000000"/>
              </a:buClr>
              <a:buFont typeface="Arial"/>
              <a:buChar char="•"/>
            </a:pPr>
            <a:r>
              <a:rPr b="0" lang="de-DE" sz="4000" spc="-1" strike="noStrike">
                <a:solidFill>
                  <a:srgbClr val="000000"/>
                </a:solidFill>
                <a:latin typeface="Calibri"/>
              </a:rPr>
              <a:t>Beispiele Leistungsgruppen Innere Medizin:</a:t>
            </a:r>
            <a:endParaRPr b="0" lang="de-DE" sz="40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3200" spc="-1" strike="noStrike">
                <a:solidFill>
                  <a:srgbClr val="000000"/>
                </a:solidFill>
                <a:latin typeface="Calibri"/>
              </a:rPr>
              <a:t>Basisbehandlung Innere Medizin – Level I</a:t>
            </a:r>
            <a:endParaRPr b="0" lang="de-DE" sz="32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3200" spc="-1" strike="noStrike">
                <a:solidFill>
                  <a:srgbClr val="000000"/>
                </a:solidFill>
                <a:latin typeface="Calibri"/>
              </a:rPr>
              <a:t>Angiologie, Gastroenterologie, Kardiologie usw. – Level II</a:t>
            </a:r>
            <a:endParaRPr b="0" lang="de-DE" sz="32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3200" spc="-1" strike="noStrike">
                <a:solidFill>
                  <a:srgbClr val="000000"/>
                </a:solidFill>
                <a:latin typeface="Calibri"/>
              </a:rPr>
              <a:t>Stammzelltransplantation, minimalinvasive Herzklappenintervention – Level III</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4000" spc="-1" strike="noStrike">
                <a:solidFill>
                  <a:srgbClr val="000000"/>
                </a:solidFill>
                <a:latin typeface="BundesSerif Regular"/>
              </a:rPr>
              <a:t>Leistungsgruppen sollen (freiwillig) getauscht werden, wenn Mindestbedingungen nicht erfüllt werden können oder wenn die Fallzahlen zu klein sind</a:t>
            </a:r>
            <a:endParaRPr b="0" lang="de-DE" sz="4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4000" spc="-1" strike="noStrike">
                <a:solidFill>
                  <a:srgbClr val="000000"/>
                </a:solidFill>
                <a:latin typeface="Calibri"/>
              </a:rPr>
              <a:t>Den Leistungsgruppen werden detailliert OPS zugeordnet</a:t>
            </a:r>
            <a:endParaRPr b="0" lang="de-DE" sz="40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E6C3EED6-BF2F-46D3-9D77-C81839082B77}" type="slidenum">
              <a:t>29</a:t>
            </a:fld>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Kommission</a:t>
            </a:r>
            <a:endParaRPr b="0" lang="de-DE" sz="4400" spc="-1" strike="noStrike">
              <a:solidFill>
                <a:srgbClr val="000000"/>
              </a:solidFill>
              <a:latin typeface="Calibri"/>
            </a:endParaRPr>
          </a:p>
        </p:txBody>
      </p:sp>
      <p:sp>
        <p:nvSpPr>
          <p:cNvPr id="95" name="PlaceHolder 2"/>
          <p:cNvSpPr>
            <a:spLocks noGrp="1"/>
          </p:cNvSpPr>
          <p:nvPr>
            <p:ph/>
          </p:nvPr>
        </p:nvSpPr>
        <p:spPr>
          <a:xfrm>
            <a:off x="649080" y="1461960"/>
            <a:ext cx="11031480" cy="4714560"/>
          </a:xfrm>
          <a:prstGeom prst="rect">
            <a:avLst/>
          </a:prstGeom>
          <a:noFill/>
          <a:ln w="0">
            <a:noFill/>
          </a:ln>
        </p:spPr>
        <p:txBody>
          <a:bodyPr anchor="t">
            <a:normAutofit fontScale="93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16 Mitglieder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Chefärzte und Aufsichtsratsmitglieder (Großkrankenhäuser), Gesundheitsökonomen, Soziologen, Juristen, Qualitätsmanager, Pflegewissenschaftler usw.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Keine Vertreter der Kassen und der Krankenhausgesellschaft und des GBA (Gemeinsamer Bundesausschuss)</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Ideologische Leitfiguren: Busse und Augurzky</a:t>
            </a:r>
            <a:endParaRPr b="0" lang="de-DE" sz="2800" spc="-1" strike="noStrike">
              <a:solidFill>
                <a:srgbClr val="000000"/>
              </a:solidFill>
              <a:latin typeface="Calibri"/>
            </a:endParaRPr>
          </a:p>
          <a:p>
            <a:pPr lvl="1" marL="685800" indent="-360000">
              <a:lnSpc>
                <a:spcPct val="90000"/>
              </a:lnSpc>
              <a:spcBef>
                <a:spcPts val="499"/>
              </a:spcBef>
              <a:buClr>
                <a:srgbClr val="ff0000"/>
              </a:buClr>
              <a:buFont typeface="Wingdings" charset="2"/>
              <a:buChar char=""/>
            </a:pPr>
            <a:r>
              <a:rPr b="0" lang="de-DE" sz="3000" spc="-1" strike="noStrike">
                <a:solidFill>
                  <a:srgbClr val="ff0000"/>
                </a:solidFill>
                <a:latin typeface="Calibri"/>
              </a:rPr>
              <a:t>Fürsprecher für Ökonomisierung, Bettenabbau und Krankenhausschließungen</a:t>
            </a:r>
            <a:endParaRPr b="0" lang="de-DE" sz="3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Bisher 3 Vorschläge, die ersten beiden schon gesetzlich umgesetzt</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A376ED5E-C93C-4023-943B-602FD4F0D1AB}" type="slidenum">
              <a:t>3</a:t>
            </a:fld>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Die Leistungsgruppen (3) </a:t>
            </a:r>
            <a:endParaRPr b="0" lang="de-DE" sz="4400" spc="-1" strike="noStrike">
              <a:solidFill>
                <a:srgbClr val="000000"/>
              </a:solidFill>
              <a:latin typeface="Calibri"/>
            </a:endParaRPr>
          </a:p>
        </p:txBody>
      </p:sp>
      <p:sp>
        <p:nvSpPr>
          <p:cNvPr id="151" name="PlaceHolder 2"/>
          <p:cNvSpPr>
            <a:spLocks noGrp="1"/>
          </p:cNvSpPr>
          <p:nvPr>
            <p:ph/>
          </p:nvPr>
        </p:nvSpPr>
        <p:spPr>
          <a:xfrm>
            <a:off x="491760" y="1325520"/>
            <a:ext cx="11353320" cy="5199480"/>
          </a:xfrm>
          <a:prstGeom prst="rect">
            <a:avLst/>
          </a:prstGeom>
          <a:noFill/>
          <a:ln w="0">
            <a:noFill/>
          </a:ln>
        </p:spPr>
        <p:txBody>
          <a:bodyPr anchor="t">
            <a:normAutofit fontScale="99000"/>
          </a:bodyPr>
          <a:p>
            <a:pPr marL="457200">
              <a:lnSpc>
                <a:spcPct val="90000"/>
              </a:lnSpc>
              <a:spcBef>
                <a:spcPts val="499"/>
              </a:spcBef>
              <a:buNone/>
              <a:tabLst>
                <a:tab algn="l" pos="0"/>
              </a:tabLst>
            </a:pPr>
            <a:r>
              <a:rPr b="1" lang="de-DE" sz="3600" spc="-1" strike="noStrike">
                <a:solidFill>
                  <a:srgbClr val="000000"/>
                </a:solidFill>
                <a:latin typeface="Calibri"/>
              </a:rPr>
              <a:t>Beispiel OPS Intensivmedizin Level I</a:t>
            </a:r>
            <a:endParaRPr b="0" lang="de-DE" sz="3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440000"/>
              </a:tabLst>
            </a:pPr>
            <a:r>
              <a:rPr b="1" lang="de-DE" sz="2600" spc="-1" strike="noStrike">
                <a:solidFill>
                  <a:srgbClr val="221e1f"/>
                </a:solidFill>
                <a:latin typeface="BundesSerif Regular"/>
              </a:rPr>
              <a:t>8-700</a:t>
            </a:r>
            <a:r>
              <a:rPr b="1" lang="de-DE" sz="2600" spc="-1" strike="noStrike">
                <a:solidFill>
                  <a:srgbClr val="221e1f"/>
                </a:solidFill>
                <a:latin typeface="BundesSerif Regular"/>
              </a:rPr>
              <a:t>	</a:t>
            </a:r>
            <a:r>
              <a:rPr b="0" lang="de-DE" sz="2600" spc="-1" strike="noStrike">
                <a:solidFill>
                  <a:srgbClr val="221e1f"/>
                </a:solidFill>
                <a:latin typeface="BundesSerif Regular"/>
              </a:rPr>
              <a:t>Offenhalten der oberen Atemwege </a:t>
            </a:r>
            <a:r>
              <a:rPr b="0" lang="de-DE" sz="2600" spc="-1" strike="noStrike">
                <a:solidFill>
                  <a:srgbClr val="221e1f"/>
                </a:solidFill>
                <a:latin typeface="BundesSerif Regular"/>
              </a:rPr>
              <a:t>	</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BundesSerif Regular"/>
              </a:rPr>
              <a:t>8-700.0  </a:t>
            </a:r>
            <a:r>
              <a:rPr b="1" lang="de-DE" sz="2600" spc="-1" strike="noStrike">
                <a:solidFill>
                  <a:srgbClr val="221e1f"/>
                </a:solidFill>
                <a:latin typeface="BundesSerif Regular"/>
              </a:rPr>
              <a:t>	</a:t>
            </a:r>
            <a:r>
              <a:rPr b="0" lang="de-DE" sz="2600" spc="-1" strike="noStrike">
                <a:solidFill>
                  <a:srgbClr val="221e1f"/>
                </a:solidFill>
                <a:latin typeface="BundesSerif Regular"/>
              </a:rPr>
              <a:t>Offenhalten der oberen Atemwege: durch </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r>
              <a:rPr b="0" lang="de-DE" sz="2600" spc="-1" strike="noStrike">
                <a:solidFill>
                  <a:srgbClr val="221e1f"/>
                </a:solidFill>
                <a:latin typeface="BundesSerif Regular"/>
              </a:rPr>
              <a:t>oropharyngealen Tubus </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BundesSerif Regular"/>
              </a:rPr>
              <a:t>8-701</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r>
              <a:rPr b="0" lang="de-DE" sz="2600" spc="-1" strike="noStrike">
                <a:solidFill>
                  <a:srgbClr val="221e1f"/>
                </a:solidFill>
                <a:latin typeface="BundesSerif Regular"/>
              </a:rPr>
              <a:t>Einfache endotracheale Intubation </a:t>
            </a:r>
            <a:r>
              <a:rPr b="0" lang="de-DE" sz="2600" spc="-1" strike="noStrike">
                <a:solidFill>
                  <a:srgbClr val="221e1f"/>
                </a:solidFill>
                <a:latin typeface="BundesSerif Regular"/>
              </a:rPr>
              <a:t>	</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BundesSerif Regular"/>
              </a:rPr>
              <a:t>8-704</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r>
              <a:rPr b="0" lang="de-DE" sz="2600" spc="-1" strike="noStrike">
                <a:solidFill>
                  <a:srgbClr val="221e1f"/>
                </a:solidFill>
                <a:latin typeface="BundesSerif Regular"/>
              </a:rPr>
              <a:t>Intubation mit Doppellumentubus </a:t>
            </a:r>
            <a:r>
              <a:rPr b="0" lang="de-DE" sz="2600" spc="-1" strike="noStrike">
                <a:solidFill>
                  <a:srgbClr val="221e1f"/>
                </a:solidFill>
                <a:latin typeface="BundesSerif Regular"/>
              </a:rPr>
              <a:t>	</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BundesSerif Regular"/>
              </a:rPr>
              <a:t>8-706</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r>
              <a:rPr b="0" lang="de-DE" sz="2600" spc="-1" strike="noStrike">
                <a:solidFill>
                  <a:srgbClr val="221e1f"/>
                </a:solidFill>
                <a:latin typeface="BundesSerif Regular"/>
              </a:rPr>
              <a:t>Anlegen einer Maske zur maschinellen Beatmung</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BundesSerif Regular"/>
              </a:rPr>
              <a:t>1-845</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r>
              <a:rPr b="0" lang="de-DE" sz="2600" spc="-1" strike="noStrike">
                <a:solidFill>
                  <a:srgbClr val="221e1f"/>
                </a:solidFill>
                <a:latin typeface="BundesSerif Regular"/>
              </a:rPr>
              <a:t>Diagnostische perkutane Punktion und Aspiration der Leber</a:t>
            </a:r>
            <a:endParaRPr b="0" lang="de-DE" sz="2600" spc="-1" strike="noStrike">
              <a:solidFill>
                <a:srgbClr val="000000"/>
              </a:solidFill>
              <a:latin typeface="Calibri"/>
            </a:endParaRPr>
          </a:p>
          <a:p>
            <a:pPr lvl="2" marL="1143000" indent="-228600">
              <a:lnSpc>
                <a:spcPct val="90000"/>
              </a:lnSpc>
              <a:spcBef>
                <a:spcPts val="499"/>
              </a:spcBef>
              <a:buClr>
                <a:srgbClr val="221e1f"/>
              </a:buClr>
              <a:buFont typeface="Arial"/>
              <a:buChar char="•"/>
              <a:tabLst>
                <a:tab algn="l" pos="1008000"/>
              </a:tabLst>
            </a:pPr>
            <a:r>
              <a:rPr b="1" lang="de-DE" sz="2600" spc="-1" strike="noStrike">
                <a:solidFill>
                  <a:srgbClr val="221e1f"/>
                </a:solidFill>
                <a:latin typeface="BundesSans Bold"/>
              </a:rPr>
              <a:t>8-854.79  </a:t>
            </a:r>
            <a:r>
              <a:rPr b="1" lang="de-DE" sz="2600" spc="-1" strike="noStrike">
                <a:solidFill>
                  <a:srgbClr val="221e1f"/>
                </a:solidFill>
                <a:latin typeface="BundesSans Bold"/>
              </a:rPr>
              <a:t>	</a:t>
            </a:r>
            <a:r>
              <a:rPr b="0" lang="de-DE" sz="2600" spc="-1" strike="noStrike">
                <a:solidFill>
                  <a:srgbClr val="221e1f"/>
                </a:solidFill>
                <a:latin typeface="BundesSerif Regular"/>
              </a:rPr>
              <a:t>Hämodialyse: kontinuierlich, venovenös, pumpengetrieben </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r>
              <a:rPr b="0" lang="de-DE" sz="2600" spc="-1" strike="noStrike">
                <a:solidFill>
                  <a:srgbClr val="221e1f"/>
                </a:solidFill>
                <a:latin typeface="BundesSerif Regular"/>
              </a:rPr>
              <a:t>(CVVHD), Antikoagulation mit sonstigen Substanzen: mehr als </a:t>
            </a:r>
            <a:r>
              <a:rPr b="0" lang="de-DE" sz="2600" spc="-1" strike="noStrike">
                <a:solidFill>
                  <a:srgbClr val="221e1f"/>
                </a:solidFill>
                <a:latin typeface="BundesSerif Regular"/>
              </a:rPr>
              <a:t>	</a:t>
            </a:r>
            <a:r>
              <a:rPr b="0" lang="de-DE" sz="2600" spc="-1" strike="noStrike">
                <a:solidFill>
                  <a:srgbClr val="221e1f"/>
                </a:solidFill>
                <a:latin typeface="BundesSerif Regular"/>
              </a:rPr>
              <a:t>	</a:t>
            </a:r>
            <a:r>
              <a:rPr b="0" lang="de-DE" sz="2600" spc="-1" strike="noStrike">
                <a:solidFill>
                  <a:srgbClr val="221e1f"/>
                </a:solidFill>
                <a:latin typeface="BundesSerif Regular"/>
              </a:rPr>
              <a:t>1.320 bis 1.680 Stunden</a:t>
            </a:r>
            <a:r>
              <a:rPr b="0" lang="de-DE" sz="2600" spc="-1" strike="noStrike">
                <a:solidFill>
                  <a:srgbClr val="221e1f"/>
                </a:solidFill>
                <a:latin typeface="BundesSerif Regular"/>
              </a:rPr>
              <a:t>	</a:t>
            </a:r>
            <a:endParaRPr b="0" lang="de-DE" sz="2600" spc="-1" strike="noStrike">
              <a:solidFill>
                <a:srgbClr val="000000"/>
              </a:solidFill>
              <a:latin typeface="Calibri"/>
            </a:endParaRPr>
          </a:p>
          <a:p>
            <a:pPr marL="457200">
              <a:lnSpc>
                <a:spcPct val="90000"/>
              </a:lnSpc>
              <a:spcBef>
                <a:spcPts val="499"/>
              </a:spcBef>
              <a:buNone/>
              <a:tabLst>
                <a:tab algn="l" pos="0"/>
              </a:tabLst>
            </a:pPr>
            <a:endParaRPr b="0" lang="de-DE" sz="1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8ED7991D-1162-44E1-96E8-5B804E42FF91}" type="slidenum">
              <a:t>30</a:t>
            </a:fld>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title"/>
          </p:nvPr>
        </p:nvSpPr>
        <p:spPr>
          <a:xfrm>
            <a:off x="5746320" y="222480"/>
            <a:ext cx="6028560" cy="1325160"/>
          </a:xfrm>
          <a:prstGeom prst="rect">
            <a:avLst/>
          </a:prstGeom>
          <a:noFill/>
          <a:ln w="0">
            <a:noFill/>
          </a:ln>
        </p:spPr>
        <p:txBody>
          <a:bodyPr anchor="ctr">
            <a:normAutofit fontScale="82000"/>
          </a:bodyPr>
          <a:p>
            <a:pPr>
              <a:lnSpc>
                <a:spcPct val="90000"/>
              </a:lnSpc>
              <a:buNone/>
            </a:pPr>
            <a:r>
              <a:rPr b="0" lang="de-DE" sz="4400" spc="-1" strike="noStrike" u="sng">
                <a:solidFill>
                  <a:srgbClr val="000000"/>
                </a:solidFill>
                <a:uFillTx/>
                <a:latin typeface="Calibri Light"/>
              </a:rPr>
              <a:t>Die Leistungsgruppen (4) </a:t>
            </a:r>
            <a:endParaRPr b="0" lang="de-DE" sz="4400" spc="-1" strike="noStrike">
              <a:solidFill>
                <a:srgbClr val="000000"/>
              </a:solidFill>
              <a:latin typeface="Calibri"/>
            </a:endParaRPr>
          </a:p>
        </p:txBody>
      </p:sp>
      <p:sp>
        <p:nvSpPr>
          <p:cNvPr id="153" name="PlaceHolder 2"/>
          <p:cNvSpPr>
            <a:spLocks noGrp="1"/>
          </p:cNvSpPr>
          <p:nvPr>
            <p:ph/>
          </p:nvPr>
        </p:nvSpPr>
        <p:spPr>
          <a:xfrm>
            <a:off x="5794560" y="1653840"/>
            <a:ext cx="5487120" cy="5256720"/>
          </a:xfrm>
          <a:prstGeom prst="rect">
            <a:avLst/>
          </a:prstGeom>
          <a:noFill/>
          <a:ln w="0">
            <a:noFill/>
          </a:ln>
        </p:spPr>
        <p:txBody>
          <a:bodyPr anchor="t">
            <a:normAutofit/>
          </a:bodyPr>
          <a:p>
            <a:pPr>
              <a:lnSpc>
                <a:spcPct val="90000"/>
              </a:lnSpc>
              <a:spcBef>
                <a:spcPts val="1001"/>
              </a:spcBef>
              <a:buNone/>
              <a:tabLst>
                <a:tab algn="l" pos="0"/>
              </a:tabLst>
            </a:pPr>
            <a:r>
              <a:rPr b="1" lang="de-DE" sz="2800" spc="-1" strike="noStrike">
                <a:solidFill>
                  <a:srgbClr val="000000"/>
                </a:solidFill>
                <a:latin typeface="Calibri"/>
              </a:rPr>
              <a:t>Beispiele Mindestvoraussetzungen Intensivmedizin Level I - III</a:t>
            </a:r>
            <a:endParaRPr b="0" lang="de-DE" sz="2800" spc="-1" strike="noStrike">
              <a:solidFill>
                <a:srgbClr val="000000"/>
              </a:solidFill>
              <a:latin typeface="Calibri"/>
            </a:endParaRPr>
          </a:p>
          <a:p>
            <a:pPr marL="457200">
              <a:lnSpc>
                <a:spcPct val="90000"/>
              </a:lnSpc>
              <a:spcBef>
                <a:spcPts val="499"/>
              </a:spcBef>
              <a:buNone/>
              <a:tabLst>
                <a:tab algn="l" pos="0"/>
              </a:tabLst>
            </a:pPr>
            <a:endParaRPr b="0" lang="de-DE" sz="1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pic>
        <p:nvPicPr>
          <p:cNvPr id="154" name="Grafik 5" descr="Ein Bild, das Tisch enthält.&#10;&#10;Automatisch generierte Beschreibung"/>
          <p:cNvPicPr/>
          <p:nvPr/>
        </p:nvPicPr>
        <p:blipFill>
          <a:blip r:embed="rId1"/>
          <a:stretch/>
        </p:blipFill>
        <p:spPr>
          <a:xfrm>
            <a:off x="416880" y="273600"/>
            <a:ext cx="4320720" cy="6481080"/>
          </a:xfrm>
          <a:prstGeom prst="rect">
            <a:avLst/>
          </a:prstGeom>
          <a:ln w="0">
            <a:noFill/>
          </a:ln>
        </p:spPr>
      </p:pic>
      <p:sp>
        <p:nvSpPr>
          <p:cNvPr id="4" name="PlaceHolder 3"/>
          <p:cNvSpPr>
            <a:spLocks noGrp="1"/>
          </p:cNvSpPr>
          <p:nvPr>
            <p:ph type="sldNum" idx="5"/>
          </p:nvPr>
        </p:nvSpPr>
        <p:spPr/>
        <p:txBody>
          <a:bodyPr/>
          <a:p>
            <a:fld id="{290CFC8D-78E3-4947-B70D-2425BE16F35C}" type="slidenum">
              <a:t>31</a:t>
            </a:fld>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0" lang="de-DE" sz="4400" spc="-1" strike="noStrike" u="sng">
                <a:solidFill>
                  <a:srgbClr val="ff0000"/>
                </a:solidFill>
                <a:uFillTx/>
                <a:latin typeface="Calibri Light"/>
              </a:rPr>
              <a:t> </a:t>
            </a:r>
            <a:r>
              <a:rPr b="0" lang="de-DE" sz="4400" spc="-1" strike="noStrike" u="sng">
                <a:solidFill>
                  <a:srgbClr val="000000"/>
                </a:solidFill>
                <a:uFillTx/>
                <a:latin typeface="Calibri Light"/>
              </a:rPr>
              <a:t>Level und Leistungsgruppen (1)</a:t>
            </a:r>
            <a:endParaRPr b="0" lang="de-DE" sz="4400" spc="-1" strike="noStrike">
              <a:solidFill>
                <a:srgbClr val="000000"/>
              </a:solidFill>
              <a:latin typeface="Calibri"/>
            </a:endParaRPr>
          </a:p>
        </p:txBody>
      </p:sp>
      <p:sp>
        <p:nvSpPr>
          <p:cNvPr id="156" name="PlaceHolder 2"/>
          <p:cNvSpPr>
            <a:spLocks noGrp="1"/>
          </p:cNvSpPr>
          <p:nvPr>
            <p:ph/>
          </p:nvPr>
        </p:nvSpPr>
        <p:spPr>
          <a:xfrm>
            <a:off x="838080" y="1325520"/>
            <a:ext cx="10645200" cy="5027400"/>
          </a:xfrm>
          <a:prstGeom prst="rect">
            <a:avLst/>
          </a:prstGeom>
          <a:noFill/>
          <a:ln w="0">
            <a:noFill/>
          </a:ln>
        </p:spPr>
        <p:txBody>
          <a:bodyPr anchor="t">
            <a:normAutofit fontScale="92000"/>
          </a:bodyPr>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Level und LG grundsätzlich richtig</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Wenn man nicht finanziell steuern will, muss man planen</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Zum Planen gehören Kriterien und Bedingungen</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Nähere Definition des Versorgungsauftrages über Leistungsgruppen verhindert, dass jedes KH/Abteilung alles macht, auch wenn es/sie von den Voraussetzungen her, dazu nicht geeignet ist</a:t>
            </a:r>
            <a:endParaRPr b="0" lang="de-DE" sz="3600" spc="-1" strike="noStrike">
              <a:solidFill>
                <a:srgbClr val="000000"/>
              </a:solidFill>
              <a:latin typeface="Calibri"/>
            </a:endParaRPr>
          </a:p>
        </p:txBody>
      </p:sp>
      <p:sp>
        <p:nvSpPr>
          <p:cNvPr id="4" name="PlaceHolder 3"/>
          <p:cNvSpPr>
            <a:spLocks noGrp="1"/>
          </p:cNvSpPr>
          <p:nvPr>
            <p:ph type="sldNum" idx="5"/>
          </p:nvPr>
        </p:nvSpPr>
        <p:spPr/>
        <p:txBody>
          <a:bodyPr/>
          <a:p>
            <a:fld id="{1EA2A3FF-B74A-402F-8B99-F610A8D611D2}" type="slidenum">
              <a:t>32</a:t>
            </a:fld>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0" lang="de-DE" sz="4400" spc="-1" strike="noStrike" u="sng">
                <a:solidFill>
                  <a:srgbClr val="ff0000"/>
                </a:solidFill>
                <a:uFillTx/>
                <a:latin typeface="Calibri Light"/>
              </a:rPr>
              <a:t> </a:t>
            </a:r>
            <a:r>
              <a:rPr b="0" lang="de-DE" sz="4400" spc="-1" strike="noStrike" u="sng">
                <a:solidFill>
                  <a:srgbClr val="000000"/>
                </a:solidFill>
                <a:uFillTx/>
                <a:latin typeface="Calibri Light"/>
              </a:rPr>
              <a:t>Level und Leistungsgruppen (2)</a:t>
            </a:r>
            <a:endParaRPr b="0" lang="de-DE" sz="4400" spc="-1" strike="noStrike">
              <a:solidFill>
                <a:srgbClr val="000000"/>
              </a:solidFill>
              <a:latin typeface="Calibri"/>
            </a:endParaRPr>
          </a:p>
        </p:txBody>
      </p:sp>
      <p:sp>
        <p:nvSpPr>
          <p:cNvPr id="158" name="PlaceHolder 2"/>
          <p:cNvSpPr>
            <a:spLocks noGrp="1"/>
          </p:cNvSpPr>
          <p:nvPr>
            <p:ph/>
          </p:nvPr>
        </p:nvSpPr>
        <p:spPr>
          <a:xfrm>
            <a:off x="838080" y="1325520"/>
            <a:ext cx="10515240" cy="5027400"/>
          </a:xfrm>
          <a:prstGeom prst="rect">
            <a:avLst/>
          </a:prstGeom>
          <a:noFill/>
          <a:ln w="0">
            <a:noFill/>
          </a:ln>
        </p:spPr>
        <p:txBody>
          <a:bodyPr anchor="t">
            <a:normAutofit fontScale="97000"/>
          </a:bodyPr>
          <a:p>
            <a:pPr marL="468000" indent="-468000">
              <a:lnSpc>
                <a:spcPct val="90000"/>
              </a:lnSpc>
              <a:spcBef>
                <a:spcPts val="1001"/>
              </a:spcBef>
              <a:buClr>
                <a:srgbClr val="ff0000"/>
              </a:buClr>
              <a:buFont typeface="Wingdings" charset="2"/>
              <a:buChar char=""/>
            </a:pPr>
            <a:r>
              <a:rPr b="1" lang="de-DE" sz="3600" spc="-1" strike="noStrike">
                <a:solidFill>
                  <a:srgbClr val="ff0000"/>
                </a:solidFill>
                <a:latin typeface="Calibri"/>
                <a:ea typeface="Calibri"/>
              </a:rPr>
              <a:t>Aber Gefahr: </a:t>
            </a:r>
            <a:r>
              <a:rPr b="0" lang="de-DE" sz="3600" spc="-1" strike="noStrike">
                <a:solidFill>
                  <a:srgbClr val="ff0000"/>
                </a:solidFill>
                <a:latin typeface="Calibri"/>
                <a:ea typeface="Calibri"/>
              </a:rPr>
              <a:t>Solche Kriterien können zum Bettenabbau und zu Krankenhausschließungen missbraucht werden</a:t>
            </a:r>
            <a:endParaRPr b="0" lang="de-DE" sz="3600" spc="-1" strike="noStrike">
              <a:solidFill>
                <a:srgbClr val="000000"/>
              </a:solidFill>
              <a:latin typeface="Calibri"/>
            </a:endParaRPr>
          </a:p>
          <a:p>
            <a:pPr marL="468000" indent="-468000">
              <a:lnSpc>
                <a:spcPct val="90000"/>
              </a:lnSpc>
              <a:spcBef>
                <a:spcPts val="1001"/>
              </a:spcBef>
              <a:buNone/>
              <a:tabLst>
                <a:tab algn="l" pos="0"/>
              </a:tabLst>
            </a:pPr>
            <a:endParaRPr b="0" lang="de-DE" sz="3600" spc="-1" strike="noStrike">
              <a:solidFill>
                <a:srgbClr val="000000"/>
              </a:solidFill>
              <a:latin typeface="Calibri"/>
            </a:endParaRPr>
          </a:p>
          <a:p>
            <a:pPr marL="468000" indent="-468000">
              <a:lnSpc>
                <a:spcPct val="90000"/>
              </a:lnSpc>
              <a:spcBef>
                <a:spcPts val="1001"/>
              </a:spcBef>
              <a:buClr>
                <a:srgbClr val="000000"/>
              </a:buClr>
              <a:buFont typeface="Wingdings" charset="2"/>
              <a:buChar char=""/>
              <a:tabLst>
                <a:tab algn="l" pos="0"/>
              </a:tabLst>
            </a:pPr>
            <a:r>
              <a:rPr b="0" lang="de-DE" sz="3600" spc="-1" strike="noStrike">
                <a:solidFill>
                  <a:srgbClr val="000000"/>
                </a:solidFill>
                <a:latin typeface="Calibri"/>
                <a:ea typeface="Calibri"/>
              </a:rPr>
              <a:t>Zitat Prof. Karagiannidis (Mitglied der Kommission):</a:t>
            </a:r>
            <a:endParaRPr b="0" lang="de-DE" sz="3600" spc="-1" strike="noStrike">
              <a:solidFill>
                <a:srgbClr val="000000"/>
              </a:solidFill>
              <a:latin typeface="Calibri"/>
            </a:endParaRPr>
          </a:p>
          <a:p>
            <a:pPr marL="457200">
              <a:lnSpc>
                <a:spcPct val="90000"/>
              </a:lnSpc>
              <a:spcBef>
                <a:spcPts val="499"/>
              </a:spcBef>
              <a:buNone/>
              <a:tabLst>
                <a:tab algn="l" pos="0"/>
              </a:tabLst>
            </a:pPr>
            <a:r>
              <a:rPr b="0" lang="de-DE" sz="3200" spc="-1" strike="noStrike">
                <a:solidFill>
                  <a:srgbClr val="ff0000"/>
                </a:solidFill>
                <a:latin typeface="Calibri"/>
                <a:ea typeface="Calibri"/>
              </a:rPr>
              <a:t>„ … </a:t>
            </a:r>
            <a:r>
              <a:rPr b="0" lang="de-DE" sz="3200" spc="-1" strike="noStrike">
                <a:solidFill>
                  <a:srgbClr val="ff0000"/>
                </a:solidFill>
                <a:latin typeface="Calibri"/>
                <a:ea typeface="Calibri"/>
              </a:rPr>
              <a:t>dass wir am Ende so etwa 500 bis 600 Krankenhäuser haben, die wirklich viel anbieten können …“  (Tagesschau 24, 02.02.23). </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712BBB10-9C29-47BC-B12F-060802E1329A}" type="slidenum">
              <a:t>33</a:t>
            </a:fld>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0" lang="de-DE" sz="4400" spc="-1" strike="noStrike" u="sng">
                <a:solidFill>
                  <a:srgbClr val="ff0000"/>
                </a:solidFill>
                <a:uFillTx/>
                <a:latin typeface="Calibri Light"/>
              </a:rPr>
              <a:t> </a:t>
            </a:r>
            <a:r>
              <a:rPr b="0" lang="de-DE" sz="4400" spc="-1" strike="noStrike" u="sng">
                <a:solidFill>
                  <a:srgbClr val="000000"/>
                </a:solidFill>
                <a:uFillTx/>
                <a:latin typeface="Calibri Light"/>
              </a:rPr>
              <a:t>Level und Leistungsgruppen (3)</a:t>
            </a:r>
            <a:endParaRPr b="0" lang="de-DE" sz="4400" spc="-1" strike="noStrike">
              <a:solidFill>
                <a:srgbClr val="000000"/>
              </a:solidFill>
              <a:latin typeface="Calibri"/>
            </a:endParaRPr>
          </a:p>
        </p:txBody>
      </p:sp>
      <p:sp>
        <p:nvSpPr>
          <p:cNvPr id="160" name="PlaceHolder 2"/>
          <p:cNvSpPr>
            <a:spLocks noGrp="1"/>
          </p:cNvSpPr>
          <p:nvPr>
            <p:ph/>
          </p:nvPr>
        </p:nvSpPr>
        <p:spPr>
          <a:xfrm>
            <a:off x="838080" y="1558440"/>
            <a:ext cx="10515240" cy="5027400"/>
          </a:xfrm>
          <a:prstGeom prst="rect">
            <a:avLst/>
          </a:prstGeom>
          <a:noFill/>
          <a:ln w="0">
            <a:noFill/>
          </a:ln>
        </p:spPr>
        <p:txBody>
          <a:bodyPr anchor="t">
            <a:normAutofit/>
          </a:bodyPr>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Leistungsgruppen sollen Leistungsgruppentausch und Kooperation erzwingen</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tabLst>
                <a:tab algn="l" pos="0"/>
              </a:tabLst>
            </a:pPr>
            <a:r>
              <a:rPr b="0" lang="de-DE" sz="3200" spc="-1" strike="noStrike">
                <a:solidFill>
                  <a:srgbClr val="ff0000"/>
                </a:solidFill>
                <a:latin typeface="Calibri"/>
              </a:rPr>
              <a:t>Proklamierte Kooperation passt nicht zum bestehenden DRG-bedingten Konkurrenzsystem</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tabLst>
                <a:tab algn="l" pos="0"/>
              </a:tabLst>
            </a:pPr>
            <a:r>
              <a:rPr b="0" lang="de-DE" sz="3200" spc="-1" strike="noStrike">
                <a:solidFill>
                  <a:srgbClr val="ff0000"/>
                </a:solidFill>
                <a:latin typeface="Calibri"/>
              </a:rPr>
              <a:t>„</a:t>
            </a:r>
            <a:r>
              <a:rPr b="0" lang="de-DE" sz="3200" spc="-1" strike="noStrike">
                <a:solidFill>
                  <a:srgbClr val="ff0000"/>
                </a:solidFill>
                <a:latin typeface="Calibri"/>
              </a:rPr>
              <a:t>Freiwilligkeit“ wird durch Finanznot oder Schließungsgefahr befördert</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764C5866-2678-416C-9C5B-FBD73750431C}" type="slidenum">
              <a:t>34</a:t>
            </a:fld>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0" lang="de-DE" sz="4400" spc="-1" strike="noStrike" u="sng">
                <a:solidFill>
                  <a:srgbClr val="ff0000"/>
                </a:solidFill>
                <a:uFillTx/>
                <a:latin typeface="Calibri Light"/>
              </a:rPr>
              <a:t> </a:t>
            </a:r>
            <a:r>
              <a:rPr b="0" lang="de-DE" sz="4400" spc="-1" strike="noStrike" u="sng">
                <a:solidFill>
                  <a:srgbClr val="000000"/>
                </a:solidFill>
                <a:uFillTx/>
                <a:latin typeface="Calibri Light"/>
              </a:rPr>
              <a:t>Level und Leistungsgruppen (4)</a:t>
            </a:r>
            <a:endParaRPr b="0" lang="de-DE" sz="4400" spc="-1" strike="noStrike">
              <a:solidFill>
                <a:srgbClr val="000000"/>
              </a:solidFill>
              <a:latin typeface="Calibri"/>
            </a:endParaRPr>
          </a:p>
        </p:txBody>
      </p:sp>
      <p:sp>
        <p:nvSpPr>
          <p:cNvPr id="162" name="PlaceHolder 2"/>
          <p:cNvSpPr>
            <a:spLocks noGrp="1"/>
          </p:cNvSpPr>
          <p:nvPr>
            <p:ph/>
          </p:nvPr>
        </p:nvSpPr>
        <p:spPr>
          <a:xfrm>
            <a:off x="838080" y="1325520"/>
            <a:ext cx="10515240" cy="5027400"/>
          </a:xfrm>
          <a:prstGeom prst="rect">
            <a:avLst/>
          </a:prstGeom>
          <a:noFill/>
          <a:ln w="0">
            <a:noFill/>
          </a:ln>
        </p:spPr>
        <p:txBody>
          <a:bodyPr anchor="t">
            <a:normAutofit fontScale="89000"/>
          </a:bodyPr>
          <a:p>
            <a:pPr marL="228600" indent="-228600">
              <a:lnSpc>
                <a:spcPct val="90000"/>
              </a:lnSpc>
              <a:spcBef>
                <a:spcPts val="1001"/>
              </a:spcBef>
              <a:buClr>
                <a:srgbClr val="ff0000"/>
              </a:buClr>
              <a:buFont typeface="Wingdings" charset="2"/>
              <a:buChar char=""/>
            </a:pPr>
            <a:r>
              <a:rPr b="1" lang="de-DE" sz="4000" spc="-1" strike="noStrike">
                <a:solidFill>
                  <a:srgbClr val="ff0000"/>
                </a:solidFill>
                <a:latin typeface="CIDFont+F1"/>
              </a:rPr>
              <a:t>Auswirkungsanalyse im Auftrag der DKG zeigt Ausmaß des Kahlschlags</a:t>
            </a:r>
            <a:endParaRPr b="0" lang="de-DE" sz="4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000" spc="-1" strike="noStrike">
                <a:solidFill>
                  <a:srgbClr val="000000"/>
                </a:solidFill>
                <a:latin typeface="CIDFont+F1"/>
              </a:rPr>
              <a:t>„</a:t>
            </a:r>
            <a:r>
              <a:rPr b="0" i="1" lang="de-DE" sz="2000" spc="-1" strike="noStrike">
                <a:solidFill>
                  <a:srgbClr val="000000"/>
                </a:solidFill>
                <a:latin typeface="CIDFont+F1"/>
              </a:rPr>
              <a:t>Auf dieser Grundlage kommt das Institut zum Schluss, dass von den heute rund 1700 Standorten ca. 630 entweder dem neuen Level 1i zugehörig wären oder keine Zuordnung zu einem Level bekämen. Darunter fallen viele potentielle Fachkliniken. Etwa 830 Kliniken wären Level 1n.</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000" spc="-1" strike="noStrike">
                <a:solidFill>
                  <a:srgbClr val="000000"/>
                </a:solidFill>
                <a:latin typeface="CIDFont+F1"/>
              </a:rPr>
              <a:t>Würde man dies noch mit der 30-Minuten-Regel kombinieren, würden von diesen ca. 560 weitere Kliniken zu 1i-Einrichtungen.</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000" spc="-1" strike="noStrike">
                <a:solidFill>
                  <a:srgbClr val="000000"/>
                </a:solidFill>
                <a:latin typeface="CIDFont+F1"/>
              </a:rPr>
              <a:t>In den beiden oberen Leveln wären es nach dieser Ausführung noch insgesamt rund 230 Krankenhäuser. </a:t>
            </a:r>
            <a:r>
              <a:rPr b="1" lang="de-DE" sz="2000" spc="-1" strike="noStrike">
                <a:solidFill>
                  <a:srgbClr val="ff0000"/>
                </a:solidFill>
                <a:latin typeface="CIDFont+F1"/>
              </a:rPr>
              <a:t>(jetzt 425)</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000" spc="-1" strike="noStrike">
                <a:solidFill>
                  <a:srgbClr val="000000"/>
                </a:solidFill>
                <a:latin typeface="CIDFont+F1"/>
              </a:rPr>
              <a:t>Wie groß die Auswirkungen sind, wenn die Kriterien der Regierungskommission streng angewendet würden, zeigt sich bei der Verschiebung potentieller Patientenströme. So müssten sich 52 Prozent aller werdenden Mütter einen neuen Standort für die Geburt suchen. 56 Prozent der Patientinnen und Patienten in der interventionellen Kardiologie müssten das Krankenhaus wechseln. In der Urologie wären es 47 und in der Neurologie 39 Prozent. Andere Leistungsgruppen hätten ähnliche Ergebnisse.“</a:t>
            </a:r>
            <a:endParaRPr b="0" lang="de-DE" sz="2000" spc="-1" strike="noStrike">
              <a:solidFill>
                <a:srgbClr val="000000"/>
              </a:solidFill>
              <a:latin typeface="Calibri"/>
            </a:endParaRPr>
          </a:p>
        </p:txBody>
      </p:sp>
      <p:sp>
        <p:nvSpPr>
          <p:cNvPr id="4" name="PlaceHolder 3"/>
          <p:cNvSpPr>
            <a:spLocks noGrp="1"/>
          </p:cNvSpPr>
          <p:nvPr>
            <p:ph type="sldNum" idx="5"/>
          </p:nvPr>
        </p:nvSpPr>
        <p:spPr/>
        <p:txBody>
          <a:bodyPr/>
          <a:p>
            <a:fld id="{D0D6461D-B565-4FCF-B21E-2519FCBAF77A}" type="slidenum">
              <a:t>35</a:t>
            </a:fld>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0" lang="de-DE" sz="4400" spc="-1" strike="noStrike" u="sng">
                <a:solidFill>
                  <a:srgbClr val="ff0000"/>
                </a:solidFill>
                <a:uFillTx/>
                <a:latin typeface="Calibri Light"/>
              </a:rPr>
              <a:t> </a:t>
            </a:r>
            <a:r>
              <a:rPr b="0" lang="de-DE" sz="4400" spc="-1" strike="noStrike" u="sng">
                <a:solidFill>
                  <a:srgbClr val="000000"/>
                </a:solidFill>
                <a:uFillTx/>
                <a:latin typeface="Calibri Light"/>
              </a:rPr>
              <a:t>Level und Leistungsgruppen (5)</a:t>
            </a:r>
            <a:endParaRPr b="0" lang="de-DE" sz="4400" spc="-1" strike="noStrike">
              <a:solidFill>
                <a:srgbClr val="000000"/>
              </a:solidFill>
              <a:latin typeface="Calibri"/>
            </a:endParaRPr>
          </a:p>
        </p:txBody>
      </p:sp>
      <p:sp>
        <p:nvSpPr>
          <p:cNvPr id="164" name="PlaceHolder 2"/>
          <p:cNvSpPr>
            <a:spLocks noGrp="1"/>
          </p:cNvSpPr>
          <p:nvPr>
            <p:ph/>
          </p:nvPr>
        </p:nvSpPr>
        <p:spPr>
          <a:xfrm>
            <a:off x="838080" y="1325520"/>
            <a:ext cx="10515240" cy="5027400"/>
          </a:xfrm>
          <a:prstGeom prst="rect">
            <a:avLst/>
          </a:prstGeom>
          <a:noFill/>
          <a:ln w="0">
            <a:noFill/>
          </a:ln>
        </p:spPr>
        <p:txBody>
          <a:bodyPr anchor="t">
            <a:normAutofit fontScale="91000"/>
          </a:bodyPr>
          <a:p>
            <a:pPr>
              <a:lnSpc>
                <a:spcPct val="90000"/>
              </a:lnSpc>
              <a:spcBef>
                <a:spcPts val="1001"/>
              </a:spcBef>
              <a:buNone/>
            </a:pP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Damit werden weitere Schließungen, Leistungskonzentrationen und Fusionen vorprogrammiert</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tabLst>
                <a:tab algn="l" pos="0"/>
              </a:tabLst>
            </a:pPr>
            <a:r>
              <a:rPr b="0" lang="de-DE" sz="3200" spc="-1" strike="noStrike">
                <a:solidFill>
                  <a:srgbClr val="ff0000"/>
                </a:solidFill>
                <a:latin typeface="Calibri"/>
              </a:rPr>
              <a:t>Eigentlich richtig: zuerst Bedarf ermitteln, dann notwendige Versorgung planen, dann das Notwendige finanzieren</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tabLst>
                <a:tab algn="l" pos="0"/>
              </a:tabLst>
            </a:pPr>
            <a:r>
              <a:rPr b="0" lang="de-DE" sz="3200" spc="-1" strike="noStrike">
                <a:solidFill>
                  <a:srgbClr val="ff0000"/>
                </a:solidFill>
                <a:latin typeface="Calibri"/>
              </a:rPr>
              <a:t>Bei Qualitätsmängeln: Ertüchtigung statt Bestrafung</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6E970693-E439-4B4E-BAF6-2A8D68CA527B}" type="slidenum">
              <a:t>36</a:t>
            </a:fld>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Level Ii</a:t>
            </a:r>
            <a:endParaRPr b="0" lang="de-DE" sz="4400" spc="-1" strike="noStrike">
              <a:solidFill>
                <a:srgbClr val="000000"/>
              </a:solidFill>
              <a:latin typeface="Calibri"/>
            </a:endParaRPr>
          </a:p>
        </p:txBody>
      </p:sp>
      <p:sp>
        <p:nvSpPr>
          <p:cNvPr id="166" name="PlaceHolder 2"/>
          <p:cNvSpPr>
            <a:spLocks noGrp="1"/>
          </p:cNvSpPr>
          <p:nvPr>
            <p:ph/>
          </p:nvPr>
        </p:nvSpPr>
        <p:spPr>
          <a:xfrm>
            <a:off x="838080" y="1461960"/>
            <a:ext cx="10515240" cy="4714560"/>
          </a:xfrm>
          <a:prstGeom prst="rect">
            <a:avLst/>
          </a:prstGeom>
          <a:noFill/>
          <a:ln w="0">
            <a:noFill/>
          </a:ln>
        </p:spPr>
        <p:txBody>
          <a:bodyPr anchor="t">
            <a:normAutofit fontScale="79000"/>
          </a:bodyPr>
          <a:p>
            <a:pPr marL="228600" indent="-228600">
              <a:lnSpc>
                <a:spcPct val="90000"/>
              </a:lnSpc>
              <a:spcBef>
                <a:spcPts val="1001"/>
              </a:spcBef>
              <a:buClr>
                <a:srgbClr val="221e1f"/>
              </a:buClr>
              <a:buFont typeface="Arial"/>
              <a:buChar char="•"/>
            </a:pPr>
            <a:r>
              <a:rPr b="0" i="1" lang="de-DE" sz="2400" spc="-1" strike="noStrike">
                <a:solidFill>
                  <a:srgbClr val="221e1f"/>
                </a:solidFill>
                <a:latin typeface="BundesSerif Regular"/>
              </a:rPr>
              <a:t>„</a:t>
            </a:r>
            <a:r>
              <a:rPr b="0" i="1" lang="de-DE" sz="2400" spc="-1" strike="noStrike">
                <a:solidFill>
                  <a:srgbClr val="221e1f"/>
                </a:solidFill>
                <a:latin typeface="BundesSerif Regular"/>
              </a:rPr>
              <a:t>Akutpflegebetten ohne feste Fachabteilungszuordnung mit der Möglichkeit zur Einbeziehung der Angehörigenpflege. Leitung durch entsprechend qualifizierte Pflegefachpersonen, z. B. Advanced Nursing Practitioners mit entsprechender gesetzlicher Regelung. Innere Medizin und/oder Chirurgie, daneben je nach lokalem Umfeld allgemeine fachärztliche Versorgung und Allgemeinmedizin möglich. Mindestvoraussetzung: Labor, Ultraschall, Röntgen. Tagdienst: ärztliche Anwesenheit, Nacht- und Wochenenddienst: fachärztlicher Rufdienst (vgl. Tab. 1a). Sozialdienst.“</a:t>
            </a:r>
            <a:endParaRPr b="0" lang="de-DE" sz="2400" spc="-1" strike="noStrike">
              <a:solidFill>
                <a:srgbClr val="000000"/>
              </a:solidFill>
              <a:latin typeface="Calibri"/>
            </a:endParaRPr>
          </a:p>
          <a:p>
            <a:pPr marL="228600" indent="-228600">
              <a:lnSpc>
                <a:spcPct val="90000"/>
              </a:lnSpc>
              <a:spcBef>
                <a:spcPts val="1001"/>
              </a:spcBef>
              <a:buClr>
                <a:srgbClr val="221e1f"/>
              </a:buClr>
              <a:buFont typeface="Arial"/>
              <a:buChar char="•"/>
            </a:pPr>
            <a:r>
              <a:rPr b="0" i="1" lang="de-DE" sz="2400" spc="-1" strike="noStrike">
                <a:solidFill>
                  <a:srgbClr val="221e1f"/>
                </a:solidFill>
                <a:latin typeface="BundesSerif Regular"/>
              </a:rPr>
              <a:t>„</a:t>
            </a:r>
            <a:r>
              <a:rPr b="0" i="1" lang="de-DE" sz="2400" spc="-1" strike="noStrike">
                <a:solidFill>
                  <a:srgbClr val="221e1f"/>
                </a:solidFill>
                <a:latin typeface="BundesSerif Regular"/>
              </a:rPr>
              <a:t>Vergütung erfolgt im Gegensatz zu den nachfolgenden Leveln durch sachgerecht kalkulierte, degressive Tagespauschalen (Tagessätze) für die Akutpflege. Abrechnung der ärztlichen Leistungen: a) nach EBM für Ärzte mit KV-Zulassung und b) um ärztlichen Anteil erhöhte Tagespauschale für fest am Krankenhaus angestellte Ärzte mit Budgetdeckelung. Damit erhalten Level-I</a:t>
            </a:r>
            <a:r>
              <a:rPr b="0" i="1" lang="de-DE" sz="2400" spc="-1" strike="noStrike">
                <a:solidFill>
                  <a:srgbClr val="221e1f"/>
                </a:solidFill>
                <a:latin typeface="BundesSerif Medium Italic"/>
              </a:rPr>
              <a:t>i</a:t>
            </a:r>
            <a:r>
              <a:rPr b="0" i="1" lang="de-DE" sz="2400" spc="-1" strike="noStrike">
                <a:solidFill>
                  <a:srgbClr val="221e1f"/>
                </a:solidFill>
                <a:latin typeface="BundesSerif Regular"/>
              </a:rPr>
              <a:t>-Kliniken keine Vorhaltung und auch kein Pflegebudget. Beides wird durch die Tagespauschalen ersetzt, innerhalb derer ein erheblicher Teil auf die Pflegekosten entfällt.“</a:t>
            </a:r>
            <a:endParaRPr b="0" lang="de-DE" sz="2400" spc="-1" strike="noStrike">
              <a:solidFill>
                <a:srgbClr val="000000"/>
              </a:solidFill>
              <a:latin typeface="Calibri"/>
            </a:endParaRPr>
          </a:p>
          <a:p>
            <a:pPr marL="228600" indent="-228600">
              <a:lnSpc>
                <a:spcPct val="90000"/>
              </a:lnSpc>
              <a:spcBef>
                <a:spcPts val="1001"/>
              </a:spcBef>
              <a:buClr>
                <a:srgbClr val="221e1f"/>
              </a:buClr>
              <a:buFont typeface="Arial"/>
              <a:buChar char="•"/>
            </a:pPr>
            <a:r>
              <a:rPr b="0" lang="de-DE" sz="2400" spc="-1" strike="noStrike">
                <a:solidFill>
                  <a:srgbClr val="221e1f"/>
                </a:solidFill>
                <a:latin typeface="BundesSerif Regular"/>
              </a:rPr>
              <a:t>Planung in regionalen paritätisch besetzten Gremien unter Beteiligung des Landes</a:t>
            </a:r>
            <a:r>
              <a:rPr b="0" i="1" lang="de-DE" sz="2400" spc="-1" strike="noStrike">
                <a:solidFill>
                  <a:srgbClr val="221e1f"/>
                </a:solidFill>
                <a:latin typeface="BundesSerif Regular"/>
              </a:rPr>
              <a:t>	</a:t>
            </a:r>
            <a:endParaRPr b="0" lang="de-DE" sz="24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F8AFA3D2-17AE-4C4A-B877-0BFDC8714B90}" type="slidenum">
              <a:t>37</a:t>
            </a:fld>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type="title"/>
          </p:nvPr>
        </p:nvSpPr>
        <p:spPr>
          <a:xfrm>
            <a:off x="838080" y="4068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1" lang="de-DE" sz="4400" spc="-1" strike="noStrike" u="sng">
                <a:solidFill>
                  <a:srgbClr val="000000"/>
                </a:solidFill>
                <a:uFillTx/>
                <a:latin typeface="Calibri Light"/>
              </a:rPr>
              <a:t> </a:t>
            </a:r>
            <a:r>
              <a:rPr b="0" lang="de-DE" sz="4400" spc="-1" strike="noStrike" u="sng">
                <a:solidFill>
                  <a:srgbClr val="000000"/>
                </a:solidFill>
                <a:uFillTx/>
                <a:latin typeface="Calibri Light"/>
              </a:rPr>
              <a:t>Level Ii (1)</a:t>
            </a:r>
            <a:endParaRPr b="0" lang="de-DE" sz="4400" spc="-1" strike="noStrike">
              <a:solidFill>
                <a:srgbClr val="000000"/>
              </a:solidFill>
              <a:latin typeface="Calibri"/>
            </a:endParaRPr>
          </a:p>
        </p:txBody>
      </p:sp>
      <p:sp>
        <p:nvSpPr>
          <p:cNvPr id="168" name="PlaceHolder 2"/>
          <p:cNvSpPr>
            <a:spLocks noGrp="1"/>
          </p:cNvSpPr>
          <p:nvPr>
            <p:ph/>
          </p:nvPr>
        </p:nvSpPr>
        <p:spPr>
          <a:xfrm>
            <a:off x="838080" y="1461960"/>
            <a:ext cx="10515240" cy="4890960"/>
          </a:xfrm>
          <a:prstGeom prst="rect">
            <a:avLst/>
          </a:prstGeom>
          <a:noFill/>
          <a:ln w="0">
            <a:noFill/>
          </a:ln>
        </p:spPr>
        <p:txBody>
          <a:bodyPr anchor="t">
            <a:normAutofit fontScale="90000"/>
          </a:bodyPr>
          <a:p>
            <a:pPr marL="324000" indent="-324000">
              <a:lnSpc>
                <a:spcPct val="90000"/>
              </a:lnSpc>
              <a:spcBef>
                <a:spcPts val="1001"/>
              </a:spcBef>
              <a:buClr>
                <a:srgbClr val="ff0000"/>
              </a:buClr>
              <a:buFont typeface="Wingdings" charset="2"/>
              <a:buChar char=""/>
            </a:pPr>
            <a:r>
              <a:rPr b="0" lang="de-DE" sz="3600" spc="-1" strike="noStrike">
                <a:solidFill>
                  <a:srgbClr val="ff0000"/>
                </a:solidFill>
                <a:latin typeface="Calibri"/>
              </a:rPr>
              <a:t>Betroffen: alle Krankenhäuser, die nicht an der Notfallversorgung teilnehmen (außer Fachkliniken, diese sollen in Level II oder III eingruppiert werden)</a:t>
            </a:r>
            <a:endParaRPr b="0" lang="de-DE" sz="36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3600" spc="-1" strike="noStrike">
                <a:solidFill>
                  <a:srgbClr val="ff0000"/>
                </a:solidFill>
                <a:latin typeface="Calibri"/>
              </a:rPr>
              <a:t>Betrieb durch KH zwar nicht ausgeschlossen, aber offensichtlich andere Zielrichtung</a:t>
            </a:r>
            <a:endParaRPr b="0" lang="de-DE" sz="36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3600" spc="-1" strike="noStrike">
                <a:solidFill>
                  <a:srgbClr val="ff0000"/>
                </a:solidFill>
                <a:latin typeface="Calibri"/>
              </a:rPr>
              <a:t>Kein Krankenhaus, sondern (besseres)</a:t>
            </a:r>
            <a:br>
              <a:rPr sz="3600"/>
            </a:br>
            <a:r>
              <a:rPr b="0" lang="de-DE" sz="3600" spc="-1" strike="noStrike">
                <a:solidFill>
                  <a:srgbClr val="ff0000"/>
                </a:solidFill>
                <a:latin typeface="Calibri"/>
              </a:rPr>
              <a:t>Kurzzeit-Pflegeheim</a:t>
            </a:r>
            <a:endParaRPr b="0" lang="de-DE" sz="36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3600" spc="-1" strike="noStrike">
                <a:solidFill>
                  <a:srgbClr val="ff0000"/>
                </a:solidFill>
                <a:latin typeface="Calibri"/>
              </a:rPr>
              <a:t>Tummelplatz für Niedergelassene, MVZ, Belegärzte</a:t>
            </a:r>
            <a:endParaRPr b="0" lang="de-DE" sz="3600" spc="-1" strike="noStrike">
              <a:solidFill>
                <a:srgbClr val="000000"/>
              </a:solidFill>
              <a:latin typeface="Calibri"/>
            </a:endParaRPr>
          </a:p>
        </p:txBody>
      </p:sp>
      <p:sp>
        <p:nvSpPr>
          <p:cNvPr id="4" name="PlaceHolder 3"/>
          <p:cNvSpPr>
            <a:spLocks noGrp="1"/>
          </p:cNvSpPr>
          <p:nvPr>
            <p:ph type="sldNum" idx="5"/>
          </p:nvPr>
        </p:nvSpPr>
        <p:spPr/>
        <p:txBody>
          <a:bodyPr/>
          <a:p>
            <a:fld id="{5C2DFB30-7968-42C0-9BD6-3716FC194348}" type="slidenum">
              <a:t>38</a:t>
            </a:fld>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PlaceHolder 1"/>
          <p:cNvSpPr>
            <a:spLocks noGrp="1"/>
          </p:cNvSpPr>
          <p:nvPr>
            <p:ph type="title"/>
          </p:nvPr>
        </p:nvSpPr>
        <p:spPr>
          <a:xfrm>
            <a:off x="838080" y="14040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1" lang="de-DE" sz="4400" spc="-1" strike="noStrike" u="sng">
                <a:solidFill>
                  <a:srgbClr val="000000"/>
                </a:solidFill>
                <a:uFillTx/>
                <a:latin typeface="Calibri Light"/>
              </a:rPr>
              <a:t> </a:t>
            </a:r>
            <a:r>
              <a:rPr b="0" lang="de-DE" sz="4400" spc="-1" strike="noStrike" u="sng">
                <a:solidFill>
                  <a:srgbClr val="000000"/>
                </a:solidFill>
                <a:uFillTx/>
                <a:latin typeface="Calibri Light"/>
              </a:rPr>
              <a:t>Level Ii (2)</a:t>
            </a:r>
            <a:endParaRPr b="0" lang="de-DE" sz="4400" spc="-1" strike="noStrike">
              <a:solidFill>
                <a:srgbClr val="000000"/>
              </a:solidFill>
              <a:latin typeface="Calibri"/>
            </a:endParaRPr>
          </a:p>
        </p:txBody>
      </p:sp>
      <p:sp>
        <p:nvSpPr>
          <p:cNvPr id="170" name="PlaceHolder 2"/>
          <p:cNvSpPr>
            <a:spLocks noGrp="1"/>
          </p:cNvSpPr>
          <p:nvPr>
            <p:ph/>
          </p:nvPr>
        </p:nvSpPr>
        <p:spPr>
          <a:xfrm>
            <a:off x="838080" y="1461960"/>
            <a:ext cx="10515240" cy="4890960"/>
          </a:xfrm>
          <a:prstGeom prst="rect">
            <a:avLst/>
          </a:prstGeom>
          <a:noFill/>
          <a:ln w="0">
            <a:noFill/>
          </a:ln>
        </p:spPr>
        <p:txBody>
          <a:bodyPr anchor="t">
            <a:normAutofit fontScale="85000"/>
          </a:bodyPr>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Kein Ersatz für ambulante Versorgungszentren der Krankenhäuser (siehe Exkurs)</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Ärztliche Vergütung (Einzelleistungen bzw. erhöhte Tagespauschale) setzt falsche Anreize</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Degressive Tagespflegesätze setzen Anreiz zur Verlängerung der Liegezeit und zum Kostendumping (zumindest bis die Kosten die Degression überschreiten)</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Pflegebudget fällt weg, damit keine Selbstkostendeckung für Pflege mehr</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Vermutlich keine Geltung von PPUGV und PPR 2.0</a:t>
            </a:r>
            <a:endParaRPr b="0" lang="de-DE" sz="2800" spc="-1" strike="noStrike">
              <a:solidFill>
                <a:srgbClr val="000000"/>
              </a:solidFill>
              <a:latin typeface="Calibri"/>
            </a:endParaRPr>
          </a:p>
          <a:p>
            <a:pPr marL="324000" indent="-324000">
              <a:lnSpc>
                <a:spcPct val="90000"/>
              </a:lnSpc>
              <a:spcBef>
                <a:spcPts val="1001"/>
              </a:spcBef>
              <a:buClr>
                <a:srgbClr val="ff0000"/>
              </a:buClr>
              <a:buFont typeface="Wingdings" charset="2"/>
              <a:buChar char=""/>
            </a:pPr>
            <a:r>
              <a:rPr b="0" lang="de-DE" sz="2800" spc="-1" strike="noStrike">
                <a:solidFill>
                  <a:srgbClr val="ff0000"/>
                </a:solidFill>
                <a:latin typeface="Calibri"/>
              </a:rPr>
              <a:t>Vorschläge zur Planung geben Niedergelassenen die Möglichkeit zur Mitplanung dieses Bereichs, keine demokratische Beteiligung bei der Planung</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54DA90D5-6DF5-4C8B-A318-3D0BAEC95B3D}" type="slidenum">
              <a:t>39</a:t>
            </a:fld>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Erste gesetzliche Regelungen</a:t>
            </a:r>
            <a:endParaRPr b="0" lang="de-DE" sz="4400" spc="-1" strike="noStrike">
              <a:solidFill>
                <a:srgbClr val="000000"/>
              </a:solidFill>
              <a:latin typeface="Calibri"/>
            </a:endParaRPr>
          </a:p>
        </p:txBody>
      </p:sp>
      <p:sp>
        <p:nvSpPr>
          <p:cNvPr id="97" name="PlaceHolder 2"/>
          <p:cNvSpPr>
            <a:spLocks noGrp="1"/>
          </p:cNvSpPr>
          <p:nvPr>
            <p:ph/>
          </p:nvPr>
        </p:nvSpPr>
        <p:spPr>
          <a:xfrm>
            <a:off x="302760" y="1849680"/>
            <a:ext cx="1158588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GKV-Finanzstabilisierungsgesetz</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Änderungen Pflegebudget</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1" lang="de-DE" sz="2800" spc="-1" strike="noStrike">
                <a:solidFill>
                  <a:srgbClr val="000000"/>
                </a:solidFill>
                <a:latin typeface="Calibri"/>
              </a:rPr>
              <a:t>Krankenhauspflegeentlastungsgesetz</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Tagesstationäre Behandlung </a:t>
            </a:r>
            <a:r>
              <a:rPr b="0" i="1" lang="de-DE" sz="2400" spc="-1" strike="noStrike">
                <a:solidFill>
                  <a:srgbClr val="000000"/>
                </a:solidFill>
                <a:latin typeface="Calibri"/>
              </a:rPr>
              <a:t>(Kommissionsvorschlag)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Spezielle sektorengleiche Vergütung – Hybrid-DRG </a:t>
            </a:r>
            <a:r>
              <a:rPr b="0" i="1" lang="de-DE" sz="2400" spc="-1" strike="noStrike">
                <a:solidFill>
                  <a:srgbClr val="000000"/>
                </a:solidFill>
                <a:latin typeface="Calibri"/>
              </a:rPr>
              <a:t>(Koalitionsvertrag)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Personalbemessung in der Pflege </a:t>
            </a:r>
            <a:r>
              <a:rPr b="0" i="1" lang="de-DE" sz="2400" spc="-1" strike="noStrike">
                <a:solidFill>
                  <a:srgbClr val="000000"/>
                </a:solidFill>
                <a:latin typeface="Calibri"/>
              </a:rPr>
              <a:t>(Koalitionsvertrag)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Erlösvolumen für die Versorgung von Kindern u. Jugendlichen </a:t>
            </a:r>
            <a:r>
              <a:rPr b="0" i="1" lang="de-DE" sz="2400" spc="-1" strike="noStrike">
                <a:solidFill>
                  <a:srgbClr val="000000"/>
                </a:solidFill>
                <a:latin typeface="Calibri"/>
              </a:rPr>
              <a:t>(Kommissionsvorschlag)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Förderung geburtshilflicher Versorgung </a:t>
            </a:r>
            <a:r>
              <a:rPr b="0" i="1" lang="de-DE" sz="2400" spc="-1" strike="noStrike">
                <a:solidFill>
                  <a:srgbClr val="000000"/>
                </a:solidFill>
                <a:latin typeface="Calibri"/>
              </a:rPr>
              <a:t>(Kommissionsvorschlag)</a:t>
            </a:r>
            <a:endParaRPr b="0" lang="de-DE" sz="24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p:txBody>
      </p:sp>
      <p:sp>
        <p:nvSpPr>
          <p:cNvPr id="4" name="PlaceHolder 3"/>
          <p:cNvSpPr>
            <a:spLocks noGrp="1"/>
          </p:cNvSpPr>
          <p:nvPr>
            <p:ph type="sldNum" idx="5"/>
          </p:nvPr>
        </p:nvSpPr>
        <p:spPr/>
        <p:txBody>
          <a:bodyPr/>
          <a:p>
            <a:fld id="{3875E239-A0CB-40D9-9878-643B4B0F680C}" type="slidenum">
              <a:t>4</a:t>
            </a:fld>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Selbstkostendeckung</a:t>
            </a:r>
            <a:endParaRPr b="0" lang="de-DE" sz="4400" spc="-1" strike="noStrike">
              <a:solidFill>
                <a:srgbClr val="000000"/>
              </a:solidFill>
              <a:latin typeface="Calibri"/>
            </a:endParaRPr>
          </a:p>
        </p:txBody>
      </p:sp>
      <p:sp>
        <p:nvSpPr>
          <p:cNvPr id="172" name="PlaceHolder 2"/>
          <p:cNvSpPr>
            <a:spLocks noGrp="1"/>
          </p:cNvSpPr>
          <p:nvPr>
            <p:ph/>
          </p:nvPr>
        </p:nvSpPr>
        <p:spPr>
          <a:xfrm>
            <a:off x="782640" y="1593360"/>
            <a:ext cx="10570680" cy="4583520"/>
          </a:xfrm>
          <a:prstGeom prst="rect">
            <a:avLst/>
          </a:prstGeom>
          <a:noFill/>
          <a:ln w="0">
            <a:noFill/>
          </a:ln>
        </p:spPr>
        <p:txBody>
          <a:bodyPr anchor="t">
            <a:normAutofit fontScale="80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Galt in Deutschland zwischen 1972 und 1984</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Alle wirtschaftlich entstandenen Kosten mussten von den Kassen refinanziert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Unterjährig erfolgte die Vergütung der Krankenhäuser über tagesgleiche Pflegesätze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Am Jahresende wurde „spitz“ abgerechnet: Überzahlungen im Verhältnis zu den entstandenen Kosten mussten zurückgezahlt werden, Unterzahlungen mussten von den Kassen nachfinanziert werden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Kassen hatten das Recht die Wirtschaftlichkeit zu prüfen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Gewinne waren damit verboten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Damit keine Anreiz zu unnötiger Leistungsausdehnung, zu (Personal-) Kostendumping und auch nicht zu Verweildauerverlängerung</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F34CF34F-DF20-4873-8E59-EF6D8FC3AADD}" type="slidenum">
              <a:t>40</a:t>
            </a:fld>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PlaceHolder 1"/>
          <p:cNvSpPr>
            <a:spLocks noGrp="1"/>
          </p:cNvSpPr>
          <p:nvPr>
            <p:ph type="title"/>
          </p:nvPr>
        </p:nvSpPr>
        <p:spPr>
          <a:xfrm>
            <a:off x="560520" y="136440"/>
            <a:ext cx="1101672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ambulante Versorgungszentren der KHs</a:t>
            </a:r>
            <a:endParaRPr b="0" lang="de-DE" sz="4400" spc="-1" strike="noStrike">
              <a:solidFill>
                <a:srgbClr val="000000"/>
              </a:solidFill>
              <a:latin typeface="Calibri"/>
            </a:endParaRPr>
          </a:p>
        </p:txBody>
      </p:sp>
      <p:sp>
        <p:nvSpPr>
          <p:cNvPr id="174"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Einrichtungen der Krankenhäuser</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gleichmäßig in der Versorgungsregion verteilt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Erste Anlaufstellen für die Notfallversorgung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Überwachungsbetten und Eingriffsräume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wichtige medizinischen Fachrichtungen auf Facharztniveau vorhanden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Über Telemedizin an das Krankenhaus angebunden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turnusmäßig mit Beschäftigten der Krankenhäuser betrieben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Eigentlich notwendig: Recht der KHs</a:t>
            </a:r>
            <a:r>
              <a:rPr b="0" lang="de-DE" sz="2800" spc="-1" strike="noStrike">
                <a:solidFill>
                  <a:srgbClr val="4472c4"/>
                </a:solidFill>
                <a:latin typeface="Calibri"/>
              </a:rPr>
              <a:t>,</a:t>
            </a:r>
            <a:r>
              <a:rPr b="0" lang="de-DE" sz="2800" spc="-1" strike="noStrike">
                <a:solidFill>
                  <a:srgbClr val="000000"/>
                </a:solidFill>
                <a:latin typeface="Calibri"/>
              </a:rPr>
              <a:t> ambulant behandeln zu dürfen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94AC2020-528F-4AFF-89D8-80893C2D170E}" type="slidenum">
              <a:t>41</a:t>
            </a:fld>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Level In</a:t>
            </a:r>
            <a:endParaRPr b="0" lang="de-DE" sz="4400" spc="-1" strike="noStrike">
              <a:solidFill>
                <a:srgbClr val="000000"/>
              </a:solidFill>
              <a:latin typeface="Calibri"/>
            </a:endParaRPr>
          </a:p>
        </p:txBody>
      </p:sp>
      <p:sp>
        <p:nvSpPr>
          <p:cNvPr id="176" name="PlaceHolder 2"/>
          <p:cNvSpPr>
            <a:spLocks noGrp="1"/>
          </p:cNvSpPr>
          <p:nvPr>
            <p:ph/>
          </p:nvPr>
        </p:nvSpPr>
        <p:spPr>
          <a:xfrm>
            <a:off x="838080" y="1630800"/>
            <a:ext cx="10515240" cy="4722120"/>
          </a:xfrm>
          <a:prstGeom prst="rect">
            <a:avLst/>
          </a:prstGeom>
          <a:noFill/>
          <a:ln w="0">
            <a:noFill/>
          </a:ln>
        </p:spPr>
        <p:txBody>
          <a:bodyPr anchor="t">
            <a:normAutofit fontScale="85000"/>
          </a:bodyPr>
          <a:p>
            <a:pPr marL="228600" indent="-228600">
              <a:lnSpc>
                <a:spcPct val="90000"/>
              </a:lnSpc>
              <a:spcBef>
                <a:spcPts val="1001"/>
              </a:spcBef>
              <a:buClr>
                <a:srgbClr val="221e1f"/>
              </a:buClr>
              <a:buFont typeface="Arial"/>
              <a:buChar char="•"/>
            </a:pPr>
            <a:r>
              <a:rPr b="0" i="1" lang="de-DE" sz="2800" spc="-1" strike="noStrike">
                <a:solidFill>
                  <a:srgbClr val="221e1f"/>
                </a:solidFill>
                <a:latin typeface="BundesSerif Regular"/>
              </a:rPr>
              <a:t>„</a:t>
            </a:r>
            <a:r>
              <a:rPr b="0" i="1" lang="de-DE" sz="2800" spc="-1" strike="noStrike">
                <a:solidFill>
                  <a:srgbClr val="221e1f"/>
                </a:solidFill>
                <a:latin typeface="BundesSerif Regular"/>
              </a:rPr>
              <a:t>Leistungsgruppen Basisbehandlung Innere Medizin und Basisbehandlung Chirurgie mit Facharzt-Standard 24/7 für die jeweilige Leistungsgruppe. Vorhaltung stationärer Betten, LG Basisbehandlung Intensivmedizin (mit mind. 6 täglich betreibbaren Intensivbetten), (ggf. weitere Leistungsgruppen der Basisbehandlung, d. h. 3.0, 5.0, 6.0, 7.0 bzw. 11.0, Geriatrie LG 15.1 und/oder Palliativmedizin LG 16.1), Notaufnahme mit LG Basishandlung Notfallmedizin LG 12.0 (Level 1 gem. G-BA), telemedizinische Verknüpfung mit Kliniken der Stufe II oder III oder Fachkliniken in der jeweiligen Leistungsgruppe (mit telemedizinischer Entscheidungsfindung), CT, Labor, feste Kooperation mit übergeordneten Klinken (auch im Hinblick auf Austausch ärztlichen Personals), Hubschrauberlandeplatz falls Distanz zur nächsten Level-III-Klinik &gt;30 km. Sozialdienst.“</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48E7A5F5-59ED-4BF6-BD29-7B53818ABDE1}" type="slidenum">
              <a:t>42</a:t>
            </a:fld>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Notfallstufen des GBA</a:t>
            </a:r>
            <a:endParaRPr b="0" lang="de-DE" sz="4400" spc="-1" strike="noStrike">
              <a:solidFill>
                <a:srgbClr val="000000"/>
              </a:solidFill>
              <a:latin typeface="Calibri"/>
            </a:endParaRPr>
          </a:p>
        </p:txBody>
      </p:sp>
      <p:sp>
        <p:nvSpPr>
          <p:cNvPr id="178" name="PlaceHolder 2"/>
          <p:cNvSpPr>
            <a:spLocks noGrp="1"/>
          </p:cNvSpPr>
          <p:nvPr>
            <p:ph/>
          </p:nvPr>
        </p:nvSpPr>
        <p:spPr>
          <a:xfrm>
            <a:off x="838080" y="1725480"/>
            <a:ext cx="11019240" cy="4451040"/>
          </a:xfrm>
          <a:prstGeom prst="rect">
            <a:avLst/>
          </a:prstGeom>
          <a:noFill/>
          <a:ln w="0">
            <a:noFill/>
          </a:ln>
        </p:spPr>
        <p:txBody>
          <a:bodyPr anchor="t">
            <a:normAutofit fontScale="77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Basisnotfallversorgung Stufe 1</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Erweiterte Notfallversorgung Stufe 2</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Umfassende Notfallversorgung Stufe 3</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Zusätzlich spezielle Notfallversorgung (Schwerverletzte, Kinder, Spezialversorgung, Schlaganfall, Herzinfarkt)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GBA beschließt Mindestbedingungen für jede Stufe (Art und Anzahl von Fachabteilungen, Anzahl und Qualifikation des vorzuhaltenden Fachpersonals, Kapazität zur Versorgung von Intensivpatienten, Medizinisch-technische Ausstattung, Strukturen und Prozesse der Notfallaufnahme)</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Vergütungszuschlag: 153.000 € (Stufe 1), 459.000 € (Stufe 2) und 688.500 € (Stufe 3)</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Abschlag von 60 € pro Fall bei Nichtteilnahme</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A21B5383-312F-4DC1-92FA-493C4ADE8982}" type="slidenum">
              <a:t>43</a:t>
            </a:fld>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Level In</a:t>
            </a:r>
            <a:endParaRPr b="0" lang="de-DE" sz="4400" spc="-1" strike="noStrike">
              <a:solidFill>
                <a:srgbClr val="000000"/>
              </a:solidFill>
              <a:latin typeface="Calibri"/>
            </a:endParaRPr>
          </a:p>
        </p:txBody>
      </p:sp>
      <p:sp>
        <p:nvSpPr>
          <p:cNvPr id="180" name="PlaceHolder 2"/>
          <p:cNvSpPr>
            <a:spLocks noGrp="1"/>
          </p:cNvSpPr>
          <p:nvPr>
            <p:ph/>
          </p:nvPr>
        </p:nvSpPr>
        <p:spPr>
          <a:xfrm>
            <a:off x="838080" y="1825560"/>
            <a:ext cx="10515240" cy="4350960"/>
          </a:xfrm>
          <a:prstGeom prst="rect">
            <a:avLst/>
          </a:prstGeom>
          <a:noFill/>
          <a:ln w="0">
            <a:noFill/>
          </a:ln>
        </p:spPr>
        <p:txBody>
          <a:bodyPr anchor="t">
            <a:normAutofit fontScale="88000"/>
          </a:bodyPr>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Bedingung für Level In: Teilnahme an Notfallversorgung </a:t>
            </a:r>
            <a:r>
              <a:rPr b="1" lang="de-DE" sz="2800" spc="-1" strike="noStrike">
                <a:solidFill>
                  <a:srgbClr val="ff0000"/>
                </a:solidFill>
                <a:latin typeface="Calibri"/>
              </a:rPr>
              <a:t>und </a:t>
            </a:r>
            <a:r>
              <a:rPr b="0" lang="de-DE" sz="2800" spc="-1" strike="noStrike">
                <a:solidFill>
                  <a:srgbClr val="ff0000"/>
                </a:solidFill>
                <a:latin typeface="Calibri"/>
              </a:rPr>
              <a:t>KH Level II /III nicht weiter als 30 PKW-Fahrminuten entfernt oder Land sieht besonderen Versorgungsauftrag</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Damit fallen nicht nur alle Level Ii Krankenhäuser weg, sondern ein Teil der Häuser die jetzt an der Notfallversorgung teilnehmen (auch Umwandlung in Level Ii oder Schließung!?)</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Betroffen sind insbesondere Häuser in Ballungsräumen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Laut Aussagen der Deutschen Krankenhausgesellschaft gibt es jeweils ca. 650 KH-Standorte, die dem Level Ii (incl. Fachkliniken) bzw. In zugeordnet wären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1" lang="de-DE" sz="3200" spc="-1" strike="noStrike">
                <a:solidFill>
                  <a:srgbClr val="ff0000"/>
                </a:solidFill>
                <a:latin typeface="Calibri"/>
              </a:rPr>
              <a:t>Das wäre ein riesiger Kahlschlag</a:t>
            </a:r>
            <a:endParaRPr b="0" lang="de-DE" sz="32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03394BB8-8E26-41D8-B9D8-25EB2C6FF890}" type="slidenum">
              <a:t>44</a:t>
            </a:fld>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Level II</a:t>
            </a:r>
            <a:endParaRPr b="0" lang="de-DE" sz="4400" spc="-1" strike="noStrike">
              <a:solidFill>
                <a:srgbClr val="000000"/>
              </a:solidFill>
              <a:latin typeface="Calibri"/>
            </a:endParaRPr>
          </a:p>
        </p:txBody>
      </p:sp>
      <p:sp>
        <p:nvSpPr>
          <p:cNvPr id="182" name="PlaceHolder 2"/>
          <p:cNvSpPr>
            <a:spLocks noGrp="1"/>
          </p:cNvSpPr>
          <p:nvPr>
            <p:ph/>
          </p:nvPr>
        </p:nvSpPr>
        <p:spPr>
          <a:xfrm>
            <a:off x="838080" y="1825560"/>
            <a:ext cx="10515240" cy="4350960"/>
          </a:xfrm>
          <a:prstGeom prst="rect">
            <a:avLst/>
          </a:prstGeom>
          <a:noFill/>
          <a:ln w="0">
            <a:noFill/>
          </a:ln>
        </p:spPr>
        <p:txBody>
          <a:bodyPr anchor="t">
            <a:normAutofit fontScale="87000"/>
          </a:bodyPr>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a:t>
            </a:r>
            <a:r>
              <a:rPr b="0" i="1" lang="de-DE" sz="2800" spc="-1" strike="noStrike">
                <a:solidFill>
                  <a:srgbClr val="000000"/>
                </a:solidFill>
                <a:latin typeface="Calibri"/>
              </a:rPr>
              <a:t>Mind. je 3 internistische Leistungsgruppen (…) und chirurgische Leistungsgruppen (…), Leistungsgruppen 3.1, 3.2, 3.3, 14.1 (Stroke Unit), LG Allgemeine (erweiterte) Intensivmedizin mit Mindestzahl täglich betreibbarer Low-care-Intensivbetten ≥10, High-care-Intensivbetten ≥10, Erweiterte Notfallmedizin LG 12.1 (Level 2 gem. G-BA), weitere Leistungsgruppen aus mind. 5 weiteren Leistungsbereichen 3-11 und 15/16, telemedizinische Anbindung an andere Krankenhäuser in der jeweiligen Leistungsgruppe. MRT, Angiographie, Endoskopie, Stroke Unit. Hubschrauberlandeplatz falls Distanz zur nächsten Level-III-Klinik &gt;30 km. Pflege-Ausbildungsstätten. Sozialdienst. Onkologie in zertifizierten Zentren.“</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B91107BB-30FA-4BC7-9333-333E87FC606D}" type="slidenum">
              <a:t>45</a:t>
            </a:fld>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PlaceHolder 1"/>
          <p:cNvSpPr>
            <a:spLocks noGrp="1"/>
          </p:cNvSpPr>
          <p:nvPr>
            <p:ph type="title"/>
          </p:nvPr>
        </p:nvSpPr>
        <p:spPr>
          <a:xfrm>
            <a:off x="910080" y="4068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Level II</a:t>
            </a:r>
            <a:endParaRPr b="0" lang="de-DE" sz="4400" spc="-1" strike="noStrike">
              <a:solidFill>
                <a:srgbClr val="000000"/>
              </a:solidFill>
              <a:latin typeface="Calibri"/>
            </a:endParaRPr>
          </a:p>
        </p:txBody>
      </p:sp>
      <p:sp>
        <p:nvSpPr>
          <p:cNvPr id="184" name="PlaceHolder 2"/>
          <p:cNvSpPr>
            <a:spLocks noGrp="1"/>
          </p:cNvSpPr>
          <p:nvPr>
            <p:ph/>
          </p:nvPr>
        </p:nvSpPr>
        <p:spPr>
          <a:xfrm>
            <a:off x="838080" y="1366200"/>
            <a:ext cx="10515240" cy="4524840"/>
          </a:xfrm>
          <a:prstGeom prst="rect">
            <a:avLst/>
          </a:prstGeom>
          <a:noFill/>
          <a:ln w="0">
            <a:noFill/>
          </a:ln>
        </p:spPr>
        <p:txBody>
          <a:bodyPr anchor="t">
            <a:normAutofit fontScale="82000"/>
          </a:bodyPr>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 </a:t>
            </a:r>
            <a:r>
              <a:rPr b="0" lang="de-DE" sz="2800" spc="-1" strike="noStrike">
                <a:solidFill>
                  <a:srgbClr val="ff0000"/>
                </a:solidFill>
                <a:latin typeface="Calibri"/>
              </a:rPr>
              <a:t>Sehr hohe Anforderungen </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u="sng">
                <a:solidFill>
                  <a:srgbClr val="000000"/>
                </a:solidFill>
                <a:uFillTx/>
                <a:latin typeface="Calibri"/>
              </a:rPr>
              <a:t>Beispiel: </a:t>
            </a:r>
            <a:r>
              <a:rPr b="0" lang="de-DE" sz="2400" spc="-1" strike="noStrike">
                <a:solidFill>
                  <a:srgbClr val="000000"/>
                </a:solidFill>
                <a:latin typeface="Calibri"/>
              </a:rPr>
              <a:t>432 Standorte erfüllen die Vorgaben der Stufe 2 oder 3 des GBA. Es gibt 632 Geburtshilfe-Abteilungen. Damit würden wegen der Mindestvoraussetzung „GBA Stufe 2“ alleine 190 weitere Geburtshilfen wegfallen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u="sng">
                <a:solidFill>
                  <a:srgbClr val="000000"/>
                </a:solidFill>
                <a:uFillTx/>
                <a:latin typeface="Calibri"/>
              </a:rPr>
              <a:t>Beispiel: </a:t>
            </a:r>
            <a:r>
              <a:rPr b="0" lang="de-DE" sz="2400" spc="-1" strike="noStrike">
                <a:solidFill>
                  <a:srgbClr val="000000"/>
                </a:solidFill>
                <a:latin typeface="Calibri"/>
              </a:rPr>
              <a:t>Krankenhäuser dürfen nur dann interventionelle Kardiologie, Schlaganfallbehandlung oder Krebsbehandlung in zertifizierten onkologischen Zentren durchführen, wenn sie gleichzeitig alle 3 Schwerpunkte anbieten und zusätzlich die GBA Notfallstufen 2 oder 3 angehören.</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In vielen Gebieten Deutschlands haben sich Netzwerke von kleineren und größeren Kliniken zur arbeitsteilig verbesserten Behandlung von Herzinfarkten oder Schlaganfällen gebildet, die sehr gut arbeiten und die damit zerstört würden.</a:t>
            </a:r>
            <a:endParaRPr b="0" lang="de-DE" sz="24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 </a:t>
            </a:r>
            <a:r>
              <a:rPr b="0" lang="de-DE" sz="2800" spc="-1" strike="noStrike">
                <a:solidFill>
                  <a:srgbClr val="ff0000"/>
                </a:solidFill>
                <a:latin typeface="Calibri"/>
              </a:rPr>
              <a:t>von vielen Häusern nicht erreichbar</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D1BA426C-CAA5-4745-9581-3E15B57C3640}" type="slidenum">
              <a:t>46</a:t>
            </a:fld>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Level III</a:t>
            </a:r>
            <a:endParaRPr b="0" lang="de-DE" sz="4400" spc="-1" strike="noStrike">
              <a:solidFill>
                <a:srgbClr val="000000"/>
              </a:solidFill>
              <a:latin typeface="Calibri"/>
            </a:endParaRPr>
          </a:p>
        </p:txBody>
      </p:sp>
      <p:sp>
        <p:nvSpPr>
          <p:cNvPr id="186" name="PlaceHolder 2"/>
          <p:cNvSpPr>
            <a:spLocks noGrp="1"/>
          </p:cNvSpPr>
          <p:nvPr>
            <p:ph/>
          </p:nvPr>
        </p:nvSpPr>
        <p:spPr>
          <a:xfrm>
            <a:off x="838080" y="1461960"/>
            <a:ext cx="10515240" cy="4350960"/>
          </a:xfrm>
          <a:prstGeom prst="rect">
            <a:avLst/>
          </a:prstGeom>
          <a:noFill/>
          <a:ln w="0">
            <a:noFill/>
          </a:ln>
        </p:spPr>
        <p:txBody>
          <a:bodyPr anchor="t">
            <a:normAutofit fontScale="73000"/>
          </a:bodyPr>
          <a:p>
            <a:pPr marL="228600" indent="-228600">
              <a:lnSpc>
                <a:spcPct val="90000"/>
              </a:lnSpc>
              <a:spcBef>
                <a:spcPts val="1001"/>
              </a:spcBef>
              <a:buClr>
                <a:srgbClr val="221e1f"/>
              </a:buClr>
              <a:buFont typeface="Arial"/>
              <a:buChar char="•"/>
            </a:pPr>
            <a:r>
              <a:rPr b="0" i="1" lang="de-DE" sz="2800" spc="-1" strike="noStrike">
                <a:solidFill>
                  <a:srgbClr val="221e1f"/>
                </a:solidFill>
                <a:latin typeface="BundesSerif Regular"/>
              </a:rPr>
              <a:t>„</a:t>
            </a:r>
            <a:r>
              <a:rPr b="0" i="1" lang="de-DE" sz="2800" spc="-1" strike="noStrike">
                <a:solidFill>
                  <a:srgbClr val="221e1f"/>
                </a:solidFill>
                <a:latin typeface="BundesSerif Regular"/>
              </a:rPr>
              <a:t>Wie Stufe II, aber mind. je 5 internistische und chirurgische Leistungsgruppen, LG Komplexe (umfassende) Intensivmedizin mit Mindestzahl täglich betreibbarer Low-care-Intensivbetten ≥20, High-care-Intensivbetten ≥20, Umfassende Notfallmedizin LG 12.2 (Level 3 gem. G-BA), weitere Leistungsgruppen aus mind. 8 der 12 weiteren Leistungsbereiche (3-11 und 15-17) am Standort, telemedizinische Verknüpfung mit Kliniken der Stufe I, II und Fachkliniken in der jeweiligen Leistungsgruppe. Hubschrauberlandeplatz. Zertifizierte und refinanzierte Studienzentren, verpflichtender Einschluss von Patienten (etwa solchen mit NUB-Entgelten, onkologischen Patienten, etc.) in klinische Studien. Umfassende Pflege-Ausbildungsstätten. Sozialdienst. Onkologie in zertifizierten Zentren.“</a:t>
            </a:r>
            <a:endParaRPr b="0" lang="de-DE" sz="2800" spc="-1" strike="noStrike">
              <a:solidFill>
                <a:srgbClr val="000000"/>
              </a:solidFill>
              <a:latin typeface="Calibri"/>
            </a:endParaRPr>
          </a:p>
          <a:p>
            <a:pPr marL="228600" indent="-228600">
              <a:lnSpc>
                <a:spcPct val="90000"/>
              </a:lnSpc>
              <a:spcBef>
                <a:spcPts val="1001"/>
              </a:spcBef>
              <a:buClr>
                <a:srgbClr val="221e1f"/>
              </a:buClr>
              <a:buFont typeface="Arial"/>
              <a:buChar char="•"/>
            </a:pPr>
            <a:r>
              <a:rPr b="0" lang="de-DE" sz="2800" spc="-1" strike="noStrike">
                <a:solidFill>
                  <a:srgbClr val="221e1f"/>
                </a:solidFill>
                <a:latin typeface="BundesSerif Regular"/>
              </a:rPr>
              <a:t>Level IIIU (Universitätskliniken haben ein nochmals erweitertes Leistungsspektrum und zusätzlich Koordinations- und Unterstützungsaufgaben</a:t>
            </a: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7F1D8894-5199-45CF-89FD-886DE3138C98}" type="slidenum">
              <a:t>47</a:t>
            </a:fld>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Level III</a:t>
            </a:r>
            <a:endParaRPr b="0" lang="de-DE" sz="4400" spc="-1" strike="noStrike">
              <a:solidFill>
                <a:srgbClr val="000000"/>
              </a:solidFill>
              <a:latin typeface="Calibri"/>
            </a:endParaRPr>
          </a:p>
        </p:txBody>
      </p:sp>
      <p:sp>
        <p:nvSpPr>
          <p:cNvPr id="188" name="PlaceHolder 2"/>
          <p:cNvSpPr>
            <a:spLocks noGrp="1"/>
          </p:cNvSpPr>
          <p:nvPr>
            <p:ph/>
          </p:nvPr>
        </p:nvSpPr>
        <p:spPr>
          <a:xfrm>
            <a:off x="838080" y="1825560"/>
            <a:ext cx="10515240" cy="4350960"/>
          </a:xfrm>
          <a:prstGeom prst="rect">
            <a:avLst/>
          </a:prstGeom>
          <a:noFill/>
          <a:ln w="0">
            <a:noFill/>
          </a:ln>
        </p:spPr>
        <p:txBody>
          <a:bodyPr anchor="t">
            <a:normAutofit/>
          </a:bodyPr>
          <a:p>
            <a:pPr marL="468000" indent="-457200">
              <a:lnSpc>
                <a:spcPct val="90000"/>
              </a:lnSpc>
              <a:spcBef>
                <a:spcPts val="1001"/>
              </a:spcBef>
              <a:buClr>
                <a:srgbClr val="ff0000"/>
              </a:buClr>
              <a:buFont typeface="Wingdings" charset="2"/>
              <a:buChar char=""/>
            </a:pPr>
            <a:r>
              <a:rPr b="0" lang="de-DE" sz="3600" spc="-1" strike="noStrike">
                <a:solidFill>
                  <a:srgbClr val="ff0000"/>
                </a:solidFill>
                <a:latin typeface="Calibri"/>
              </a:rPr>
              <a:t> </a:t>
            </a:r>
            <a:r>
              <a:rPr b="0" lang="de-DE" sz="3600" spc="-1" strike="noStrike">
                <a:solidFill>
                  <a:srgbClr val="ff0000"/>
                </a:solidFill>
                <a:latin typeface="Calibri"/>
              </a:rPr>
              <a:t>Mindestvoraussetzungen sachgerecht</a:t>
            </a:r>
            <a:endParaRPr b="0" lang="de-DE" sz="3600" spc="-1" strike="noStrike">
              <a:solidFill>
                <a:srgbClr val="000000"/>
              </a:solidFill>
              <a:latin typeface="Calibri"/>
            </a:endParaRPr>
          </a:p>
          <a:p>
            <a:pPr marL="468000" indent="-457200">
              <a:lnSpc>
                <a:spcPct val="90000"/>
              </a:lnSpc>
              <a:spcBef>
                <a:spcPts val="1001"/>
              </a:spcBef>
              <a:buClr>
                <a:srgbClr val="ff0000"/>
              </a:buClr>
              <a:buFont typeface="Wingdings" charset="2"/>
              <a:buChar char=""/>
            </a:pPr>
            <a:r>
              <a:rPr b="0" lang="de-DE" sz="3600" spc="-1" strike="noStrike">
                <a:solidFill>
                  <a:srgbClr val="ff0000"/>
                </a:solidFill>
                <a:latin typeface="Calibri"/>
              </a:rPr>
              <a:t> </a:t>
            </a:r>
            <a:r>
              <a:rPr b="0" lang="de-DE" sz="3600" spc="-1" strike="noStrike">
                <a:solidFill>
                  <a:srgbClr val="ff0000"/>
                </a:solidFill>
                <a:latin typeface="Calibri"/>
              </a:rPr>
              <a:t>Ob innerhalb dieses Levels noch eine Unterscheidung in Level IIIU (Universitätskliniken) notwendig ist, ist fraglich</a:t>
            </a:r>
            <a:endParaRPr b="0" lang="de-DE" sz="3600" spc="-1" strike="noStrike">
              <a:solidFill>
                <a:srgbClr val="000000"/>
              </a:solidFill>
              <a:latin typeface="Calibri"/>
            </a:endParaRPr>
          </a:p>
          <a:p>
            <a:pPr marL="468000" indent="-457200">
              <a:lnSpc>
                <a:spcPct val="90000"/>
              </a:lnSpc>
              <a:spcBef>
                <a:spcPts val="1001"/>
              </a:spcBef>
              <a:buClr>
                <a:srgbClr val="ff0000"/>
              </a:buClr>
              <a:buFont typeface="Wingdings" charset="2"/>
              <a:buChar char=""/>
            </a:pPr>
            <a:r>
              <a:rPr b="0" lang="de-DE" sz="3600" spc="-1" strike="noStrike">
                <a:solidFill>
                  <a:srgbClr val="ff0000"/>
                </a:solidFill>
                <a:latin typeface="Calibri"/>
              </a:rPr>
              <a:t> </a:t>
            </a:r>
            <a:r>
              <a:rPr b="0" lang="de-DE" sz="3600" spc="-1" strike="noStrike">
                <a:solidFill>
                  <a:srgbClr val="ff0000"/>
                </a:solidFill>
                <a:latin typeface="Calibri"/>
              </a:rPr>
              <a:t>Die Unterscheidung erfolgt, weil damit eine zusätzliche Vergütung erfolgen soll</a:t>
            </a:r>
            <a:endParaRPr b="0" lang="de-DE" sz="3600" spc="-1" strike="noStrike">
              <a:solidFill>
                <a:srgbClr val="000000"/>
              </a:solidFill>
              <a:latin typeface="Calibri"/>
            </a:endParaRPr>
          </a:p>
        </p:txBody>
      </p:sp>
      <p:sp>
        <p:nvSpPr>
          <p:cNvPr id="4" name="PlaceHolder 3"/>
          <p:cNvSpPr>
            <a:spLocks noGrp="1"/>
          </p:cNvSpPr>
          <p:nvPr>
            <p:ph type="sldNum" idx="5"/>
          </p:nvPr>
        </p:nvSpPr>
        <p:spPr/>
        <p:txBody>
          <a:bodyPr/>
          <a:p>
            <a:fld id="{5F6F02B5-3776-4E84-995F-129BDE905412}" type="slidenum">
              <a:t>48</a:t>
            </a:fld>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PlaceHolder 1"/>
          <p:cNvSpPr>
            <a:spLocks noGrp="1"/>
          </p:cNvSpPr>
          <p:nvPr>
            <p:ph/>
          </p:nvPr>
        </p:nvSpPr>
        <p:spPr>
          <a:xfrm>
            <a:off x="838080" y="1825560"/>
            <a:ext cx="10515240" cy="4350960"/>
          </a:xfrm>
          <a:prstGeom prst="rect">
            <a:avLst/>
          </a:prstGeom>
          <a:noFill/>
          <a:ln w="0">
            <a:noFill/>
          </a:ln>
        </p:spPr>
        <p:txBody>
          <a:bodyPr anchor="t">
            <a:normAutofit/>
          </a:bodyPr>
          <a:p>
            <a:pPr algn="ctr">
              <a:lnSpc>
                <a:spcPct val="90000"/>
              </a:lnSpc>
              <a:spcBef>
                <a:spcPts val="1001"/>
              </a:spcBef>
              <a:buNone/>
              <a:tabLst>
                <a:tab algn="l" pos="0"/>
              </a:tabLst>
            </a:pPr>
            <a:r>
              <a:rPr b="0" lang="de-DE" sz="7200" spc="-1" strike="noStrike" u="sng">
                <a:solidFill>
                  <a:srgbClr val="000000"/>
                </a:solidFill>
                <a:uFillTx/>
                <a:latin typeface="Calibri"/>
              </a:rPr>
              <a:t>Finanzierungsvorschläge</a:t>
            </a:r>
            <a:endParaRPr b="0" lang="de-DE" sz="7200" spc="-1" strike="noStrike">
              <a:solidFill>
                <a:srgbClr val="000000"/>
              </a:solidFill>
              <a:latin typeface="Calibri"/>
            </a:endParaRPr>
          </a:p>
        </p:txBody>
      </p:sp>
      <p:sp>
        <p:nvSpPr>
          <p:cNvPr id="3" name="PlaceHolder 2"/>
          <p:cNvSpPr>
            <a:spLocks noGrp="1"/>
          </p:cNvSpPr>
          <p:nvPr>
            <p:ph type="sldNum" idx="5"/>
          </p:nvPr>
        </p:nvSpPr>
        <p:spPr/>
        <p:txBody>
          <a:bodyPr/>
          <a:p>
            <a:fld id="{B56138BC-7DC3-45E1-91CE-EFBF39D83574}" type="slidenum">
              <a:t>49</a:t>
            </a:fld>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Änderungen Pflegebudget (§ 17b KHG)</a:t>
            </a:r>
            <a:endParaRPr b="0" lang="de-DE" sz="4400" spc="-1" strike="noStrike">
              <a:solidFill>
                <a:srgbClr val="000000"/>
              </a:solidFill>
              <a:latin typeface="Calibri"/>
            </a:endParaRPr>
          </a:p>
        </p:txBody>
      </p:sp>
      <p:sp>
        <p:nvSpPr>
          <p:cNvPr id="99" name="PlaceHolder 2"/>
          <p:cNvSpPr>
            <a:spLocks noGrp="1"/>
          </p:cNvSpPr>
          <p:nvPr>
            <p:ph/>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Weiterhin nur „Pflege am Bett“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Neu: ab 2025 nur noch Berücksichtigung von:</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Pflegefachkräfte: alte und neue Ausbildungsgänge, auch Altenpflege</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Pflegehilfskräfte: einjährige Assistenz- oder Helferausbildung, Pflegehilfe und Altenpflegehilfe (mindestens einjährig), Med. Fachangestellte, Anästhesietechnische Assistenten, Notfallsanitäter.</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Nicht mehr berücksichtigt werden „andere Berufe“ oder „ohne Berufsabschluss“</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Hebammen (auch im Kreissaal) kommen dazu</a:t>
            </a:r>
            <a:endParaRPr b="0" lang="de-DE" sz="28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636EB4BC-6726-446A-BDDF-C3A560BB103D}" type="slidenum">
              <a:t>5</a:t>
            </a:fld>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Vorhaltefinanzierung als „2. Säule“ (1)</a:t>
            </a:r>
            <a:endParaRPr b="0" lang="de-DE" sz="4400" spc="-1" strike="noStrike">
              <a:solidFill>
                <a:srgbClr val="000000"/>
              </a:solidFill>
              <a:latin typeface="Calibri"/>
            </a:endParaRPr>
          </a:p>
        </p:txBody>
      </p:sp>
      <p:sp>
        <p:nvSpPr>
          <p:cNvPr id="191" name="PlaceHolder 2"/>
          <p:cNvSpPr>
            <a:spLocks noGrp="1"/>
          </p:cNvSpPr>
          <p:nvPr>
            <p:ph/>
          </p:nvPr>
        </p:nvSpPr>
        <p:spPr>
          <a:xfrm>
            <a:off x="722520" y="1731960"/>
            <a:ext cx="11031480" cy="4350960"/>
          </a:xfrm>
          <a:prstGeom prst="rect">
            <a:avLst/>
          </a:prstGeom>
          <a:noFill/>
          <a:ln w="0">
            <a:noFill/>
          </a:ln>
        </p:spPr>
        <p:txBody>
          <a:bodyPr anchor="t">
            <a:normAutofit fontScale="83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Gesamtsumme der Finanzierung bleibt gleich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DRGs gelten weiter und werden um 20% abgesenkt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In der Intensivmedizin, Notfallmedizin, Geburtshilfe und Neonatologie werden sie um 40% abgesenkt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Die eingesparten Gelder werden für eine </a:t>
            </a:r>
            <a:r>
              <a:rPr b="0" i="1" lang="de-DE" sz="2800" spc="-1" strike="noStrike">
                <a:solidFill>
                  <a:srgbClr val="000000"/>
                </a:solidFill>
                <a:latin typeface="Calibri"/>
              </a:rPr>
              <a:t>„leistungsunabhängige“</a:t>
            </a:r>
            <a:r>
              <a:rPr b="0" lang="de-DE" sz="2800" spc="-1" strike="noStrike">
                <a:solidFill>
                  <a:srgbClr val="000000"/>
                </a:solidFill>
                <a:latin typeface="Calibri"/>
              </a:rPr>
              <a:t> Vorhaltefinanzierung verwendet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Gelder für Vorhaltefinanzierung sind nicht zweckgebunden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Einführung mit Konvergenzphase von 5 Jahren (steigender Prozentsatz)</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Sonderfonds für Kinder- und Jugendmedizin (Aufschlag von 20% auf Vorhaltebudget und DRGs) – unklar ob aus gedeckelter Gesamtsumme oder zusätzlich</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4E7F8C4B-B4EF-4659-B4BE-C10FCB6C02D5}" type="slidenum">
              <a:t>50</a:t>
            </a:fld>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DRGs (1)</a:t>
            </a:r>
            <a:endParaRPr b="0" lang="de-DE" sz="4400" spc="-1" strike="noStrike">
              <a:solidFill>
                <a:srgbClr val="000000"/>
              </a:solidFill>
              <a:latin typeface="Calibri"/>
            </a:endParaRPr>
          </a:p>
        </p:txBody>
      </p:sp>
      <p:sp>
        <p:nvSpPr>
          <p:cNvPr id="193" name="PlaceHolder 2"/>
          <p:cNvSpPr>
            <a:spLocks noGrp="1"/>
          </p:cNvSpPr>
          <p:nvPr>
            <p:ph/>
          </p:nvPr>
        </p:nvSpPr>
        <p:spPr>
          <a:xfrm>
            <a:off x="838080" y="1825560"/>
            <a:ext cx="10515240" cy="435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DRGs = Diagnosis Related Groups = Fallgruppen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einheitlicher Preis (Fallpauschale) für eine bestimmte Behandlung einer bestimmten Diagnose </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2023: 1292 DRGs</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DRGs sind Festpreise</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Damit Gewinne/Verluste möglich</a:t>
            </a:r>
            <a:endParaRPr b="0" lang="de-DE" sz="28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Calibri"/>
              </a:rPr>
              <a:t>Anreiz zu Leistungsausdehnung, Kostendumping und Selektion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417"/>
              </a:spcBef>
              <a:buNone/>
            </a:pPr>
            <a:endParaRPr b="0" lang="de-DE" sz="2000" spc="-1" strike="noStrike">
              <a:solidFill>
                <a:srgbClr val="000000"/>
              </a:solidFill>
              <a:latin typeface="Calibri"/>
            </a:endParaRPr>
          </a:p>
        </p:txBody>
      </p:sp>
      <p:sp>
        <p:nvSpPr>
          <p:cNvPr id="4" name="PlaceHolder 3"/>
          <p:cNvSpPr>
            <a:spLocks noGrp="1"/>
          </p:cNvSpPr>
          <p:nvPr>
            <p:ph type="sldNum" idx="5"/>
          </p:nvPr>
        </p:nvSpPr>
        <p:spPr/>
        <p:txBody>
          <a:bodyPr/>
          <a:p>
            <a:fld id="{255BE7CB-288C-4A57-B19D-728529530891}" type="slidenum">
              <a:t>51</a:t>
            </a:fld>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DRGs (2)</a:t>
            </a:r>
            <a:endParaRPr b="0" lang="de-DE" sz="4400" spc="-1" strike="noStrike">
              <a:solidFill>
                <a:srgbClr val="000000"/>
              </a:solidFill>
              <a:latin typeface="Calibri"/>
            </a:endParaRPr>
          </a:p>
        </p:txBody>
      </p:sp>
      <p:sp>
        <p:nvSpPr>
          <p:cNvPr id="195" name="PlaceHolder 2"/>
          <p:cNvSpPr>
            <a:spLocks noGrp="1"/>
          </p:cNvSpPr>
          <p:nvPr>
            <p:ph/>
          </p:nvPr>
        </p:nvSpPr>
        <p:spPr>
          <a:xfrm>
            <a:off x="619560" y="1461960"/>
            <a:ext cx="10734120" cy="4714560"/>
          </a:xfrm>
          <a:prstGeom prst="rect">
            <a:avLst/>
          </a:prstGeom>
          <a:noFill/>
          <a:ln w="0">
            <a:noFill/>
          </a:ln>
        </p:spPr>
        <p:txBody>
          <a:bodyPr anchor="t">
            <a:normAutofit fontScale="94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Ermittlung des Werts einer DRG:</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Ca 220 Kalkulationskrankenhäuser übermitteln ihre Kosten bezogen auf den einzelnen Patienten incl. seiner Diagnose/Behandlung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INEK (Institut für das Entgeltsystem im Krankenhaus) ermittelt daraus die durchschnittlichen Kosten jeder DRG</a:t>
            </a:r>
            <a:endParaRPr b="0" lang="de-DE" sz="24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Calibri"/>
              </a:rPr>
              <a:t>Aus diesen Kosten wird ein Relativgewicht (RG) ermittelt, das den Wert einer DRG im Verhältnis zum Durchschnitt aller DRGs darstellt</a:t>
            </a:r>
            <a:endParaRPr b="0" lang="de-DE" sz="24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z.B. C13Z Eingriffe an Tränendrüse und Tränenwegen (2019): RG = 0,649</a:t>
            </a:r>
            <a:endParaRPr b="0" lang="de-DE" sz="2000" spc="-1" strike="noStrike">
              <a:solidFill>
                <a:srgbClr val="000000"/>
              </a:solidFill>
              <a:latin typeface="Calibri"/>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Calibri"/>
              </a:rPr>
              <a:t>Z.B. A01A Lebertransplantation mit Beatmung &gt; 179 Std. (2019): RG = 29,202</a:t>
            </a:r>
            <a:endParaRPr b="0" lang="de-DE" sz="20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Ermittlung des Preises: RG x Landesbasisfallwert </a:t>
            </a:r>
            <a:r>
              <a:rPr b="0" lang="de-DE" sz="2000" spc="-1" strike="noStrike">
                <a:solidFill>
                  <a:srgbClr val="000000"/>
                </a:solidFill>
                <a:latin typeface="Calibri"/>
              </a:rPr>
              <a:t>(auf Landesebene zwischen Kassen und Krankenhausgesellschaft ausgehandelt)</a:t>
            </a:r>
            <a:endParaRPr b="0" lang="de-DE" sz="2000" spc="-1" strike="noStrike">
              <a:solidFill>
                <a:srgbClr val="000000"/>
              </a:solidFill>
              <a:latin typeface="Calibri"/>
            </a:endParaRPr>
          </a:p>
        </p:txBody>
      </p:sp>
      <p:sp>
        <p:nvSpPr>
          <p:cNvPr id="4" name="PlaceHolder 3"/>
          <p:cNvSpPr>
            <a:spLocks noGrp="1"/>
          </p:cNvSpPr>
          <p:nvPr>
            <p:ph type="sldNum" idx="5"/>
          </p:nvPr>
        </p:nvSpPr>
        <p:spPr/>
        <p:txBody>
          <a:bodyPr/>
          <a:p>
            <a:fld id="{6ACD4F6E-C3C6-4A8B-8E36-A2588917035B}" type="slidenum">
              <a:t>52</a:t>
            </a:fld>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Vorhaltefinanzierung als „2. Säule“ (2)</a:t>
            </a:r>
            <a:endParaRPr b="0" lang="de-DE" sz="4400" spc="-1" strike="noStrike">
              <a:solidFill>
                <a:srgbClr val="000000"/>
              </a:solidFill>
              <a:latin typeface="Calibri"/>
            </a:endParaRPr>
          </a:p>
        </p:txBody>
      </p:sp>
      <p:sp>
        <p:nvSpPr>
          <p:cNvPr id="197" name="PlaceHolder 2"/>
          <p:cNvSpPr>
            <a:spLocks noGrp="1"/>
          </p:cNvSpPr>
          <p:nvPr>
            <p:ph/>
          </p:nvPr>
        </p:nvSpPr>
        <p:spPr>
          <a:xfrm>
            <a:off x="722520" y="1731960"/>
            <a:ext cx="11031480" cy="4350960"/>
          </a:xfrm>
          <a:prstGeom prst="rect">
            <a:avLst/>
          </a:prstGeom>
          <a:noFill/>
          <a:ln w="0">
            <a:noFill/>
          </a:ln>
        </p:spPr>
        <p:txBody>
          <a:bodyPr anchor="t">
            <a:normAutofit fontScale="95000"/>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Zuordnung der jetzigen DRG-Erlöse zu den Leistungsgruppen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Anfangs Verteilung auf die einzelnen Krankenhäuser nach Fallzahlen der Jahre 2023 und 2024</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Wingdings" charset="2"/>
              <a:buChar char=""/>
            </a:pPr>
            <a:r>
              <a:rPr b="0" lang="de-DE" sz="2800" spc="-1" strike="noStrike">
                <a:solidFill>
                  <a:srgbClr val="ff0000"/>
                </a:solidFill>
                <a:latin typeface="Calibri"/>
              </a:rPr>
              <a:t> </a:t>
            </a:r>
            <a:r>
              <a:rPr b="0" lang="de-DE" sz="2800" spc="-1" strike="noStrike">
                <a:solidFill>
                  <a:srgbClr val="ff0000"/>
                </a:solidFill>
                <a:latin typeface="Calibri"/>
              </a:rPr>
              <a:t>Damit Mengenbezug und Anreiz zur Leistungsausdehnung</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Verteilung im Endstadium durch Mix aus</a:t>
            </a:r>
            <a:endParaRPr b="0" lang="de-DE" sz="32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800" spc="-1" strike="noStrike">
                <a:solidFill>
                  <a:srgbClr val="000000"/>
                </a:solidFill>
                <a:latin typeface="Calibri"/>
              </a:rPr>
              <a:t>Bevölkerungsbezug</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800" spc="-1" strike="noStrike">
                <a:solidFill>
                  <a:srgbClr val="000000"/>
                </a:solidFill>
                <a:latin typeface="Calibri"/>
              </a:rPr>
              <a:t>Prozess- und Ergebnisqualität</a:t>
            </a:r>
            <a:endParaRPr b="0" lang="de-DE" sz="2800" spc="-1" strike="noStrike">
              <a:solidFill>
                <a:srgbClr val="000000"/>
              </a:solidFill>
              <a:latin typeface="Calibri"/>
            </a:endParaRPr>
          </a:p>
          <a:p>
            <a:pPr lvl="1" marL="685800" indent="-228600">
              <a:lnSpc>
                <a:spcPct val="90000"/>
              </a:lnSpc>
              <a:spcBef>
                <a:spcPts val="499"/>
              </a:spcBef>
              <a:buClr>
                <a:srgbClr val="000000"/>
              </a:buClr>
              <a:buFont typeface="Arial"/>
              <a:buChar char="•"/>
            </a:pPr>
            <a:r>
              <a:rPr b="0" lang="de-DE" sz="2800" spc="-1" strike="noStrike">
                <a:solidFill>
                  <a:srgbClr val="000000"/>
                </a:solidFill>
                <a:latin typeface="Calibri"/>
              </a:rPr>
              <a:t>Fallmenge</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51EE75FB-5628-4446-AF99-31857D350651}" type="slidenum">
              <a:t>53</a:t>
            </a:fld>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Bevölkerungsbezug</a:t>
            </a:r>
            <a:endParaRPr b="0" lang="de-DE" sz="4400" spc="-1" strike="noStrike">
              <a:solidFill>
                <a:srgbClr val="000000"/>
              </a:solidFill>
              <a:latin typeface="Calibri"/>
            </a:endParaRPr>
          </a:p>
        </p:txBody>
      </p:sp>
      <p:sp>
        <p:nvSpPr>
          <p:cNvPr id="199" name="PlaceHolder 2"/>
          <p:cNvSpPr>
            <a:spLocks noGrp="1"/>
          </p:cNvSpPr>
          <p:nvPr>
            <p:ph/>
          </p:nvPr>
        </p:nvSpPr>
        <p:spPr>
          <a:xfrm>
            <a:off x="838080" y="1607400"/>
            <a:ext cx="10515240" cy="456912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Mindestzahl von behandelten Patienten in der LG erforderlich</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Gesondertes Mindestvorhaltebudget für KHs mit Sicherstellungszuschlag (</a:t>
            </a:r>
            <a:r>
              <a:rPr b="0" lang="de-DE" sz="2800" spc="-1" strike="noStrike">
                <a:solidFill>
                  <a:srgbClr val="ff0000"/>
                </a:solidFill>
                <a:latin typeface="Calibri"/>
              </a:rPr>
              <a:t>unklar ob aus gedeckelter Gesamtsumme oder statt SZ – nur 141 KHs</a:t>
            </a:r>
            <a:r>
              <a:rPr b="0" lang="de-DE" sz="2800" spc="-1" strike="noStrike">
                <a:solidFill>
                  <a:srgbClr val="000000"/>
                </a:solidFill>
                <a:latin typeface="Calibri"/>
              </a:rPr>
              <a: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Verteilung nach Zahl der Einwohner, die in der LG zu versorgen sind</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i="1" lang="de-DE" sz="2800" spc="-1" strike="noStrike">
                <a:solidFill>
                  <a:srgbClr val="000000"/>
                </a:solidFill>
                <a:latin typeface="Calibri"/>
              </a:rPr>
              <a:t>„</a:t>
            </a:r>
            <a:r>
              <a:rPr b="0" i="1" lang="de-DE" sz="2800" spc="-1" strike="noStrike">
                <a:solidFill>
                  <a:srgbClr val="000000"/>
                </a:solidFill>
                <a:latin typeface="Calibri"/>
              </a:rPr>
              <a:t>Zu definierende Ambulantisierungsziele“ </a:t>
            </a:r>
            <a:r>
              <a:rPr b="0" lang="de-DE" sz="2800" spc="-1" strike="noStrike">
                <a:solidFill>
                  <a:srgbClr val="000000"/>
                </a:solidFill>
                <a:latin typeface="Calibri"/>
              </a:rPr>
              <a:t>sollen abgezogen werden</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8DB5B6A6-2D98-4D8D-ADDA-415293323A20}" type="slidenum">
              <a:t>54</a:t>
            </a:fld>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Bevölkerungsbezug</a:t>
            </a:r>
            <a:endParaRPr b="0" lang="de-DE" sz="4400" spc="-1" strike="noStrike">
              <a:solidFill>
                <a:srgbClr val="000000"/>
              </a:solidFill>
              <a:latin typeface="Calibri"/>
            </a:endParaRPr>
          </a:p>
        </p:txBody>
      </p:sp>
      <p:sp>
        <p:nvSpPr>
          <p:cNvPr id="201" name="PlaceHolder 2"/>
          <p:cNvSpPr>
            <a:spLocks noGrp="1"/>
          </p:cNvSpPr>
          <p:nvPr>
            <p:ph/>
          </p:nvPr>
        </p:nvSpPr>
        <p:spPr>
          <a:xfrm>
            <a:off x="838080" y="1607400"/>
            <a:ext cx="10515240" cy="4569120"/>
          </a:xfrm>
          <a:prstGeom prst="rect">
            <a:avLst/>
          </a:prstGeom>
          <a:noFill/>
          <a:ln w="0">
            <a:noFill/>
          </a:ln>
        </p:spPr>
        <p:txBody>
          <a:bodyPr anchor="t">
            <a:normAutofit fontScale="90000"/>
          </a:bodyPr>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Mengenbezug und finanzielle Steuerung über Mindestzahl von Patienten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Größere Häuser mit größerer zu versorgender Bevölkerung werden finanzielle bevorteilt.</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Was hat das mit Vorhaltefinanzierung zu tun?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Wohin gehen die Gelder, die wg. angeblich möglicher Ambulantisierung abgezogen werden?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Nochmalige Verschärfung des finanziellen Drucks</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Tatsächlich weniger Geld als bisher</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Anklänge an Capitation/Regionalbudgets ein weiteres neoliberales Objekt der Begierde</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079CF466-DE68-4DFA-A9FA-8C18ECA4A25A}" type="slidenum">
              <a:t>55</a:t>
            </a:fld>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PlaceHolder 1"/>
          <p:cNvSpPr>
            <a:spLocks noGrp="1"/>
          </p:cNvSpPr>
          <p:nvPr>
            <p:ph type="title"/>
          </p:nvPr>
        </p:nvSpPr>
        <p:spPr>
          <a:xfrm>
            <a:off x="838080" y="17280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Exkurs Capitation</a:t>
            </a:r>
            <a:endParaRPr b="0" lang="de-DE" sz="4400" spc="-1" strike="noStrike">
              <a:solidFill>
                <a:srgbClr val="000000"/>
              </a:solidFill>
              <a:latin typeface="Calibri"/>
            </a:endParaRPr>
          </a:p>
        </p:txBody>
      </p:sp>
      <p:sp>
        <p:nvSpPr>
          <p:cNvPr id="203" name="PlaceHolder 2"/>
          <p:cNvSpPr>
            <a:spLocks noGrp="1"/>
          </p:cNvSpPr>
          <p:nvPr>
            <p:ph/>
          </p:nvPr>
        </p:nvSpPr>
        <p:spPr>
          <a:xfrm>
            <a:off x="516240" y="1607400"/>
            <a:ext cx="11355840" cy="4569120"/>
          </a:xfrm>
          <a:prstGeom prst="rect">
            <a:avLst/>
          </a:prstGeom>
          <a:noFill/>
          <a:ln w="0">
            <a:noFill/>
          </a:ln>
        </p:spPr>
        <p:txBody>
          <a:bodyPr anchor="t">
            <a:normAutofit fontScale="68000"/>
          </a:bodyPr>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Für die gesamte Versorgung der Bevölkerung (abgeschwächt aller Patient</a:t>
            </a:r>
            <a:r>
              <a:rPr b="0" lang="de-DE" sz="3600" spc="-1" strike="noStrike">
                <a:solidFill>
                  <a:srgbClr val="4472c4"/>
                </a:solidFill>
                <a:latin typeface="Calibri"/>
              </a:rPr>
              <a:t>Innen</a:t>
            </a:r>
            <a:r>
              <a:rPr b="0" lang="de-DE" sz="3600" spc="-1" strike="noStrike">
                <a:solidFill>
                  <a:srgbClr val="000000"/>
                </a:solidFill>
                <a:latin typeface="Calibri"/>
              </a:rPr>
              <a:t>) einer Region wird ein Jahresbudget festgelegt, mit dem die Leistungserbringer auskommen müssen</a:t>
            </a:r>
            <a:endParaRPr b="0" lang="de-DE" sz="36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600" spc="-1" strike="noStrike">
                <a:solidFill>
                  <a:srgbClr val="000000"/>
                </a:solidFill>
                <a:latin typeface="Calibri"/>
              </a:rPr>
              <a:t>Bei Vollausbau dieses Modells erstreckt sich das Budget über alle Behandlungsbereiche (ambulant/stationär, Nachsorge)</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klarer Anreiz zur Leistungsverweigerung bzw. zum Verschieben von Patienten</a:t>
            </a:r>
            <a:endParaRPr b="0" lang="de-DE" sz="3600" spc="-1" strike="noStrike">
              <a:solidFill>
                <a:srgbClr val="000000"/>
              </a:solidFill>
              <a:latin typeface="Calibri"/>
            </a:endParaRPr>
          </a:p>
          <a:p>
            <a:pPr marL="2286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klarer Anreiz zum (Personal-) Kostendumping </a:t>
            </a:r>
            <a:endParaRPr b="0" lang="de-DE" sz="3600" spc="-1" strike="noStrike">
              <a:solidFill>
                <a:srgbClr val="000000"/>
              </a:solidFill>
              <a:latin typeface="Calibri"/>
            </a:endParaRPr>
          </a:p>
          <a:p>
            <a:pPr marL="2286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wegen des Mengenbezugs wirkt das Modell </a:t>
            </a:r>
            <a:r>
              <a:rPr b="0" lang="de-DE" sz="3600" spc="-1" strike="noStrike">
                <a:solidFill>
                  <a:srgbClr val="4472c4"/>
                </a:solidFill>
                <a:latin typeface="Calibri"/>
              </a:rPr>
              <a:t>der Kommission</a:t>
            </a:r>
            <a:r>
              <a:rPr b="0" lang="de-DE" sz="3600" spc="-1" strike="noStrike">
                <a:solidFill>
                  <a:srgbClr val="ff0000"/>
                </a:solidFill>
                <a:latin typeface="Calibri"/>
              </a:rPr>
              <a:t> in diesem Fall aber nicht so</a:t>
            </a:r>
            <a:endParaRPr b="0" lang="de-DE" sz="36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600" spc="-1" strike="noStrike">
                <a:solidFill>
                  <a:srgbClr val="ff0000"/>
                </a:solidFill>
                <a:latin typeface="Calibri"/>
              </a:rPr>
              <a:t>Versuchsballon/Einschleichversuch für neue Modelle der finanziellen Steuerung</a:t>
            </a:r>
            <a:endParaRPr b="0" lang="de-DE" sz="36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53BDD638-5289-4C10-9799-C4DAF7FBCB9B}" type="slidenum">
              <a:t>56</a:t>
            </a:fld>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Prozess- und Ergebnisqualität</a:t>
            </a:r>
            <a:endParaRPr b="0" lang="de-DE" sz="4400" spc="-1" strike="noStrike">
              <a:solidFill>
                <a:srgbClr val="000000"/>
              </a:solidFill>
              <a:latin typeface="Calibri"/>
            </a:endParaRPr>
          </a:p>
        </p:txBody>
      </p:sp>
      <p:sp>
        <p:nvSpPr>
          <p:cNvPr id="205" name="PlaceHolder 2"/>
          <p:cNvSpPr>
            <a:spLocks noGrp="1"/>
          </p:cNvSpPr>
          <p:nvPr>
            <p:ph/>
          </p:nvPr>
        </p:nvSpPr>
        <p:spPr>
          <a:xfrm>
            <a:off x="565200" y="1827360"/>
            <a:ext cx="11061000" cy="489096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i="1" lang="de-DE" sz="3200" spc="-1" strike="noStrike">
                <a:solidFill>
                  <a:srgbClr val="000000"/>
                </a:solidFill>
                <a:latin typeface="Calibri"/>
              </a:rPr>
              <a:t>„</a:t>
            </a:r>
            <a:r>
              <a:rPr b="0" i="1" lang="de-DE" sz="3200" spc="-1" strike="noStrike">
                <a:solidFill>
                  <a:srgbClr val="000000"/>
                </a:solidFill>
                <a:latin typeface="Calibri"/>
              </a:rPr>
              <a:t>Je nach Leistungsgruppe sollen geeignete Kriterien der Prozess- und Ergebnisqualität die Höhe des Vorhalteanteils beeinflussen und damit gute Qualität fördern (…). Eine reine Orientierung an Qualitätsparametern wird von der Regierungskommission aber nicht empfohlen, weil die Messung von Prozess- und Ergebnisqualität nur eingeschränkt valide möglich ist und die besten Parameter für viele Leistungsgruppen strittig sind.“</a:t>
            </a:r>
            <a:endParaRPr b="0" lang="de-DE" sz="32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AF5FE283-2CB2-4D44-B297-716C4A24B3DE}" type="slidenum">
              <a:t>57</a:t>
            </a:fld>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Prozess- und Ergebnisqualität</a:t>
            </a:r>
            <a:endParaRPr b="0" lang="de-DE" sz="4400" spc="-1" strike="noStrike">
              <a:solidFill>
                <a:srgbClr val="000000"/>
              </a:solidFill>
              <a:latin typeface="Calibri"/>
            </a:endParaRPr>
          </a:p>
        </p:txBody>
      </p:sp>
      <p:sp>
        <p:nvSpPr>
          <p:cNvPr id="207" name="PlaceHolder 2"/>
          <p:cNvSpPr>
            <a:spLocks noGrp="1"/>
          </p:cNvSpPr>
          <p:nvPr>
            <p:ph/>
          </p:nvPr>
        </p:nvSpPr>
        <p:spPr>
          <a:xfrm>
            <a:off x="486720" y="1461960"/>
            <a:ext cx="11061000" cy="4890960"/>
          </a:xfrm>
          <a:prstGeom prst="rect">
            <a:avLst/>
          </a:prstGeom>
          <a:noFill/>
          <a:ln w="0">
            <a:noFill/>
          </a:ln>
        </p:spPr>
        <p:txBody>
          <a:bodyPr anchor="t">
            <a:normAutofit/>
          </a:bodyPr>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Die Parameter sind zwar strittig, aber sie machen es trotzdem!</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Was hat das mit Vorhaltefinanzierung zu tun?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Finanzielle Steuerung (Belohnung/Bestrafung), anstatt die Qualität an allen bedarfsnotwendigen Standorten zu fördern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Tatsächlich angestrebt: „pay for performance“ ein lang gehegtes Projekt der Neoliberalen und der Krankenkassen</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 </a:t>
            </a:r>
            <a:r>
              <a:rPr b="0" lang="de-DE" sz="2800" spc="-1" strike="noStrike">
                <a:solidFill>
                  <a:srgbClr val="ff0000"/>
                </a:solidFill>
                <a:latin typeface="Calibri"/>
              </a:rPr>
              <a:t>Ausdehnung des Preissystems und Verschärfung der Konkurrenz, weil Kassen die Möglichkeit bekommen Einfluss auf die Höhe der Preise zu erlangen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46372FED-81C6-477F-909C-A0F62D7F34D9}" type="slidenum">
              <a:t>58</a:t>
            </a:fld>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Mengenbezug </a:t>
            </a:r>
            <a:endParaRPr b="0" lang="de-DE" sz="4400" spc="-1" strike="noStrike">
              <a:solidFill>
                <a:srgbClr val="000000"/>
              </a:solidFill>
              <a:latin typeface="Calibri"/>
            </a:endParaRPr>
          </a:p>
        </p:txBody>
      </p:sp>
      <p:sp>
        <p:nvSpPr>
          <p:cNvPr id="209" name="PlaceHolder 2"/>
          <p:cNvSpPr>
            <a:spLocks noGrp="1"/>
          </p:cNvSpPr>
          <p:nvPr>
            <p:ph/>
          </p:nvPr>
        </p:nvSpPr>
        <p:spPr>
          <a:xfrm>
            <a:off x="624240" y="1754640"/>
            <a:ext cx="10942920" cy="459864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Auszahlung der Vorhaltevergütung pro versorgtem Patienten</a:t>
            </a:r>
            <a:endParaRPr b="0" lang="de-DE" sz="32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Begründung: </a:t>
            </a:r>
            <a:r>
              <a:rPr b="0" i="1" lang="de-DE" sz="3200" spc="-1" strike="noStrike">
                <a:solidFill>
                  <a:srgbClr val="000000"/>
                </a:solidFill>
                <a:latin typeface="Calibri"/>
              </a:rPr>
              <a:t>„Dieser ist notwendig, um den besonderen Aufwand von stark nachgefragten Krankenhäusern zu berücksichtigen und andersherum Krankenhäusern, die von Einweisern und Bevölkerung gemieden werden, nicht dauerhaft ein hohes Vorhaltebudget zuzuteilen.“</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D100E236-8811-4375-B952-873B2AEA2E46}" type="slidenum">
              <a:t>59</a:t>
            </a:fld>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838080" y="1836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0" lang="de-DE" sz="4400" spc="-1" strike="noStrike" u="sng">
                <a:solidFill>
                  <a:srgbClr val="ff0000"/>
                </a:solidFill>
                <a:uFillTx/>
                <a:latin typeface="Calibri Light"/>
              </a:rPr>
              <a:t> </a:t>
            </a:r>
            <a:r>
              <a:rPr b="0" lang="de-DE" sz="4400" spc="-1" strike="noStrike" u="sng">
                <a:solidFill>
                  <a:srgbClr val="000000"/>
                </a:solidFill>
                <a:uFillTx/>
                <a:latin typeface="Calibri Light"/>
              </a:rPr>
              <a:t>Änderungen Pflegebudget</a:t>
            </a:r>
            <a:endParaRPr b="0" lang="de-DE" sz="4400" spc="-1" strike="noStrike">
              <a:solidFill>
                <a:srgbClr val="000000"/>
              </a:solidFill>
              <a:latin typeface="Calibri"/>
            </a:endParaRPr>
          </a:p>
        </p:txBody>
      </p:sp>
      <p:sp>
        <p:nvSpPr>
          <p:cNvPr id="101" name="PlaceHolder 2"/>
          <p:cNvSpPr>
            <a:spLocks noGrp="1"/>
          </p:cNvSpPr>
          <p:nvPr>
            <p:ph/>
          </p:nvPr>
        </p:nvSpPr>
        <p:spPr>
          <a:xfrm>
            <a:off x="346320" y="1645920"/>
            <a:ext cx="11566800" cy="4530600"/>
          </a:xfrm>
          <a:prstGeom prst="rect">
            <a:avLst/>
          </a:prstGeom>
          <a:noFill/>
          <a:ln w="0">
            <a:noFill/>
          </a:ln>
        </p:spPr>
        <p:txBody>
          <a:bodyPr anchor="t">
            <a:normAutofit fontScale="82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Hintergrund sind die Streitigkeiten zwischen Kassen und Krankenhäusern, wer unter das Pflegebudget fällt</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Insbesondere private Kliniken haben hier versucht möglichst viele Beschäftigte über das PB abzurechnen</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Bei Einführung des PB wurden die DRGs um ca. 20% abgesenkt. (ca. 20 Mrd.)</a:t>
            </a:r>
            <a:endParaRPr b="0" lang="de-DE" sz="28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Aufgrund der Vorwürfe der Kassen wurde dieser Abzug um weitere 775 Mio. € erhöht</a:t>
            </a:r>
            <a:endParaRPr b="0" lang="de-DE" sz="2800" spc="-1" strike="noStrike">
              <a:solidFill>
                <a:srgbClr val="000000"/>
              </a:solidFill>
              <a:latin typeface="Calibri"/>
            </a:endParaRPr>
          </a:p>
          <a:p>
            <a:pPr marL="2286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Weiterhin nur „Pflege am Bett“ statt Ausdehnung zumindest auf gesamte Pflege oder besser auf ganzes Personal</a:t>
            </a:r>
            <a:endParaRPr b="0" lang="de-DE" sz="2800" spc="-1" strike="noStrike">
              <a:solidFill>
                <a:srgbClr val="000000"/>
              </a:solidFill>
              <a:latin typeface="Calibri"/>
            </a:endParaRPr>
          </a:p>
          <a:p>
            <a:pPr marL="2286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Unklar: Auszubildende und ausländische Pflegekräfte im Anerkennungsjahr</a:t>
            </a:r>
            <a:endParaRPr b="0" lang="de-DE" sz="2800" spc="-1" strike="noStrike">
              <a:solidFill>
                <a:srgbClr val="000000"/>
              </a:solidFill>
              <a:latin typeface="Calibri"/>
            </a:endParaRPr>
          </a:p>
          <a:p>
            <a:pPr marL="2286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Sehr gut: Hebammen sind jetzt 2. Berufsgruppe für die Kostendeckung gilt</a:t>
            </a:r>
            <a:endParaRPr b="0" lang="de-DE" sz="28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a:p>
            <a:pPr>
              <a:lnSpc>
                <a:spcPct val="90000"/>
              </a:lnSpc>
              <a:spcBef>
                <a:spcPts val="1417"/>
              </a:spcBef>
              <a:buNone/>
            </a:pPr>
            <a:endParaRPr b="0" lang="de-DE" sz="24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pic>
        <p:nvPicPr>
          <p:cNvPr id="102" name="Grafik 4" descr=""/>
          <p:cNvPicPr/>
          <p:nvPr/>
        </p:nvPicPr>
        <p:blipFill>
          <a:blip r:embed="rId1"/>
          <a:stretch/>
        </p:blipFill>
        <p:spPr>
          <a:xfrm>
            <a:off x="4724280" y="3246120"/>
            <a:ext cx="2743200" cy="365400"/>
          </a:xfrm>
          <a:prstGeom prst="rect">
            <a:avLst/>
          </a:prstGeom>
          <a:ln w="0">
            <a:noFill/>
          </a:ln>
        </p:spPr>
      </p:pic>
      <p:sp>
        <p:nvSpPr>
          <p:cNvPr id="4" name="PlaceHolder 3"/>
          <p:cNvSpPr>
            <a:spLocks noGrp="1"/>
          </p:cNvSpPr>
          <p:nvPr>
            <p:ph type="sldNum" idx="5"/>
          </p:nvPr>
        </p:nvSpPr>
        <p:spPr/>
        <p:txBody>
          <a:bodyPr/>
          <a:p>
            <a:fld id="{91A2741E-1E51-4045-A41D-CAA1C018A1BE}" type="slidenum">
              <a:t>6</a:t>
            </a:fld>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ff0000"/>
                </a:solidFill>
                <a:uFillTx/>
                <a:latin typeface="Calibri Light"/>
              </a:rPr>
              <a:t>Bewertung: </a:t>
            </a:r>
            <a:r>
              <a:rPr b="0" lang="de-DE" sz="4400" spc="-1" strike="noStrike" u="sng">
                <a:solidFill>
                  <a:srgbClr val="000000"/>
                </a:solidFill>
                <a:uFillTx/>
                <a:latin typeface="Calibri Light"/>
              </a:rPr>
              <a:t>Mengenbezug</a:t>
            </a:r>
            <a:endParaRPr b="0" lang="de-DE" sz="4400" spc="-1" strike="noStrike">
              <a:solidFill>
                <a:srgbClr val="000000"/>
              </a:solidFill>
              <a:latin typeface="Calibri"/>
            </a:endParaRPr>
          </a:p>
        </p:txBody>
      </p:sp>
      <p:sp>
        <p:nvSpPr>
          <p:cNvPr id="211" name="PlaceHolder 2"/>
          <p:cNvSpPr>
            <a:spLocks noGrp="1"/>
          </p:cNvSpPr>
          <p:nvPr>
            <p:ph/>
          </p:nvPr>
        </p:nvSpPr>
        <p:spPr>
          <a:xfrm>
            <a:off x="690480" y="1937160"/>
            <a:ext cx="10942920" cy="4598640"/>
          </a:xfrm>
          <a:prstGeom prst="rect">
            <a:avLst/>
          </a:prstGeom>
          <a:noFill/>
          <a:ln w="0">
            <a:noFill/>
          </a:ln>
        </p:spPr>
        <p:txBody>
          <a:bodyPr anchor="t">
            <a:normAutofit/>
          </a:bodyPr>
          <a:p>
            <a:pPr marL="360000" indent="-360000">
              <a:lnSpc>
                <a:spcPct val="90000"/>
              </a:lnSpc>
              <a:spcBef>
                <a:spcPts val="1001"/>
              </a:spcBef>
              <a:buClr>
                <a:srgbClr val="ff0000"/>
              </a:buClr>
              <a:buFont typeface="Wingdings" charset="2"/>
              <a:buChar char=""/>
            </a:pPr>
            <a:r>
              <a:rPr b="0" i="1" lang="de-DE" sz="3200" spc="-1" strike="noStrike">
                <a:solidFill>
                  <a:srgbClr val="ff0000"/>
                </a:solidFill>
                <a:latin typeface="Calibri"/>
              </a:rPr>
              <a:t>Damit wird die Idee der leistungsunabhängigen Vorhaltefinanzierung gänzlich ad absurdum geführt</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i="1" lang="de-DE" sz="3200" spc="-1" strike="noStrike">
                <a:solidFill>
                  <a:srgbClr val="ff0000"/>
                </a:solidFill>
                <a:latin typeface="Calibri"/>
              </a:rPr>
              <a:t>Dahinter steht die Ideologie des homo oeconomicus, des „Nutzenoptimierers“, der nur das tut, was sich für ihn lohnt</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i="1" lang="de-DE" sz="3200" spc="-1" strike="noStrike">
                <a:solidFill>
                  <a:srgbClr val="ff0000"/>
                </a:solidFill>
                <a:latin typeface="Calibri"/>
              </a:rPr>
              <a:t>Die Motivation der Menschen in der Daseinsvorsorge ist hiervon meilenweit entfernt</a:t>
            </a:r>
            <a:endParaRPr b="0" lang="de-DE" sz="3200" spc="-1" strike="noStrike">
              <a:solidFill>
                <a:srgbClr val="000000"/>
              </a:solidFill>
              <a:latin typeface="Calibri"/>
            </a:endParaRPr>
          </a:p>
        </p:txBody>
      </p:sp>
      <p:sp>
        <p:nvSpPr>
          <p:cNvPr id="4" name="PlaceHolder 3"/>
          <p:cNvSpPr>
            <a:spLocks noGrp="1"/>
          </p:cNvSpPr>
          <p:nvPr>
            <p:ph type="sldNum" idx="5"/>
          </p:nvPr>
        </p:nvSpPr>
        <p:spPr/>
        <p:txBody>
          <a:bodyPr/>
          <a:p>
            <a:fld id="{2BB3F9A4-2AA7-4000-86D4-A4D157490CF6}" type="slidenum">
              <a:t>60</a:t>
            </a:fld>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PlaceHolder 1"/>
          <p:cNvSpPr>
            <a:spLocks noGrp="1"/>
          </p:cNvSpPr>
          <p:nvPr>
            <p:ph type="title"/>
          </p:nvPr>
        </p:nvSpPr>
        <p:spPr>
          <a:xfrm>
            <a:off x="838080" y="2808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Gesamtbewertung Vorhaltebudget (1)</a:t>
            </a:r>
            <a:endParaRPr b="0" lang="de-DE" sz="4400" spc="-1" strike="noStrike">
              <a:solidFill>
                <a:srgbClr val="000000"/>
              </a:solidFill>
              <a:latin typeface="Calibri"/>
            </a:endParaRPr>
          </a:p>
        </p:txBody>
      </p:sp>
      <p:sp>
        <p:nvSpPr>
          <p:cNvPr id="213" name="PlaceHolder 2"/>
          <p:cNvSpPr>
            <a:spLocks noGrp="1"/>
          </p:cNvSpPr>
          <p:nvPr>
            <p:ph/>
          </p:nvPr>
        </p:nvSpPr>
        <p:spPr>
          <a:xfrm>
            <a:off x="516240" y="1461960"/>
            <a:ext cx="10837080" cy="4986360"/>
          </a:xfrm>
          <a:prstGeom prst="rect">
            <a:avLst/>
          </a:prstGeom>
          <a:noFill/>
          <a:ln w="0">
            <a:noFill/>
          </a:ln>
        </p:spPr>
        <p:txBody>
          <a:bodyPr anchor="t">
            <a:normAutofit fontScale="94000"/>
          </a:bodyPr>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Der Deckel bleibt drauf. Damit bleibt auch die bestehende Unterfinanzierung</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Letztlich nur Umverteilung!</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Auch keine Änderung bei der Investitionskostenfinanzierung</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Gewisse Umschichtung der Einnahmen von elektiven Versorgungsbereichen (z.B. Gelenkersatz) in bisher verlustbringende Bereiche (z.B. Notfallversorgung, Kinderkliniken, Geburtshilfen) sind möglich, das ändert aber nichts am Grundproblem</a:t>
            </a:r>
            <a:endParaRPr b="0" lang="de-DE" sz="28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2800" spc="-1" strike="noStrike">
                <a:solidFill>
                  <a:srgbClr val="ff0000"/>
                </a:solidFill>
                <a:latin typeface="Calibri"/>
              </a:rPr>
              <a:t>Nochmalige Ausdehnung der bürokratischen Anforderungen (zu den DRGs jetzt auch noch für das Vorhaltebudget)</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5AAB010A-1702-4431-B570-0E63AF03265F}" type="slidenum">
              <a:t>61</a:t>
            </a:fld>
          </a:p>
        </p:txBody>
      </p:sp>
    </p:spTree>
  </p:cSld>
  <mc:AlternateContent>
    <mc:Choice Requires="p14">
      <p:transition spd="slow" p14:dur="2000"/>
    </mc:Choice>
    <mc:Fallback>
      <p:transition spd="slow"/>
    </mc:Fallback>
  </mc:AlternateContent>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PlaceHolder 1"/>
          <p:cNvSpPr>
            <a:spLocks noGrp="1"/>
          </p:cNvSpPr>
          <p:nvPr>
            <p:ph type="title"/>
          </p:nvPr>
        </p:nvSpPr>
        <p:spPr>
          <a:xfrm>
            <a:off x="838080" y="360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Gesamtbewertung Vorhaltebudget (2)</a:t>
            </a:r>
            <a:endParaRPr b="0" lang="de-DE" sz="4400" spc="-1" strike="noStrike">
              <a:solidFill>
                <a:srgbClr val="000000"/>
              </a:solidFill>
              <a:latin typeface="Calibri"/>
            </a:endParaRPr>
          </a:p>
        </p:txBody>
      </p:sp>
      <p:sp>
        <p:nvSpPr>
          <p:cNvPr id="215" name="PlaceHolder 2"/>
          <p:cNvSpPr>
            <a:spLocks noGrp="1"/>
          </p:cNvSpPr>
          <p:nvPr>
            <p:ph/>
          </p:nvPr>
        </p:nvSpPr>
        <p:spPr>
          <a:xfrm>
            <a:off x="516240" y="1461960"/>
            <a:ext cx="10837080" cy="5022720"/>
          </a:xfrm>
          <a:prstGeom prst="rect">
            <a:avLst/>
          </a:prstGeom>
          <a:noFill/>
          <a:ln w="0">
            <a:noFill/>
          </a:ln>
        </p:spPr>
        <p:txBody>
          <a:bodyPr anchor="t">
            <a:normAutofit fontScale="93000"/>
          </a:bodyPr>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Die DRGs umfassen zwar ein niedrigeres Volumen. Der Anreiz zur Leistungsausdehnung besteht aber weiterhin. Er wird sogar noch größer, weil nur darüber die Einnahmen gesteigert werden können (unterstellt das Vorhaltebudget sei nicht mengenabhängig)</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Das „Pflegebudget“ (ebenfalls Kürzung der DRGs um ca. 20%) hat zu keinerlei Änderungen bei der Mengenausweitung geführt</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Der Anreiz zum (Personal-) Kostendumping bleibt sowohl für den DRG-Bereich als auch für den Vorhaltebereich bestehen</a:t>
            </a:r>
            <a:endParaRPr b="0" lang="de-DE" sz="32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B5EFC2A6-33C7-446D-BC2E-ED5BF8C4F2E6}" type="slidenum">
              <a:t>62</a:t>
            </a:fld>
          </a:p>
        </p:txBody>
      </p:sp>
    </p:spTree>
  </p:cSld>
  <mc:AlternateContent>
    <mc:Choice Requires="p14">
      <p:transition spd="slow" p14:dur="2000"/>
    </mc:Choice>
    <mc:Fallback>
      <p:transition spd="slow"/>
    </mc:Fallback>
  </mc:AlternateContent>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Gesamtbewertung Vorhaltebudget (3)</a:t>
            </a:r>
            <a:endParaRPr b="0" lang="de-DE" sz="4400" spc="-1" strike="noStrike">
              <a:solidFill>
                <a:srgbClr val="000000"/>
              </a:solidFill>
              <a:latin typeface="Calibri"/>
            </a:endParaRPr>
          </a:p>
        </p:txBody>
      </p:sp>
      <p:sp>
        <p:nvSpPr>
          <p:cNvPr id="217" name="PlaceHolder 2"/>
          <p:cNvSpPr>
            <a:spLocks noGrp="1"/>
          </p:cNvSpPr>
          <p:nvPr>
            <p:ph/>
          </p:nvPr>
        </p:nvSpPr>
        <p:spPr>
          <a:xfrm>
            <a:off x="516240" y="1461960"/>
            <a:ext cx="11154240" cy="5022720"/>
          </a:xfrm>
          <a:prstGeom prst="rect">
            <a:avLst/>
          </a:prstGeom>
          <a:noFill/>
          <a:ln w="0">
            <a:noFill/>
          </a:ln>
        </p:spPr>
        <p:txBody>
          <a:bodyPr anchor="t">
            <a:normAutofit/>
          </a:bodyPr>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Die Vorhaltefinanzierung ist ein Budget. Budgets sind eine Form der finanziellen Steuerung. Bei Budgets sind Gewinne möglich. </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Verwendung der Gelder nicht zweckgebunden, Gewinnabfuhr weiterhin möglich</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Das „Pflegebudget“ ist kein Budget sondern zweckgebundene Selbstkostendeckung - Gewinne sind dabei nicht möglich.</a:t>
            </a: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Sachgerecht wäre also die Kostendeckung notwendiger und nachgewiesener Vorhaltekosten</a:t>
            </a:r>
            <a:endParaRPr b="0" lang="de-DE" sz="3200" spc="-1" strike="noStrike">
              <a:solidFill>
                <a:srgbClr val="000000"/>
              </a:solidFill>
              <a:latin typeface="Calibri"/>
            </a:endParaRPr>
          </a:p>
          <a:p>
            <a:pPr>
              <a:lnSpc>
                <a:spcPct val="90000"/>
              </a:lnSpc>
              <a:spcBef>
                <a:spcPts val="1001"/>
              </a:spcBef>
              <a:buNone/>
            </a:pPr>
            <a:endParaRPr b="0" lang="de-DE" sz="32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7965AA69-2B16-4F7C-AEEC-906269A17D20}" type="slidenum">
              <a:t>63</a:t>
            </a:fld>
          </a:p>
        </p:txBody>
      </p:sp>
    </p:spTree>
  </p:cSld>
  <mc:AlternateContent>
    <mc:Choice Requires="p14">
      <p:transition spd="slow" p14:dur="2000"/>
    </mc:Choice>
    <mc:Fallback>
      <p:transition spd="slow"/>
    </mc:Fallback>
  </mc:AlternateContent>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Gesamtbewertung Vorhaltebudget (4)</a:t>
            </a:r>
            <a:endParaRPr b="0" lang="de-DE" sz="4400" spc="-1" strike="noStrike">
              <a:solidFill>
                <a:srgbClr val="000000"/>
              </a:solidFill>
              <a:latin typeface="Calibri"/>
            </a:endParaRPr>
          </a:p>
        </p:txBody>
      </p:sp>
      <p:sp>
        <p:nvSpPr>
          <p:cNvPr id="219" name="PlaceHolder 2"/>
          <p:cNvSpPr>
            <a:spLocks noGrp="1"/>
          </p:cNvSpPr>
          <p:nvPr>
            <p:ph/>
          </p:nvPr>
        </p:nvSpPr>
        <p:spPr>
          <a:xfrm>
            <a:off x="516240" y="1461960"/>
            <a:ext cx="10837080" cy="5022720"/>
          </a:xfrm>
          <a:prstGeom prst="rect">
            <a:avLst/>
          </a:prstGeom>
          <a:noFill/>
          <a:ln w="0">
            <a:noFill/>
          </a:ln>
        </p:spPr>
        <p:txBody>
          <a:bodyPr anchor="t">
            <a:normAutofit fontScale="98000"/>
          </a:bodyPr>
          <a:p>
            <a:pPr marL="360000" indent="-360000">
              <a:lnSpc>
                <a:spcPct val="90000"/>
              </a:lnSpc>
              <a:spcBef>
                <a:spcPts val="1001"/>
              </a:spcBef>
              <a:buClr>
                <a:srgbClr val="ff0000"/>
              </a:buClr>
              <a:buFont typeface="Wingdings" charset="2"/>
              <a:buChar char=""/>
            </a:pPr>
            <a:r>
              <a:rPr b="0" lang="de-DE" sz="3200" spc="-1" strike="noStrike">
                <a:solidFill>
                  <a:srgbClr val="ff0000"/>
                </a:solidFill>
                <a:latin typeface="Calibri"/>
              </a:rPr>
              <a:t>In der Daseinsvorsorge haben Gewinne, Preise und Wettbewerb nichts verloren. Das Einzige, was hilft ist, die Abschaffung der DRGs, die (Wieder-) Einführung der kostendeckenden Finanzierung und das Verbot von Gewinnen (Selbstkostendeckung)</a:t>
            </a:r>
            <a:endParaRPr b="0" lang="de-DE" sz="3200" spc="-1" strike="noStrike">
              <a:solidFill>
                <a:srgbClr val="000000"/>
              </a:solidFill>
              <a:latin typeface="Calibri"/>
            </a:endParaRPr>
          </a:p>
          <a:p>
            <a:pPr>
              <a:lnSpc>
                <a:spcPct val="90000"/>
              </a:lnSpc>
              <a:spcBef>
                <a:spcPts val="1001"/>
              </a:spcBef>
              <a:buNone/>
              <a:tabLst>
                <a:tab algn="l" pos="0"/>
              </a:tabLst>
            </a:pPr>
            <a:endParaRPr b="0" lang="de-DE" sz="3200" spc="-1" strike="noStrike">
              <a:solidFill>
                <a:srgbClr val="000000"/>
              </a:solidFill>
              <a:latin typeface="Calibri"/>
            </a:endParaRPr>
          </a:p>
          <a:p>
            <a:pPr marL="360000" indent="-360000">
              <a:lnSpc>
                <a:spcPct val="90000"/>
              </a:lnSpc>
              <a:spcBef>
                <a:spcPts val="1001"/>
              </a:spcBef>
              <a:buClr>
                <a:srgbClr val="ff0000"/>
              </a:buClr>
              <a:buFont typeface="Wingdings" charset="2"/>
              <a:buChar char=""/>
              <a:tabLst>
                <a:tab algn="l" pos="0"/>
              </a:tabLst>
            </a:pPr>
            <a:r>
              <a:rPr b="0" lang="de-DE" sz="3200" spc="-1" strike="noStrike">
                <a:solidFill>
                  <a:srgbClr val="ff0000"/>
                </a:solidFill>
                <a:latin typeface="Calibri"/>
              </a:rPr>
              <a:t>Minimalforderung: Wenn Vorhaltefinanzierung, dann Ausgliederung der gesamten Personalkosten aus den DRGs und ihre kostendeckende Refinanzierung</a:t>
            </a:r>
            <a:endParaRPr b="0" lang="de-DE" sz="32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a:p>
            <a:pPr>
              <a:lnSpc>
                <a:spcPct val="90000"/>
              </a:lnSpc>
              <a:spcBef>
                <a:spcPts val="1001"/>
              </a:spcBef>
              <a:buNone/>
              <a:tabLst>
                <a:tab algn="l" pos="0"/>
              </a:tabLst>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6AA8F291-5911-426E-8D57-FC0801FDBE1D}" type="slidenum">
              <a:t>64</a:t>
            </a:fld>
          </a:p>
        </p:txBody>
      </p:sp>
    </p:spTree>
  </p:cSld>
  <mc:AlternateContent>
    <mc:Choice Requires="p14">
      <p:transition spd="slow" p14:dur="2000"/>
    </mc:Choice>
    <mc:Fallback>
      <p:transition spd="slow"/>
    </mc:Fallback>
  </mc:AlternateContent>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Schlussfolgerungen (1)</a:t>
            </a:r>
            <a:br>
              <a:rPr sz="4400"/>
            </a:br>
            <a:endParaRPr b="0" lang="de-DE" sz="4400" spc="-1" strike="noStrike">
              <a:solidFill>
                <a:srgbClr val="000000"/>
              </a:solidFill>
              <a:latin typeface="Calibri"/>
            </a:endParaRPr>
          </a:p>
        </p:txBody>
      </p:sp>
      <p:sp>
        <p:nvSpPr>
          <p:cNvPr id="221" name="PlaceHolder 2"/>
          <p:cNvSpPr>
            <a:spLocks noGrp="1"/>
          </p:cNvSpPr>
          <p:nvPr>
            <p:ph/>
          </p:nvPr>
        </p:nvSpPr>
        <p:spPr>
          <a:xfrm>
            <a:off x="516240" y="1076760"/>
            <a:ext cx="11031480" cy="5412240"/>
          </a:xfrm>
          <a:prstGeom prst="rect">
            <a:avLst/>
          </a:prstGeom>
          <a:noFill/>
          <a:ln w="0">
            <a:noFill/>
          </a:ln>
        </p:spPr>
        <p:txBody>
          <a:bodyPr anchor="t">
            <a:normAutofit fontScale="90000"/>
          </a:bodyPr>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Versorgungstufen und Leistungsgruppen sowie Strukturqualitätskriterien sind zur Festlegung des Versorgungsauftrags hilfreich. Missbrauch muss verhindert werden.</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Betrachtet man das Gesamtinstrumentarium, das die Kommission vorschlägt, liegt der starke Verdacht nahe, dass genau dieser Missbrauch das wesentliche Anliegen der Planungsvorschläge ist und damit</a:t>
            </a:r>
            <a:r>
              <a:rPr b="0" lang="de-DE" sz="2400" spc="-1" strike="noStrike">
                <a:solidFill>
                  <a:srgbClr val="ff0000"/>
                </a:solidFill>
                <a:latin typeface="Calibri"/>
                <a:ea typeface="Calibri"/>
              </a:rPr>
              <a:t> </a:t>
            </a:r>
            <a:r>
              <a:rPr b="0" lang="de-DE" sz="2400" spc="-1" strike="noStrike">
                <a:solidFill>
                  <a:srgbClr val="000000"/>
                </a:solidFill>
                <a:latin typeface="Calibri"/>
                <a:ea typeface="Calibri"/>
              </a:rPr>
              <a:t>noch weiterer Bettenabbau und Krankenhausschließungen die Folge sein werden. </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Die vorgeschlagene Reform verstärkt nochmals den bürokratischen Aufwand, anstatt ihn endlich zu reduzieren.</a:t>
            </a:r>
            <a:endParaRPr b="0" lang="de-DE" sz="24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400" spc="-1" strike="noStrike">
                <a:solidFill>
                  <a:srgbClr val="000000"/>
                </a:solidFill>
                <a:latin typeface="Calibri"/>
                <a:ea typeface="Calibri"/>
              </a:rPr>
              <a:t>Die vorgeschlagene Reform hält den Kostendruck auf das Personal aufrecht. Personalkosten sind aber Vorhaltekosten. Sie müssen anhand einer bedarfsgerechten Personalbemessung geplant und zweckgebunden sowie kostendeckend finanziert werden</a:t>
            </a:r>
            <a:endParaRPr b="0" lang="de-DE" sz="24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5AF30419-81AA-44CE-983C-19F6F13C7104}" type="slidenum">
              <a:t>65</a:t>
            </a:fld>
          </a:p>
        </p:txBody>
      </p:sp>
    </p:spTree>
  </p:cSld>
  <mc:AlternateContent>
    <mc:Choice Requires="p14">
      <p:transition spd="slow" p14:dur="2000"/>
    </mc:Choice>
    <mc:Fallback>
      <p:transition spd="slow"/>
    </mc:Fallback>
  </mc:AlternateContent>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title"/>
          </p:nvPr>
        </p:nvSpPr>
        <p:spPr>
          <a:xfrm>
            <a:off x="838080" y="5508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Schlussfolgerungen (2)</a:t>
            </a:r>
            <a:endParaRPr b="0" lang="de-DE" sz="4400" spc="-1" strike="noStrike">
              <a:solidFill>
                <a:srgbClr val="000000"/>
              </a:solidFill>
              <a:latin typeface="Calibri"/>
            </a:endParaRPr>
          </a:p>
        </p:txBody>
      </p:sp>
      <p:sp>
        <p:nvSpPr>
          <p:cNvPr id="223" name="PlaceHolder 2"/>
          <p:cNvSpPr>
            <a:spLocks noGrp="1"/>
          </p:cNvSpPr>
          <p:nvPr>
            <p:ph/>
          </p:nvPr>
        </p:nvSpPr>
        <p:spPr>
          <a:xfrm>
            <a:off x="324360" y="1461960"/>
            <a:ext cx="11028960" cy="4978800"/>
          </a:xfrm>
          <a:prstGeom prst="rect">
            <a:avLst/>
          </a:prstGeom>
          <a:noFill/>
          <a:ln w="0">
            <a:noFill/>
          </a:ln>
        </p:spPr>
        <p:txBody>
          <a:bodyPr anchor="t">
            <a:normAutofit fontScale="65000"/>
          </a:bodyPr>
          <a:p>
            <a:pPr marL="343080" indent="-343080">
              <a:lnSpc>
                <a:spcPct val="107000"/>
              </a:lnSpc>
              <a:spcBef>
                <a:spcPts val="1001"/>
              </a:spcBef>
              <a:spcAft>
                <a:spcPts val="499"/>
              </a:spcAft>
              <a:buClr>
                <a:srgbClr val="000000"/>
              </a:buClr>
              <a:buFont typeface="Wingdings 2" charset="2"/>
              <a:buChar char=""/>
            </a:pPr>
            <a:r>
              <a:rPr b="0" lang="de-DE" sz="2800" spc="-1" strike="noStrike">
                <a:solidFill>
                  <a:srgbClr val="000000"/>
                </a:solidFill>
                <a:latin typeface="Calibri"/>
                <a:ea typeface="Calibri"/>
              </a:rPr>
              <a:t>Betrachtet man die finanziellen Steuerungselemente, die es weiterhin gibt (Mengenbezug) bzw. die neu vorgeschlagen werden (Qualitätsbezug), besteht zusätzlich die Gefahr, dass sie sinnvolle Planungsansätze konterkarieren und zum betriebswirtschaftlich bedingten Ausscheiden weiterer Krankenhäuser führen (kalte Strukturreform).</a:t>
            </a:r>
            <a:endParaRPr b="0" lang="de-DE" sz="28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800" spc="-1" strike="noStrike">
                <a:solidFill>
                  <a:srgbClr val="000000"/>
                </a:solidFill>
                <a:latin typeface="Calibri"/>
                <a:ea typeface="Calibri"/>
              </a:rPr>
              <a:t>Die vorgeschlagenen Vorhaltepauschalen sind weder leistungsunabhängig noch eine Finanzierung der notwendigen Vorhaltekosten. Pauschalen und Budgets schaffen immer finanzielle Anreize, die realen Kosten zu drücken, um Gewinne zu erwirtschaften. Man kann sich des Eindrucks nicht erwehren, dass die Vorschläge eine „heilige Kuh“ auf jeden Fall unangetastet lassen sollen: Die Möglichkeit auch weiterhin mit Krankenhäusern Gewinne machen zu können. Dies wird insbesondere die privaten Klinikkonzerne erfreuen.</a:t>
            </a:r>
            <a:endParaRPr b="0" lang="de-DE" sz="28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800" spc="-1" strike="noStrike">
                <a:solidFill>
                  <a:srgbClr val="000000"/>
                </a:solidFill>
                <a:latin typeface="Calibri"/>
                <a:ea typeface="Calibri"/>
              </a:rPr>
              <a:t>Die groß angekündigte Finanzierungsreform ist also letztlich ein Etikettenschwindel. Eine Aufhebung der negativen Wirkungen der finanziellen Steuerung und insbesondere der DRGs (Mengenausweitung und Kostendumping) ist aufgrund des vorgeschlagenen Modells der Vorhaltepauschalen nicht zu erwarten. Weitere Folgeprobleme drohen.</a:t>
            </a: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8E9DE93A-734A-460F-88CB-0FCE76EF83C6}" type="slidenum">
              <a:t>66</a:t>
            </a:fld>
          </a:p>
        </p:txBody>
      </p:sp>
    </p:spTree>
  </p:cSld>
  <mc:AlternateContent>
    <mc:Choice Requires="p14">
      <p:transition spd="slow" p14:dur="2000"/>
    </mc:Choice>
    <mc:Fallback>
      <p:transition spd="slow"/>
    </mc:Fallback>
  </mc:AlternateContent>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PlaceHolder 1"/>
          <p:cNvSpPr>
            <a:spLocks noGrp="1"/>
          </p:cNvSpPr>
          <p:nvPr>
            <p:ph type="title"/>
          </p:nvPr>
        </p:nvSpPr>
        <p:spPr>
          <a:xfrm>
            <a:off x="838080" y="1364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Light"/>
              </a:rPr>
              <a:t>Schlussfolgerungen (3)</a:t>
            </a:r>
            <a:endParaRPr b="0" lang="de-DE" sz="4400" spc="-1" strike="noStrike">
              <a:solidFill>
                <a:srgbClr val="000000"/>
              </a:solidFill>
              <a:latin typeface="Calibri"/>
            </a:endParaRPr>
          </a:p>
        </p:txBody>
      </p:sp>
      <p:sp>
        <p:nvSpPr>
          <p:cNvPr id="225" name="PlaceHolder 2"/>
          <p:cNvSpPr>
            <a:spLocks noGrp="1"/>
          </p:cNvSpPr>
          <p:nvPr>
            <p:ph/>
          </p:nvPr>
        </p:nvSpPr>
        <p:spPr>
          <a:xfrm>
            <a:off x="324360" y="1578240"/>
            <a:ext cx="11028960" cy="4598640"/>
          </a:xfrm>
          <a:prstGeom prst="rect">
            <a:avLst/>
          </a:prstGeom>
          <a:noFill/>
          <a:ln w="0">
            <a:noFill/>
          </a:ln>
        </p:spPr>
        <p:txBody>
          <a:bodyPr anchor="t">
            <a:normAutofit fontScale="68000"/>
          </a:bodyPr>
          <a:p>
            <a:pPr marL="343080" indent="-343080">
              <a:lnSpc>
                <a:spcPct val="107000"/>
              </a:lnSpc>
              <a:spcBef>
                <a:spcPts val="1001"/>
              </a:spcBef>
              <a:spcAft>
                <a:spcPts val="499"/>
              </a:spcAft>
              <a:buClr>
                <a:srgbClr val="000000"/>
              </a:buClr>
              <a:buFont typeface="Wingdings 2" charset="2"/>
              <a:buChar char=""/>
            </a:pPr>
            <a:r>
              <a:rPr b="0" lang="de-DE" sz="2800" spc="-1" strike="noStrike">
                <a:solidFill>
                  <a:srgbClr val="000000"/>
                </a:solidFill>
                <a:latin typeface="Calibri"/>
                <a:ea typeface="Calibri"/>
              </a:rPr>
              <a:t>Notwendig ist eine sektorenübergreifende, detaillierte Bedarfsplanung. Sie muss demokratisch und regional sein. Die Bedarfsplanung ist Landesaufgabe. Den Versorgungsauftrag - ambulant wie stationär - müssen die Gesundheitsregionen haben. </a:t>
            </a:r>
            <a:endParaRPr b="0" lang="de-DE" sz="28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800" spc="-1" strike="noStrike">
                <a:solidFill>
                  <a:srgbClr val="000000"/>
                </a:solidFill>
                <a:latin typeface="Calibri"/>
                <a:ea typeface="Calibri"/>
              </a:rPr>
              <a:t>Ebenfalls notwendig sind sektorenübergreifende Strukturänderungen. Die flächendeckende Versorgung muss gewährleistet werden. Die Sicherstellung der medizinischen Versorgung, insbesondere in ländlichen Gebieten, erfolgt am besten durch die Öffnung der Krankenhäuser für die ambulante Versorgung und durch flächendeckende, wohnortnahe ambulante Gesundheitszentren der Krankenhäuser. Schließungen von kleinen ländlichen Krankenhäusern ohne diese Voraussetzungen darf es nicht geben. </a:t>
            </a:r>
            <a:endParaRPr b="0" lang="de-DE" sz="2800" spc="-1" strike="noStrike">
              <a:solidFill>
                <a:srgbClr val="000000"/>
              </a:solidFill>
              <a:latin typeface="Calibri"/>
            </a:endParaRPr>
          </a:p>
          <a:p>
            <a:pPr marL="343080" indent="-343080">
              <a:lnSpc>
                <a:spcPct val="107000"/>
              </a:lnSpc>
              <a:spcBef>
                <a:spcPts val="1001"/>
              </a:spcBef>
              <a:spcAft>
                <a:spcPts val="499"/>
              </a:spcAft>
              <a:buClr>
                <a:srgbClr val="000000"/>
              </a:buClr>
              <a:buFont typeface="Wingdings 2" charset="2"/>
              <a:buChar char=""/>
            </a:pPr>
            <a:r>
              <a:rPr b="0" lang="de-DE" sz="2800" spc="-1" strike="noStrike">
                <a:solidFill>
                  <a:srgbClr val="000000"/>
                </a:solidFill>
                <a:latin typeface="Calibri"/>
                <a:ea typeface="Calibri"/>
              </a:rPr>
              <a:t>Daseinsvorsorge braucht Sachsteuerung, keine finanzielle Steuerung. Gewinne in Krankenhäusern sind zu verbieten, die DRGs sind vollständig abzuschaffen und eine kostendeckende Finanzierung (Kostendeckung 2.0) ist</a:t>
            </a:r>
            <a:r>
              <a:rPr b="0" lang="de-DE" sz="2800" spc="-1" strike="noStrike">
                <a:solidFill>
                  <a:srgbClr val="ff0000"/>
                </a:solidFill>
                <a:latin typeface="Calibri"/>
                <a:ea typeface="Calibri"/>
              </a:rPr>
              <a:t> </a:t>
            </a:r>
            <a:r>
              <a:rPr b="0" lang="de-DE" sz="2800" spc="-1" strike="noStrike">
                <a:solidFill>
                  <a:srgbClr val="000000"/>
                </a:solidFill>
                <a:latin typeface="Calibri"/>
                <a:ea typeface="Calibri"/>
              </a:rPr>
              <a:t>einzuführen</a:t>
            </a:r>
            <a:endParaRPr b="0" lang="de-DE" sz="2800" spc="-1" strike="noStrike">
              <a:solidFill>
                <a:srgbClr val="000000"/>
              </a:solidFill>
              <a:latin typeface="Calibri"/>
            </a:endParaRPr>
          </a:p>
          <a:p>
            <a:pPr>
              <a:lnSpc>
                <a:spcPct val="90000"/>
              </a:lnSpc>
              <a:spcBef>
                <a:spcPts val="1001"/>
              </a:spcBef>
              <a:buNone/>
            </a:pPr>
            <a:endParaRPr b="0" lang="de-DE" sz="2800" spc="-1" strike="noStrike">
              <a:solidFill>
                <a:srgbClr val="000000"/>
              </a:solidFill>
              <a:latin typeface="Calibri"/>
            </a:endParaRPr>
          </a:p>
        </p:txBody>
      </p:sp>
      <p:sp>
        <p:nvSpPr>
          <p:cNvPr id="4" name="PlaceHolder 3"/>
          <p:cNvSpPr>
            <a:spLocks noGrp="1"/>
          </p:cNvSpPr>
          <p:nvPr>
            <p:ph type="sldNum" idx="5"/>
          </p:nvPr>
        </p:nvSpPr>
        <p:spPr/>
        <p:txBody>
          <a:bodyPr/>
          <a:p>
            <a:fld id="{98353EB3-5062-4185-ABEA-C70F0BDD6018}" type="slidenum">
              <a:t>67</a:t>
            </a:fld>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642600" y="141120"/>
            <a:ext cx="9909720" cy="1169280"/>
          </a:xfrm>
          <a:prstGeom prst="rect">
            <a:avLst/>
          </a:prstGeom>
          <a:noFill/>
          <a:ln w="0">
            <a:noFill/>
          </a:ln>
        </p:spPr>
        <p:txBody>
          <a:bodyPr anchor="ctr">
            <a:normAutofit fontScale="78000"/>
          </a:bodyPr>
          <a:p>
            <a:pPr>
              <a:lnSpc>
                <a:spcPct val="90000"/>
              </a:lnSpc>
              <a:buNone/>
            </a:pPr>
            <a:r>
              <a:rPr b="0" lang="de-DE" sz="4400" spc="-1" strike="noStrike" u="sng">
                <a:solidFill>
                  <a:srgbClr val="000000"/>
                </a:solidFill>
                <a:uFillTx/>
                <a:latin typeface="Calibri Light"/>
              </a:rPr>
              <a:t>Tagesstationäre Behandlung (§ 115e SGB 5)</a:t>
            </a:r>
            <a:br>
              <a:rPr sz="3600"/>
            </a:br>
            <a:endParaRPr b="0" lang="de-DE" sz="4400" spc="-1" strike="noStrike">
              <a:solidFill>
                <a:srgbClr val="000000"/>
              </a:solidFill>
              <a:latin typeface="Calibri"/>
            </a:endParaRPr>
          </a:p>
        </p:txBody>
      </p:sp>
      <p:sp>
        <p:nvSpPr>
          <p:cNvPr id="104" name="PlaceHolder 2"/>
          <p:cNvSpPr>
            <a:spLocks noGrp="1"/>
          </p:cNvSpPr>
          <p:nvPr>
            <p:ph/>
          </p:nvPr>
        </p:nvSpPr>
        <p:spPr>
          <a:xfrm>
            <a:off x="758160" y="1310760"/>
            <a:ext cx="10675080" cy="4890960"/>
          </a:xfrm>
          <a:prstGeom prst="rect">
            <a:avLst/>
          </a:prstGeom>
          <a:noFill/>
          <a:ln w="0">
            <a:noFill/>
          </a:ln>
        </p:spPr>
        <p:txBody>
          <a:bodyPr anchor="t">
            <a:normAutofit fontScale="77000"/>
          </a:bodyPr>
          <a:p>
            <a:pPr marL="228600" indent="-228600">
              <a:lnSpc>
                <a:spcPct val="90000"/>
              </a:lnSpc>
              <a:spcBef>
                <a:spcPts val="1001"/>
              </a:spcBef>
              <a:buClr>
                <a:srgbClr val="000000"/>
              </a:buClr>
              <a:buFont typeface="Arial"/>
              <a:buChar char="•"/>
            </a:pPr>
            <a:r>
              <a:rPr b="1" lang="de-DE" sz="2400" spc="-1" strike="noStrike">
                <a:solidFill>
                  <a:srgbClr val="000000"/>
                </a:solidFill>
                <a:latin typeface="Calibri"/>
              </a:rPr>
              <a:t>Neue stationäre Behandlungsform ohne Übernachtung</a:t>
            </a:r>
            <a:r>
              <a:rPr b="0" lang="de-DE" sz="2400" spc="-1" strike="noStrike">
                <a:solidFill>
                  <a:srgbClr val="000000"/>
                </a:solidFill>
                <a:latin typeface="Calibri"/>
              </a:rPr>
              <a:t>, auch mehrere Tage </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Nur eingewiesene Patienten, nicht Notfälle und nicht ambulant behandelbare Patienten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Patient muss zustimmen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Aufenthalt mindestens 6 Std. dabei mehr als 3 Std. ärztliche und pflegerische Behandlung</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MD hat kein Kontrollrecht über die Notwendigkeit einer Übernachtung</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wohl aber darüber, ob überhaupt eine stationäre Behandlung erforderlich ist</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KH muss für Verbleib über Nacht und für unvorhergesehene Wiederaufnahme bereit sein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KH trägt Verantwortung, wenn zuhause oder auf dem Weg etwas passiert</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Umfassende Dokumentationspflichten</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Fahrtkosten (außer Notfalltransport) werden nur am ersten Tag der Inanspruchnahme ersetzt</a:t>
            </a:r>
            <a:endParaRPr b="0" lang="de-DE" sz="2400" spc="-1" strike="noStrike">
              <a:solidFill>
                <a:srgbClr val="000000"/>
              </a:solidFill>
              <a:latin typeface="Calibri"/>
            </a:endParaRPr>
          </a:p>
          <a:p>
            <a:pPr marL="228600" indent="-228600">
              <a:lnSpc>
                <a:spcPct val="90000"/>
              </a:lnSpc>
              <a:spcBef>
                <a:spcPts val="1001"/>
              </a:spcBef>
              <a:buClr>
                <a:srgbClr val="000000"/>
              </a:buClr>
              <a:buFont typeface="Arial"/>
              <a:buChar char="•"/>
            </a:pPr>
            <a:r>
              <a:rPr b="0" lang="de-DE" sz="2400" spc="-1" strike="noStrike">
                <a:solidFill>
                  <a:srgbClr val="000000"/>
                </a:solidFill>
                <a:latin typeface="Calibri"/>
              </a:rPr>
              <a:t>Abrechnung über DRG mit Abzug von 0,04 Relativgewicht pro Nacht  (ca. 150 Euro)</a:t>
            </a:r>
            <a:endParaRPr b="0" lang="de-DE" sz="2400" spc="-1" strike="noStrike">
              <a:solidFill>
                <a:srgbClr val="000000"/>
              </a:solidFill>
              <a:latin typeface="Calibri"/>
            </a:endParaRPr>
          </a:p>
        </p:txBody>
      </p:sp>
      <p:sp>
        <p:nvSpPr>
          <p:cNvPr id="105" name="Textfeld 4"/>
          <p:cNvSpPr/>
          <p:nvPr/>
        </p:nvSpPr>
        <p:spPr>
          <a:xfrm flipV="1" rot="12467400">
            <a:off x="10058400" y="482040"/>
            <a:ext cx="1970640" cy="11869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i="1" lang="de-DE" sz="2400" spc="-1" strike="noStrike">
                <a:solidFill>
                  <a:srgbClr val="ff0000"/>
                </a:solidFill>
                <a:latin typeface="Calibri"/>
              </a:rPr>
              <a:t>Vorschlag</a:t>
            </a:r>
            <a:br>
              <a:rPr sz="2400"/>
            </a:br>
            <a:r>
              <a:rPr b="1" i="1" lang="de-DE" sz="2400" spc="-1" strike="noStrike">
                <a:solidFill>
                  <a:srgbClr val="ff0000"/>
                </a:solidFill>
                <a:latin typeface="Calibri"/>
              </a:rPr>
              <a:t>Kommission</a:t>
            </a:r>
            <a:endParaRPr b="0" lang="de-DE" sz="2400" spc="-1" strike="noStrike">
              <a:latin typeface="Arial"/>
            </a:endParaRPr>
          </a:p>
        </p:txBody>
      </p:sp>
      <p:sp>
        <p:nvSpPr>
          <p:cNvPr id="4" name="PlaceHolder 3"/>
          <p:cNvSpPr>
            <a:spLocks noGrp="1"/>
          </p:cNvSpPr>
          <p:nvPr>
            <p:ph type="sldNum" idx="5"/>
          </p:nvPr>
        </p:nvSpPr>
        <p:spPr/>
        <p:txBody>
          <a:bodyPr/>
          <a:p>
            <a:fld id="{5E15CE20-67D6-4E4B-90B6-B4587EAB8284}" type="slidenum">
              <a:t>7</a:t>
            </a:fld>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838080" y="2376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0" lang="de-DE" sz="4400" spc="-1" strike="noStrike" u="sng">
                <a:solidFill>
                  <a:srgbClr val="000000"/>
                </a:solidFill>
                <a:uFillTx/>
                <a:latin typeface="Calibri Light"/>
              </a:rPr>
              <a:t> Tagesstationäre Behandlung (1)</a:t>
            </a:r>
            <a:endParaRPr b="0" lang="de-DE" sz="4400" spc="-1" strike="noStrike">
              <a:solidFill>
                <a:srgbClr val="000000"/>
              </a:solidFill>
              <a:latin typeface="Calibri"/>
            </a:endParaRPr>
          </a:p>
        </p:txBody>
      </p:sp>
      <p:sp>
        <p:nvSpPr>
          <p:cNvPr id="107" name="PlaceHolder 2"/>
          <p:cNvSpPr>
            <a:spLocks noGrp="1"/>
          </p:cNvSpPr>
          <p:nvPr>
            <p:ph/>
          </p:nvPr>
        </p:nvSpPr>
        <p:spPr>
          <a:xfrm>
            <a:off x="806400" y="1349280"/>
            <a:ext cx="10860480" cy="5190840"/>
          </a:xfrm>
          <a:prstGeom prst="rect">
            <a:avLst/>
          </a:prstGeom>
          <a:noFill/>
          <a:ln w="0">
            <a:noFill/>
          </a:ln>
        </p:spPr>
        <p:txBody>
          <a:bodyPr anchor="t">
            <a:normAutofit/>
          </a:bodyPr>
          <a:p>
            <a:pPr marL="228600" indent="-228600">
              <a:lnSpc>
                <a:spcPct val="90000"/>
              </a:lnSpc>
              <a:spcBef>
                <a:spcPts val="1001"/>
              </a:spcBef>
              <a:buClr>
                <a:srgbClr val="000000"/>
              </a:buClr>
              <a:buFont typeface="Arial"/>
              <a:buChar char="•"/>
            </a:pPr>
            <a:r>
              <a:rPr b="0" lang="de-DE" sz="3200" spc="-1" strike="noStrike">
                <a:solidFill>
                  <a:srgbClr val="000000"/>
                </a:solidFill>
                <a:latin typeface="Calibri"/>
              </a:rPr>
              <a:t>Amtliche Begründung: Entlastung Pflegepersonal durch Einsparung von Pflegekräften nachts</a:t>
            </a:r>
            <a:endParaRPr b="0" lang="de-DE" sz="3200" spc="-1" strike="noStrike">
              <a:solidFill>
                <a:srgbClr val="000000"/>
              </a:solidFill>
              <a:latin typeface="Calibri"/>
            </a:endParaRPr>
          </a:p>
          <a:p>
            <a:pPr marL="228600" indent="-228600">
              <a:lnSpc>
                <a:spcPct val="90000"/>
              </a:lnSpc>
              <a:spcBef>
                <a:spcPts val="1001"/>
              </a:spcBef>
              <a:buClr>
                <a:srgbClr val="ff0000"/>
              </a:buClr>
              <a:buFont typeface="Wingdings" charset="2"/>
              <a:buChar char=""/>
            </a:pPr>
            <a:r>
              <a:rPr b="0" lang="de-DE" sz="3200" spc="-1" strike="noStrike">
                <a:solidFill>
                  <a:srgbClr val="ff0000"/>
                </a:solidFill>
                <a:latin typeface="Calibri"/>
              </a:rPr>
              <a:t>Das ist ein Witz</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800" spc="-1" strike="noStrike">
                <a:solidFill>
                  <a:srgbClr val="ff0000"/>
                </a:solidFill>
                <a:latin typeface="Calibri"/>
              </a:rPr>
              <a:t>nur einzelne Patienten, nicht vorhersehbar, ob sie wirklich nach Hause können</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800" spc="-1" strike="noStrike">
                <a:solidFill>
                  <a:srgbClr val="ff0000"/>
                </a:solidFill>
                <a:latin typeface="Calibri"/>
              </a:rPr>
              <a:t>Personaleinsatz muss aber langfristig geplant werden</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800" spc="-1" strike="noStrike">
                <a:solidFill>
                  <a:srgbClr val="ff0000"/>
                </a:solidFill>
                <a:latin typeface="Calibri"/>
              </a:rPr>
              <a:t>mehr Belastung tags durch ständige Aufnahme/Entlassung und Dokumentationspflichten</a:t>
            </a:r>
            <a:endParaRPr b="0" lang="de-DE" sz="2800" spc="-1" strike="noStrike">
              <a:solidFill>
                <a:srgbClr val="000000"/>
              </a:solidFill>
              <a:latin typeface="Calibri"/>
            </a:endParaRPr>
          </a:p>
          <a:p>
            <a:pPr>
              <a:lnSpc>
                <a:spcPct val="90000"/>
              </a:lnSpc>
              <a:spcBef>
                <a:spcPts val="1417"/>
              </a:spcBef>
              <a:buNone/>
            </a:pPr>
            <a:endParaRPr b="0" lang="de-DE" sz="2000" spc="-1" strike="noStrike">
              <a:solidFill>
                <a:srgbClr val="000000"/>
              </a:solidFill>
              <a:latin typeface="Calibri"/>
            </a:endParaRPr>
          </a:p>
        </p:txBody>
      </p:sp>
      <p:sp>
        <p:nvSpPr>
          <p:cNvPr id="4" name="PlaceHolder 3"/>
          <p:cNvSpPr>
            <a:spLocks noGrp="1"/>
          </p:cNvSpPr>
          <p:nvPr>
            <p:ph type="sldNum" idx="5"/>
          </p:nvPr>
        </p:nvSpPr>
        <p:spPr/>
        <p:txBody>
          <a:bodyPr/>
          <a:p>
            <a:fld id="{E43EC592-0DCB-4F74-A315-4A3174156B1D}" type="slidenum">
              <a:t>8</a:t>
            </a:fld>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838080" y="23760"/>
            <a:ext cx="10515240" cy="1325160"/>
          </a:xfrm>
          <a:prstGeom prst="rect">
            <a:avLst/>
          </a:prstGeom>
          <a:noFill/>
          <a:ln w="0">
            <a:noFill/>
          </a:ln>
        </p:spPr>
        <p:txBody>
          <a:bodyPr anchor="ctr">
            <a:noAutofit/>
          </a:bodyPr>
          <a:p>
            <a:pPr>
              <a:lnSpc>
                <a:spcPct val="90000"/>
              </a:lnSpc>
              <a:buNone/>
            </a:pPr>
            <a:r>
              <a:rPr b="1" lang="de-DE" sz="4400" spc="-1" strike="noStrike" u="sng">
                <a:solidFill>
                  <a:srgbClr val="ff0000"/>
                </a:solidFill>
                <a:uFillTx/>
                <a:latin typeface="Calibri Light"/>
              </a:rPr>
              <a:t>Bewertung:</a:t>
            </a:r>
            <a:r>
              <a:rPr b="0" lang="de-DE" sz="4400" spc="-1" strike="noStrike" u="sng">
                <a:solidFill>
                  <a:srgbClr val="000000"/>
                </a:solidFill>
                <a:uFillTx/>
                <a:latin typeface="Calibri Light"/>
              </a:rPr>
              <a:t> Tagesstationäre Behandlung (2)</a:t>
            </a:r>
            <a:endParaRPr b="0" lang="de-DE" sz="4400" spc="-1" strike="noStrike">
              <a:solidFill>
                <a:srgbClr val="000000"/>
              </a:solidFill>
              <a:latin typeface="Calibri"/>
            </a:endParaRPr>
          </a:p>
        </p:txBody>
      </p:sp>
      <p:sp>
        <p:nvSpPr>
          <p:cNvPr id="109" name="PlaceHolder 2"/>
          <p:cNvSpPr>
            <a:spLocks noGrp="1"/>
          </p:cNvSpPr>
          <p:nvPr>
            <p:ph/>
          </p:nvPr>
        </p:nvSpPr>
        <p:spPr>
          <a:xfrm>
            <a:off x="806400" y="1349280"/>
            <a:ext cx="10860480" cy="5190840"/>
          </a:xfrm>
          <a:prstGeom prst="rect">
            <a:avLst/>
          </a:prstGeom>
          <a:noFill/>
          <a:ln w="0">
            <a:noFill/>
          </a:ln>
        </p:spPr>
        <p:txBody>
          <a:bodyPr anchor="t">
            <a:normAutofit/>
          </a:bodyPr>
          <a:p>
            <a:pPr marL="228600" indent="-228600">
              <a:lnSpc>
                <a:spcPct val="90000"/>
              </a:lnSpc>
              <a:spcBef>
                <a:spcPts val="1001"/>
              </a:spcBef>
              <a:buClr>
                <a:srgbClr val="ff0000"/>
              </a:buClr>
              <a:buFont typeface="Wingdings" charset="2"/>
              <a:buChar char=""/>
            </a:pPr>
            <a:r>
              <a:rPr b="0" lang="de-DE" sz="3200" spc="-1" strike="noStrike">
                <a:solidFill>
                  <a:srgbClr val="ff0000"/>
                </a:solidFill>
                <a:latin typeface="Calibri"/>
              </a:rPr>
              <a:t>Tatsächliche Gründe: stationäre Behandlungen möglichst stark zu reduzieren (Forderung nach „Ambulantisierung“, Ziel: Bettenabbau/KH-Schließungen)</a:t>
            </a:r>
            <a:endParaRPr b="0" lang="de-DE" sz="32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800" spc="-1" strike="noStrike">
                <a:solidFill>
                  <a:srgbClr val="ff0000"/>
                </a:solidFill>
                <a:latin typeface="Calibri"/>
              </a:rPr>
              <a:t>Deshalb Abzug gering, keine MD-Kontrollen - lässt sich später alles leicht ändern</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800" spc="-1" strike="noStrike">
                <a:solidFill>
                  <a:srgbClr val="ff0000"/>
                </a:solidFill>
                <a:latin typeface="Calibri"/>
              </a:rPr>
              <a:t>Falls es sich für KHs rechnet, wieder sachfremde Entscheidung mit Mehrbelastungen und evtl. Schäden für Patienten</a:t>
            </a:r>
            <a:endParaRPr b="0" lang="de-DE" sz="2800" spc="-1" strike="noStrike">
              <a:solidFill>
                <a:srgbClr val="000000"/>
              </a:solidFill>
              <a:latin typeface="Calibri"/>
            </a:endParaRPr>
          </a:p>
          <a:p>
            <a:pPr lvl="1" marL="685800" indent="-228600">
              <a:lnSpc>
                <a:spcPct val="90000"/>
              </a:lnSpc>
              <a:spcBef>
                <a:spcPts val="499"/>
              </a:spcBef>
              <a:buClr>
                <a:srgbClr val="ff0000"/>
              </a:buClr>
              <a:buFont typeface="Arial"/>
              <a:buChar char="•"/>
            </a:pPr>
            <a:r>
              <a:rPr b="0" lang="de-DE" sz="2800" spc="-1" strike="noStrike">
                <a:solidFill>
                  <a:srgbClr val="ff0000"/>
                </a:solidFill>
                <a:latin typeface="Calibri"/>
              </a:rPr>
              <a:t>Behandlung geht auf Kosten der Patienten, weil sie den Transport ins KH jeden Tag selbst bezahlen müssen (außer Tag 1)</a:t>
            </a:r>
            <a:endParaRPr b="0" lang="de-DE" sz="2800" spc="-1" strike="noStrike">
              <a:solidFill>
                <a:srgbClr val="000000"/>
              </a:solidFill>
              <a:latin typeface="Calibri"/>
            </a:endParaRPr>
          </a:p>
          <a:p>
            <a:pPr>
              <a:lnSpc>
                <a:spcPct val="90000"/>
              </a:lnSpc>
              <a:spcBef>
                <a:spcPts val="1417"/>
              </a:spcBef>
              <a:buNone/>
            </a:pPr>
            <a:endParaRPr b="0" lang="de-DE" sz="2000" spc="-1" strike="noStrike">
              <a:solidFill>
                <a:srgbClr val="000000"/>
              </a:solidFill>
              <a:latin typeface="Calibri"/>
            </a:endParaRPr>
          </a:p>
        </p:txBody>
      </p:sp>
      <p:sp>
        <p:nvSpPr>
          <p:cNvPr id="4" name="PlaceHolder 3"/>
          <p:cNvSpPr>
            <a:spLocks noGrp="1"/>
          </p:cNvSpPr>
          <p:nvPr>
            <p:ph type="sldNum" idx="5"/>
          </p:nvPr>
        </p:nvSpPr>
        <p:spPr/>
        <p:txBody>
          <a:bodyPr/>
          <a:p>
            <a:fld id="{C9C11046-9C27-40C6-B475-B2BFCF102B4C}" type="slidenum">
              <a:t>9</a:t>
            </a:fld>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5192</Words>
  <Paragraphs>508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2022-05-17T13:58:58Z</dcterms:created>
  <dc:creator>Thomas Böhm</dc:creator>
  <dc:description/>
  <dc:language>de-DE</dc:language>
  <cp:lastModifiedBy>Thomas Böhm</cp:lastModifiedBy>
  <dcterms:modified xsi:type="dcterms:W3CDTF">2023-02-27T14:35:53Z</dcterms:modified>
  <cp:revision>10</cp:revision>
  <dc:subject/>
  <dc:title>Wie kann ein leistungsfähiges und bezahlbares Gesundheitssystem funktionieren?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16</vt:i4>
  </property>
  <property fmtid="{D5CDD505-2E9C-101B-9397-08002B2CF9AE}" pid="3" name="PresentationFormat">
    <vt:lpwstr>Breitbild</vt:lpwstr>
  </property>
  <property fmtid="{D5CDD505-2E9C-101B-9397-08002B2CF9AE}" pid="4" name="Slides">
    <vt:i4>67</vt:i4>
  </property>
</Properties>
</file>