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41.xml.rels" ContentType="application/vnd.openxmlformats-package.relationships+xml"/>
  <Override PartName="/ppt/notesSlides/_rels/notesSlide32.xml.rels" ContentType="application/vnd.openxmlformats-package.relationships+xml"/>
  <Override PartName="/ppt/notesSlides/_rels/notesSlide22.xml.rels" ContentType="application/vnd.openxmlformats-package.relationships+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5.xml.rels" ContentType="application/vnd.openxmlformats-package.relationships+xml"/>
  <Override PartName="/ppt/notesSlides/_rels/notesSlide10.xml.rels" ContentType="application/vnd.openxmlformats-package.relationships+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22.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media/image3.jpeg" ContentType="image/jpeg"/>
  <Override PartName="/ppt/media/image2.png" ContentType="image/png"/>
  <Override PartName="/ppt/media/image4.png" ContentType="image/png"/>
  <Override PartName="/ppt/media/image5.png" ContentType="image/png"/>
  <Override PartName="/ppt/media/image6.wmf" ContentType="image/x-wmf"/>
  <Override PartName="/ppt/embeddings/oleObject1.xlsx" ContentType="application/vnd.openxmlformats-officedocument.spreadsheetml.sheet"/>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_rels/slide17.xml.rels" ContentType="application/vnd.openxmlformats-package.relationships+xml"/>
  <Override PartName="/ppt/slides/_rels/slide11.xml.rels" ContentType="application/vnd.openxmlformats-package.relationships+xml"/>
  <Override PartName="/ppt/slides/_rels/slide26.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40.xml.rels" ContentType="application/vnd.openxmlformats-package.relationships+xml"/>
  <Override PartName="/ppt/slides/_rels/slide33.xml.rels" ContentType="application/vnd.openxmlformats-package.relationships+xml"/>
  <Override PartName="/ppt/slides/_rels/slide6.xml.rels" ContentType="application/vnd.openxmlformats-package.relationships+xml"/>
  <Override PartName="/ppt/slides/_rels/slide41.xml.rels" ContentType="application/vnd.openxmlformats-package.relationships+xml"/>
  <Override PartName="/ppt/slides/_rels/slide34.xml.rels" ContentType="application/vnd.openxmlformats-package.relationships+xml"/>
  <Override PartName="/ppt/slides/_rels/slide29.xml.rels" ContentType="application/vnd.openxmlformats-package.relationships+xml"/>
  <Override PartName="/ppt/slides/_rels/slide14.xml.rels" ContentType="application/vnd.openxmlformats-package.relationships+xml"/>
  <Override PartName="/ppt/slides/_rels/slide30.xml.rels" ContentType="application/vnd.openxmlformats-package.relationships+xml"/>
  <Override PartName="/ppt/slides/_rels/slide23.xml.rels" ContentType="application/vnd.openxmlformats-package.relationships+xml"/>
  <Override PartName="/ppt/slides/_rels/slide38.xml.rels" ContentType="application/vnd.openxmlformats-package.relationships+xml"/>
  <Override PartName="/ppt/slides/_rels/slide18.xml.rels" ContentType="application/vnd.openxmlformats-package.relationships+xml"/>
  <Override PartName="/ppt/slides/_rels/slide12.xml.rels" ContentType="application/vnd.openxmlformats-package.relationships+xml"/>
  <Override PartName="/ppt/slides/_rels/slide37.xml.rels" ContentType="application/vnd.openxmlformats-package.relationships+xml"/>
  <Override PartName="/ppt/slides/_rels/slide22.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8.xml.rels" ContentType="application/vnd.openxmlformats-package.relationships+xml"/>
  <Override PartName="/ppt/slides/_rels/slide19.xml.rels" ContentType="application/vnd.openxmlformats-package.relationships+xml"/>
  <Override PartName="/ppt/slides/_rels/slide13.xml.rels" ContentType="application/vnd.openxmlformats-package.relationships+xml"/>
  <Override PartName="/ppt/slides/_rels/slide24.xml.rels" ContentType="application/vnd.openxmlformats-package.relationships+xml"/>
  <Override PartName="/ppt/slides/_rels/slide39.xml.rels" ContentType="application/vnd.openxmlformats-package.relationships+xml"/>
  <Override PartName="/ppt/slides/_rels/slide31.xml.rels" ContentType="application/vnd.openxmlformats-package.relationships+xml"/>
  <Override PartName="/ppt/slides/_rels/slide15.xml.rels" ContentType="application/vnd.openxmlformats-package.relationships+xml"/>
  <Override PartName="/ppt/slides/_rels/slide21.xml.rels" ContentType="application/vnd.openxmlformats-package.relationships+xml"/>
  <Override PartName="/ppt/slides/_rels/slide36.xml.rels" ContentType="application/vnd.openxmlformats-package.relationships+xml"/>
  <Override PartName="/ppt/slides/_rels/slide27.xml.rels" ContentType="application/vnd.openxmlformats-package.relationships+xml"/>
  <Override PartName="/ppt/slides/_rels/slide2.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32.xml.rels" ContentType="application/vnd.openxmlformats-package.relationships+xml"/>
  <Override PartName="/ppt/slides/_rels/slide16.xml.rels" ContentType="application/vnd.openxmlformats-package.relationships+xml"/>
  <Override PartName="/ppt/slides/_rels/slide7.xml.rels" ContentType="application/vnd.openxmlformats-package.relationships+xml"/>
  <Override PartName="/ppt/slides/_rels/slide35.xml.rels" ContentType="application/vnd.openxmlformats-package.relationships+xml"/>
  <Override PartName="/ppt/slides/_rels/slide20.xml.rels" ContentType="application/vnd.openxmlformats-package.relationships+xml"/>
  <Override PartName="/ppt/slides/_rels/slide1.xml.rels" ContentType="application/vnd.openxmlformats-package.relationships+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3.xml" ContentType="application/vnd.openxmlformats-officedocument.presentationml.slide+xml"/>
  <Override PartName="/ppt/slides/slide37.xml" ContentType="application/vnd.openxmlformats-officedocument.presentationml.slide+xml"/>
  <Override PartName="/ppt/slides/slide1.xml" ContentType="application/vnd.openxmlformats-officedocument.presentationml.slide+xml"/>
  <Override PartName="/ppt/slides/slide38.xml" ContentType="application/vnd.openxmlformats-officedocument.presentationml.slide+xml"/>
  <Override PartName="/ppt/slides/slide2.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41.xml" ContentType="application/vnd.openxmlformats-officedocument.presentationml.slide+xml"/>
  <Override PartName="/ppt/slides/slide6.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de-DE" sz="1800" spc="-1" strike="noStrike">
                <a:solidFill>
                  <a:srgbClr val="000000"/>
                </a:solidFill>
                <a:latin typeface="Calibri"/>
              </a:rPr>
              <a:t>Folie mittels Klicken verschieben</a:t>
            </a:r>
            <a:endParaRPr b="0" lang="de-DE" sz="1800" spc="-1" strike="noStrike">
              <a:solidFill>
                <a:srgbClr val="000000"/>
              </a:solidFill>
              <a:latin typeface="Calibri"/>
            </a:endParaRPr>
          </a:p>
        </p:txBody>
      </p:sp>
      <p:sp>
        <p:nvSpPr>
          <p:cNvPr id="83"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de-DE" sz="2000" spc="-1" strike="noStrike">
                <a:latin typeface="Arial"/>
              </a:rPr>
              <a:t>Format der Notizen mittels Klicken bearbeiten</a:t>
            </a:r>
            <a:endParaRPr b="0" lang="de-DE" sz="2000" spc="-1" strike="noStrike">
              <a:latin typeface="Arial"/>
            </a:endParaRPr>
          </a:p>
        </p:txBody>
      </p:sp>
      <p:sp>
        <p:nvSpPr>
          <p:cNvPr id="84"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de-DE" sz="1400" spc="-1" strike="noStrike">
                <a:latin typeface="Times New Roman"/>
              </a:rPr>
              <a:t>&lt;Kopfzeile&gt;</a:t>
            </a:r>
            <a:endParaRPr b="0" lang="de-DE" sz="1400" spc="-1" strike="noStrike">
              <a:latin typeface="Times New Roman"/>
            </a:endParaRPr>
          </a:p>
        </p:txBody>
      </p:sp>
      <p:sp>
        <p:nvSpPr>
          <p:cNvPr id="85" name="PlaceHolder 4"/>
          <p:cNvSpPr>
            <a:spLocks noGrp="1"/>
          </p:cNvSpPr>
          <p:nvPr>
            <p:ph type="dt" idx="6"/>
          </p:nvPr>
        </p:nvSpPr>
        <p:spPr>
          <a:xfrm>
            <a:off x="4278960" y="0"/>
            <a:ext cx="3280680" cy="534240"/>
          </a:xfrm>
          <a:prstGeom prst="rect">
            <a:avLst/>
          </a:prstGeom>
          <a:noFill/>
          <a:ln w="0">
            <a:noFill/>
          </a:ln>
        </p:spPr>
        <p:txBody>
          <a:bodyPr lIns="0" rIns="0" tIns="0" bIns="0" anchor="t">
            <a:noAutofit/>
          </a:bodyPr>
          <a:lstStyle>
            <a:lvl1pPr algn="r">
              <a:buNone/>
              <a:defRPr b="0" lang="de-DE" sz="1400" spc="-1" strike="noStrike">
                <a:latin typeface="Times New Roman"/>
              </a:defRPr>
            </a:lvl1pPr>
          </a:lstStyle>
          <a:p>
            <a:pPr algn="r">
              <a:buNone/>
            </a:pPr>
            <a:r>
              <a:rPr b="0" lang="de-DE" sz="1400" spc="-1" strike="noStrike">
                <a:latin typeface="Times New Roman"/>
              </a:rPr>
              <a:t>&lt;Datum/Uhrzeit&gt;</a:t>
            </a:r>
            <a:endParaRPr b="0" lang="de-DE" sz="1400" spc="-1" strike="noStrike">
              <a:latin typeface="Times New Roman"/>
            </a:endParaRPr>
          </a:p>
        </p:txBody>
      </p:sp>
      <p:sp>
        <p:nvSpPr>
          <p:cNvPr id="86" name="PlaceHolder 5"/>
          <p:cNvSpPr>
            <a:spLocks noGrp="1"/>
          </p:cNvSpPr>
          <p:nvPr>
            <p:ph type="ftr" idx="7"/>
          </p:nvPr>
        </p:nvSpPr>
        <p:spPr>
          <a:xfrm>
            <a:off x="0" y="10157400"/>
            <a:ext cx="3280680" cy="534240"/>
          </a:xfrm>
          <a:prstGeom prst="rect">
            <a:avLst/>
          </a:prstGeom>
          <a:noFill/>
          <a:ln w="0">
            <a:noFill/>
          </a:ln>
        </p:spPr>
        <p:txBody>
          <a:bodyPr lIns="0" rIns="0" tIns="0" bIns="0" anchor="b">
            <a:noAutofit/>
          </a:bodyPr>
          <a:lstStyle>
            <a:lvl1pPr>
              <a:defRPr b="0" lang="de-DE" sz="1400" spc="-1" strike="noStrike">
                <a:latin typeface="Times New Roman"/>
              </a:defRPr>
            </a:lvl1pPr>
          </a:lstStyle>
          <a:p>
            <a:r>
              <a:rPr b="0" lang="de-DE" sz="1400" spc="-1" strike="noStrike">
                <a:latin typeface="Times New Roman"/>
              </a:rPr>
              <a:t>&lt;Fußzeile&gt;</a:t>
            </a:r>
            <a:endParaRPr b="0" lang="de-DE" sz="1400" spc="-1" strike="noStrike">
              <a:latin typeface="Times New Roman"/>
            </a:endParaRPr>
          </a:p>
        </p:txBody>
      </p:sp>
      <p:sp>
        <p:nvSpPr>
          <p:cNvPr id="87" name="PlaceHolder 6"/>
          <p:cNvSpPr>
            <a:spLocks noGrp="1"/>
          </p:cNvSpPr>
          <p:nvPr>
            <p:ph type="sldNum" idx="8"/>
          </p:nvPr>
        </p:nvSpPr>
        <p:spPr>
          <a:xfrm>
            <a:off x="4278960" y="10157400"/>
            <a:ext cx="3280680" cy="534240"/>
          </a:xfrm>
          <a:prstGeom prst="rect">
            <a:avLst/>
          </a:prstGeom>
          <a:noFill/>
          <a:ln w="0">
            <a:noFill/>
          </a:ln>
        </p:spPr>
        <p:txBody>
          <a:bodyPr lIns="0" rIns="0" tIns="0" bIns="0" anchor="b">
            <a:noAutofit/>
          </a:bodyPr>
          <a:lstStyle>
            <a:lvl1pPr algn="r">
              <a:buNone/>
              <a:defRPr b="0" lang="de-DE" sz="1400" spc="-1" strike="noStrike">
                <a:latin typeface="Times New Roman"/>
              </a:defRPr>
            </a:lvl1pPr>
          </a:lstStyle>
          <a:p>
            <a:pPr algn="r">
              <a:buNone/>
            </a:pPr>
            <a:fld id="{8303F1D7-F323-44ED-9769-48014EC4C7D9}"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32.xml.rels><?xml version="1.0" encoding="UTF-8"?>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
</Relationships>
</file>

<file path=ppt/notesSlides/_rels/notesSlide41.xml.rels><?xml version="1.0" encoding="UTF-8"?>
<Relationships xmlns="http://schemas.openxmlformats.org/package/2006/relationships"><Relationship Id="rId1" Type="http://schemas.openxmlformats.org/officeDocument/2006/relationships/slide" Target="../slides/slide41.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type="sldImg"/>
          </p:nvPr>
        </p:nvSpPr>
        <p:spPr>
          <a:xfrm>
            <a:off x="685800" y="1143000"/>
            <a:ext cx="5486040" cy="3085920"/>
          </a:xfrm>
          <a:prstGeom prst="rect">
            <a:avLst/>
          </a:prstGeom>
          <a:ln w="0">
            <a:noFill/>
          </a:ln>
        </p:spPr>
      </p:sp>
      <p:sp>
        <p:nvSpPr>
          <p:cNvPr id="183"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84" name="PlaceHolder 3"/>
          <p:cNvSpPr>
            <a:spLocks noGrp="1"/>
          </p:cNvSpPr>
          <p:nvPr>
            <p:ph type="sldNum" idx="1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0D7930CF-EDC1-4FD8-B774-EDA641A7E605}"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sldImg"/>
          </p:nvPr>
        </p:nvSpPr>
        <p:spPr>
          <a:xfrm>
            <a:off x="685800" y="1143000"/>
            <a:ext cx="5486040" cy="3085920"/>
          </a:xfrm>
          <a:prstGeom prst="rect">
            <a:avLst/>
          </a:prstGeom>
          <a:ln w="0">
            <a:noFill/>
          </a:ln>
        </p:spPr>
      </p:sp>
      <p:sp>
        <p:nvSpPr>
          <p:cNvPr id="186"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solidFill>
                  <a:srgbClr val="202124"/>
                </a:solidFill>
                <a:latin typeface="Google Sans"/>
              </a:rPr>
              <a:t>TTE = transthorakale Echokardiographie</a:t>
            </a:r>
            <a:endParaRPr b="0" lang="de-DE" sz="2000" spc="-1" strike="noStrike">
              <a:latin typeface="Arial"/>
            </a:endParaRPr>
          </a:p>
          <a:p>
            <a:pPr marL="216000" indent="-216000">
              <a:lnSpc>
                <a:spcPct val="100000"/>
              </a:lnSpc>
              <a:buNone/>
            </a:pPr>
            <a:r>
              <a:rPr b="0" lang="de-DE" sz="2000" spc="-1" strike="noStrike">
                <a:solidFill>
                  <a:srgbClr val="202124"/>
                </a:solidFill>
                <a:latin typeface="Google Sans"/>
              </a:rPr>
              <a:t>TEE = transösophageale Echokardiographie</a:t>
            </a:r>
            <a:endParaRPr b="0" lang="de-DE" sz="2000" spc="-1" strike="noStrike">
              <a:latin typeface="Arial"/>
            </a:endParaRPr>
          </a:p>
        </p:txBody>
      </p:sp>
      <p:sp>
        <p:nvSpPr>
          <p:cNvPr id="187" name="PlaceHolder 3"/>
          <p:cNvSpPr>
            <a:spLocks noGrp="1"/>
          </p:cNvSpPr>
          <p:nvPr>
            <p:ph type="sldNum" idx="1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8260BDB1-9B16-424A-9E05-C80306E81FBA}"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type="sldImg"/>
          </p:nvPr>
        </p:nvSpPr>
        <p:spPr>
          <a:xfrm>
            <a:off x="685800" y="1143000"/>
            <a:ext cx="5486040" cy="3085920"/>
          </a:xfrm>
          <a:prstGeom prst="rect">
            <a:avLst/>
          </a:prstGeom>
          <a:ln w="0">
            <a:noFill/>
          </a:ln>
        </p:spPr>
      </p:sp>
      <p:sp>
        <p:nvSpPr>
          <p:cNvPr id="189"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90" name="PlaceHolder 3"/>
          <p:cNvSpPr>
            <a:spLocks noGrp="1"/>
          </p:cNvSpPr>
          <p:nvPr>
            <p:ph type="sldNum" idx="1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0820D963-CD0A-44DE-B1CF-9E59D4DFDBF9}"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PlaceHolder 1"/>
          <p:cNvSpPr>
            <a:spLocks noGrp="1"/>
          </p:cNvSpPr>
          <p:nvPr>
            <p:ph type="sldImg"/>
          </p:nvPr>
        </p:nvSpPr>
        <p:spPr>
          <a:xfrm>
            <a:off x="685800" y="1143000"/>
            <a:ext cx="5486040" cy="3085920"/>
          </a:xfrm>
          <a:prstGeom prst="rect">
            <a:avLst/>
          </a:prstGeom>
          <a:ln w="0">
            <a:noFill/>
          </a:ln>
        </p:spPr>
      </p:sp>
      <p:sp>
        <p:nvSpPr>
          <p:cNvPr id="192"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93" name="PlaceHolder 3"/>
          <p:cNvSpPr>
            <a:spLocks noGrp="1"/>
          </p:cNvSpPr>
          <p:nvPr>
            <p:ph type="sldNum" idx="14"/>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759605A8-4B15-49D5-A245-3339494713DD}"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3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PlaceHolder 1"/>
          <p:cNvSpPr>
            <a:spLocks noGrp="1"/>
          </p:cNvSpPr>
          <p:nvPr>
            <p:ph type="sldImg"/>
          </p:nvPr>
        </p:nvSpPr>
        <p:spPr>
          <a:xfrm>
            <a:off x="685800" y="1143000"/>
            <a:ext cx="5486040" cy="3085920"/>
          </a:xfrm>
          <a:prstGeom prst="rect">
            <a:avLst/>
          </a:prstGeom>
          <a:ln w="0">
            <a:noFill/>
          </a:ln>
        </p:spPr>
      </p:sp>
      <p:sp>
        <p:nvSpPr>
          <p:cNvPr id="195"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96" name="PlaceHolder 3"/>
          <p:cNvSpPr>
            <a:spLocks noGrp="1"/>
          </p:cNvSpPr>
          <p:nvPr>
            <p:ph type="sldNum" idx="15"/>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562C4A7C-8324-437A-AD15-B50B969C53BC}"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4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PlaceHolder 1"/>
          <p:cNvSpPr>
            <a:spLocks noGrp="1"/>
          </p:cNvSpPr>
          <p:nvPr>
            <p:ph type="sldImg"/>
          </p:nvPr>
        </p:nvSpPr>
        <p:spPr>
          <a:xfrm>
            <a:off x="685800" y="1143000"/>
            <a:ext cx="5486040" cy="3085920"/>
          </a:xfrm>
          <a:prstGeom prst="rect">
            <a:avLst/>
          </a:prstGeom>
          <a:ln w="0">
            <a:noFill/>
          </a:ln>
        </p:spPr>
      </p:sp>
      <p:sp>
        <p:nvSpPr>
          <p:cNvPr id="198" name="PlaceHolder 2"/>
          <p:cNvSpPr>
            <a:spLocks noGrp="1"/>
          </p:cNvSpPr>
          <p:nvPr>
            <p:ph type="body"/>
          </p:nvPr>
        </p:nvSpPr>
        <p:spPr>
          <a:xfrm>
            <a:off x="685800" y="4400640"/>
            <a:ext cx="5486040" cy="3600000"/>
          </a:xfrm>
          <a:prstGeom prst="rect">
            <a:avLst/>
          </a:prstGeom>
          <a:noFill/>
          <a:ln w="0">
            <a:noFill/>
          </a:ln>
        </p:spPr>
        <p:txBody>
          <a:bodyPr anchor="t">
            <a:noAutofit/>
          </a:bodyPr>
          <a:p>
            <a:pPr>
              <a:lnSpc>
                <a:spcPct val="107000"/>
              </a:lnSpc>
              <a:spcAft>
                <a:spcPts val="499"/>
              </a:spcAft>
              <a:buNone/>
            </a:pPr>
            <a:endParaRPr b="0" lang="de-DE" sz="1200" spc="-1" strike="noStrike">
              <a:latin typeface="Arial"/>
            </a:endParaRPr>
          </a:p>
          <a:p>
            <a:pPr>
              <a:lnSpc>
                <a:spcPct val="100000"/>
              </a:lnSpc>
              <a:buNone/>
            </a:pPr>
            <a:endParaRPr b="0" lang="de-DE" sz="1200" spc="-1" strike="noStrike">
              <a:latin typeface="Arial"/>
            </a:endParaRPr>
          </a:p>
        </p:txBody>
      </p:sp>
      <p:sp>
        <p:nvSpPr>
          <p:cNvPr id="199" name="PlaceHolder 3"/>
          <p:cNvSpPr>
            <a:spLocks noGrp="1"/>
          </p:cNvSpPr>
          <p:nvPr>
            <p:ph type="sldNum" idx="16"/>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6A6D59D9-D9CD-4906-A515-00131D4443F9}"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type="sldImg"/>
          </p:nvPr>
        </p:nvSpPr>
        <p:spPr>
          <a:xfrm>
            <a:off x="685800" y="1143000"/>
            <a:ext cx="5486040" cy="3085920"/>
          </a:xfrm>
          <a:prstGeom prst="rect">
            <a:avLst/>
          </a:prstGeom>
          <a:ln w="0">
            <a:noFill/>
          </a:ln>
        </p:spPr>
      </p:sp>
      <p:sp>
        <p:nvSpPr>
          <p:cNvPr id="177"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78" name="PlaceHolder 3"/>
          <p:cNvSpPr>
            <a:spLocks noGrp="1"/>
          </p:cNvSpPr>
          <p:nvPr>
            <p:ph type="sldNum" idx="9"/>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62FD040B-A187-437D-A178-E077B3708047}"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sldImg"/>
          </p:nvPr>
        </p:nvSpPr>
        <p:spPr>
          <a:xfrm>
            <a:off x="685800" y="1143000"/>
            <a:ext cx="5486040" cy="3085920"/>
          </a:xfrm>
          <a:prstGeom prst="rect">
            <a:avLst/>
          </a:prstGeom>
          <a:ln w="0">
            <a:noFill/>
          </a:ln>
        </p:spPr>
      </p:sp>
      <p:sp>
        <p:nvSpPr>
          <p:cNvPr id="180"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81" name="PlaceHolder 3"/>
          <p:cNvSpPr>
            <a:spLocks noGrp="1"/>
          </p:cNvSpPr>
          <p:nvPr>
            <p:ph type="sldNum" idx="1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1CD0F67A-5473-42D3-A853-623B82139FA8}" type="slidenum">
              <a:rPr b="0" lang="de-DE" sz="1200" spc="-1" strike="noStrike">
                <a:latin typeface="Times New Roman"/>
              </a:rPr>
              <a:t>&lt;Foliennummer&gt;</a:t>
            </a:fld>
            <a:endParaRPr b="0" lang="de-D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F6ED0CB2-DA82-4947-B125-B920C37EDEFF}" type="slidenum">
              <a:t>&lt;#&gt;</a:t>
            </a:fld>
          </a:p>
        </p:txBody>
      </p:sp>
      <p:sp>
        <p:nvSpPr>
          <p:cNvPr id="4" name="PlaceHolder 3"/>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B7D8B4FD-8372-4DCE-BBC4-1C71A1CD6E33}"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6D12DB1E-E9B2-4B38-8468-9A8F3252D8DF}" type="slidenum">
              <a:t>&lt;#&gt;</a:t>
            </a:fld>
          </a:p>
        </p:txBody>
      </p:sp>
      <p:sp>
        <p:nvSpPr>
          <p:cNvPr id="9" name="PlaceHolder 8"/>
          <p:cNvSpPr>
            <a:spLocks noGrp="1"/>
          </p:cNvSpPr>
          <p:nvPr>
            <p:ph type="dt" idx="1"/>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6790B185-6794-4E3A-B20A-62631AB1AE62}" type="slidenum">
              <a:t>&lt;#&gt;</a:t>
            </a:fld>
          </a:p>
        </p:txBody>
      </p:sp>
      <p:sp>
        <p:nvSpPr>
          <p:cNvPr id="11" name="PlaceHolder 10"/>
          <p:cNvSpPr>
            <a:spLocks noGrp="1"/>
          </p:cNvSpPr>
          <p:nvPr>
            <p:ph type="dt" idx="1"/>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5"/>
          </p:nvPr>
        </p:nvSpPr>
        <p:spPr/>
        <p:txBody>
          <a:bodyPr/>
          <a:p>
            <a:fld id="{70BAE5F2-B339-4FCA-BCE4-B36BF1348FE0}" type="slidenum">
              <a:t>&lt;#&gt;</a:t>
            </a:fld>
          </a:p>
        </p:txBody>
      </p:sp>
      <p:sp>
        <p:nvSpPr>
          <p:cNvPr id="3" name="PlaceHolder 2"/>
          <p:cNvSpPr>
            <a:spLocks noGrp="1"/>
          </p:cNvSpPr>
          <p:nvPr>
            <p:ph type="dt" idx="4"/>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sldNum" idx="5"/>
          </p:nvPr>
        </p:nvSpPr>
        <p:spPr/>
        <p:txBody>
          <a:bodyPr/>
          <a:p>
            <a:fld id="{D09F9CC6-2FEA-4732-8E86-D6867E0DCC41}"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49"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57CCBEA2-CFAD-4F8F-B802-4CB5F61F1221}"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2"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sldNum" idx="5"/>
          </p:nvPr>
        </p:nvSpPr>
        <p:spPr/>
        <p:txBody>
          <a:bodyPr/>
          <a:p>
            <a:fld id="{ADD587D2-5DAD-4EEA-8FBE-24519898003E}"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sldNum" idx="5"/>
          </p:nvPr>
        </p:nvSpPr>
        <p:spPr/>
        <p:txBody>
          <a:bodyPr/>
          <a:p>
            <a:fld id="{BC54473C-EE95-4237-9F03-246DFBC4192A}"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1836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sldNum" idx="5"/>
          </p:nvPr>
        </p:nvSpPr>
        <p:spPr/>
        <p:txBody>
          <a:bodyPr/>
          <a:p>
            <a:fld id="{BB39D454-740F-4AA8-9B95-1726AA6A3AF8}"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6"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7"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8"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sldNum" idx="5"/>
          </p:nvPr>
        </p:nvSpPr>
        <p:spPr/>
        <p:txBody>
          <a:bodyPr/>
          <a:p>
            <a:fld id="{D1F306AF-3556-4612-AAA4-744C178D4253}"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DE990252-3198-42CD-A3E3-39138DEA7063}"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2"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sldNum" idx="5"/>
          </p:nvPr>
        </p:nvSpPr>
        <p:spPr/>
        <p:txBody>
          <a:bodyPr/>
          <a:p>
            <a:fld id="{F8EC0F9C-16C9-45A8-AAA8-B1E0F2D57A88}"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4"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5"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6"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sldNum" idx="5"/>
          </p:nvPr>
        </p:nvSpPr>
        <p:spPr/>
        <p:txBody>
          <a:bodyPr/>
          <a:p>
            <a:fld id="{FC7A2733-B185-479A-B801-98F57396F05E}"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8"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9"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sldNum" idx="5"/>
          </p:nvPr>
        </p:nvSpPr>
        <p:spPr/>
        <p:txBody>
          <a:bodyPr/>
          <a:p>
            <a:fld id="{C917F959-416C-4B45-837B-4DA8355C1F81}"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1"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3"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4"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sldNum" idx="5"/>
          </p:nvPr>
        </p:nvSpPr>
        <p:spPr/>
        <p:txBody>
          <a:bodyPr/>
          <a:p>
            <a:fld id="{DBB71D89-9BD6-4566-A70F-C7274461CECB}"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6"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7"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8"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9"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0"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1"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sldNum" idx="5"/>
          </p:nvPr>
        </p:nvSpPr>
        <p:spPr/>
        <p:txBody>
          <a:bodyPr/>
          <a:p>
            <a:fld id="{EBC31B5E-49B9-46B1-B7AA-E74AB9867C50}" type="slidenum">
              <a:t>&lt;#&gt;</a:t>
            </a:fld>
          </a:p>
        </p:txBody>
      </p:sp>
      <p:sp>
        <p:nvSpPr>
          <p:cNvPr id="10" name="PlaceHolder 9"/>
          <p:cNvSpPr>
            <a:spLocks noGrp="1"/>
          </p:cNvSpPr>
          <p:nvPr>
            <p:ph type="dt" idx="4"/>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8ED1D907-5F9B-45D7-860F-4AEF0B4CFF70}"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AF78B25C-116C-4885-ABED-F4C18C26ED59}"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909536EA-F1D7-44FD-9277-992081BDFB91}"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1836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F32B5749-132E-4EA6-813D-EA0BA4B6B368}"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42FE5ADD-42AA-46FD-902A-A2466D5B6E9B}"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E3DBB4B-79F7-455F-AC98-9367EA91745D}"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1836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70DD1CA-1F4C-4193-830C-26C0C28BDA78}" type="slidenum">
              <a:t>&lt;#&gt;</a:t>
            </a:fld>
          </a:p>
        </p:txBody>
      </p:sp>
      <p:sp>
        <p:nvSpPr>
          <p:cNvPr id="8" name="PlaceHolder 7"/>
          <p:cNvSpPr>
            <a:spLocks noGrp="1"/>
          </p:cNvSpPr>
          <p:nvPr>
            <p:ph type="dt" idx="1"/>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de-DE" sz="6000" spc="-1" strike="noStrike">
                <a:solidFill>
                  <a:srgbClr val="000000"/>
                </a:solidFill>
                <a:latin typeface="Calibri Light"/>
              </a:rPr>
              <a:t>Mastertitelformat bearbeiten</a:t>
            </a:r>
            <a:endParaRPr b="0" lang="de-DE"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4F99A996-FF31-4471-B9AE-3DC66EA48427}" type="slidenum">
              <a:rPr b="0" lang="de-DE" sz="1200" spc="-1" strike="noStrike">
                <a:solidFill>
                  <a:srgbClr val="8b8b8b"/>
                </a:solidFill>
                <a:latin typeface="Calibri"/>
              </a:rPr>
              <a:t>&lt;Foliennummer&gt;</a:t>
            </a:fld>
            <a:endParaRPr b="0" lang="de-DE"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rgbClr val="000000"/>
                </a:solidFill>
                <a:latin typeface="Calibri"/>
              </a:rPr>
              <a:t>Format des Gliederungstextes durch Klicken bearbeiten</a:t>
            </a:r>
            <a:endParaRPr b="0" lang="de-DE"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Mastertitelformat bearbeiten</a:t>
            </a:r>
            <a:endParaRPr b="0" lang="de-DE"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endParaRPr b="0" lang="de-DE" sz="1800" spc="-1" strike="noStrike">
              <a:solidFill>
                <a:srgbClr val="000000"/>
              </a:solidFill>
              <a:latin typeface="Calibri"/>
            </a:endParaRPr>
          </a:p>
        </p:txBody>
      </p:sp>
      <p:sp>
        <p:nvSpPr>
          <p:cNvPr id="43"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44" name="PlaceHolder 4"/>
          <p:cNvSpPr>
            <a:spLocks noGrp="1"/>
          </p:cNvSpPr>
          <p:nvPr>
            <p:ph type="sldNum" idx="5"/>
          </p:nvPr>
        </p:nvSpPr>
        <p:spPr>
          <a:xfrm>
            <a:off x="7809480" y="635364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7FDF55AD-6D7C-4DE8-A6FE-023391C0CC07}" type="slidenum">
              <a:rPr b="0" lang="de-DE" sz="1200" spc="-1" strike="noStrike">
                <a:solidFill>
                  <a:srgbClr val="8b8b8b"/>
                </a:solidFill>
                <a:latin typeface="Calibri"/>
              </a:rPr>
              <a:t>&lt;Foliennummer&gt;</a:t>
            </a:fld>
            <a:endParaRPr b="0" lang="de-DE" sz="1200" spc="-1" strike="noStrike">
              <a:latin typeface="Times New Roman"/>
            </a:endParaRPr>
          </a:p>
        </p:txBody>
      </p:sp>
      <p:pic>
        <p:nvPicPr>
          <p:cNvPr id="45" name="Grafik 7" descr=""/>
          <p:cNvPicPr/>
          <p:nvPr/>
        </p:nvPicPr>
        <p:blipFill>
          <a:blip r:embed="rId2"/>
          <a:stretch/>
        </p:blipFill>
        <p:spPr>
          <a:xfrm>
            <a:off x="10632960" y="6176880"/>
            <a:ext cx="1521360" cy="666720"/>
          </a:xfrm>
          <a:prstGeom prst="rect">
            <a:avLst/>
          </a:prstGeom>
          <a:ln w="0">
            <a:noFill/>
          </a:ln>
        </p:spPr>
      </p:pic>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3.xml"/><Relationship Id="rId3"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2.xml"/>
</Relationships>
</file>

<file path=ppt/slides/_rels/slide33.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package" Target="../embeddings/oleObject1.xlsx"/><Relationship Id="rId2" Type="http://schemas.openxmlformats.org/officeDocument/2006/relationships/image" Target="../media/image6.wmf"/><Relationship Id="rId3"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698760" y="264600"/>
            <a:ext cx="9968760" cy="2494080"/>
          </a:xfrm>
          <a:prstGeom prst="rect">
            <a:avLst/>
          </a:prstGeom>
          <a:noFill/>
          <a:ln w="0">
            <a:noFill/>
          </a:ln>
        </p:spPr>
        <p:txBody>
          <a:bodyPr anchor="b">
            <a:normAutofit fontScale="95000"/>
          </a:bodyPr>
          <a:p>
            <a:pPr algn="ctr">
              <a:lnSpc>
                <a:spcPct val="90000"/>
              </a:lnSpc>
              <a:buNone/>
            </a:pPr>
            <a:br>
              <a:rPr sz="4800"/>
            </a:br>
            <a:r>
              <a:rPr b="1" lang="de-DE" sz="4800" spc="-1" strike="noStrike">
                <a:solidFill>
                  <a:srgbClr val="000000"/>
                </a:solidFill>
                <a:latin typeface="Calibri Light"/>
              </a:rPr>
              <a:t>Massiver Abbau droht, Finanz‐„Revolution“ fällt aus</a:t>
            </a:r>
            <a:endParaRPr b="0" lang="de-DE" sz="4800" spc="-1" strike="noStrike">
              <a:solidFill>
                <a:srgbClr val="000000"/>
              </a:solidFill>
              <a:latin typeface="Calibri"/>
            </a:endParaRPr>
          </a:p>
        </p:txBody>
      </p:sp>
      <p:sp>
        <p:nvSpPr>
          <p:cNvPr id="89" name="PlaceHolder 2"/>
          <p:cNvSpPr>
            <a:spLocks noGrp="1"/>
          </p:cNvSpPr>
          <p:nvPr>
            <p:ph type="subTitle"/>
          </p:nvPr>
        </p:nvSpPr>
        <p:spPr>
          <a:xfrm>
            <a:off x="783360" y="5085360"/>
            <a:ext cx="9799920" cy="1655280"/>
          </a:xfrm>
          <a:prstGeom prst="rect">
            <a:avLst/>
          </a:prstGeom>
          <a:noFill/>
          <a:ln w="0">
            <a:noFill/>
          </a:ln>
        </p:spPr>
        <p:txBody>
          <a:bodyPr anchor="t">
            <a:normAutofit fontScale="82000"/>
          </a:bodyPr>
          <a:p>
            <a:pPr algn="ctr">
              <a:lnSpc>
                <a:spcPct val="90000"/>
              </a:lnSpc>
              <a:spcBef>
                <a:spcPts val="1001"/>
              </a:spcBef>
              <a:buNone/>
              <a:tabLst>
                <a:tab algn="l" pos="0"/>
              </a:tabLst>
            </a:pPr>
            <a:r>
              <a:rPr b="0" lang="de-DE" sz="2400" spc="-1" strike="noStrike">
                <a:solidFill>
                  <a:srgbClr val="000000"/>
                </a:solidFill>
                <a:latin typeface="Calibri"/>
              </a:rPr>
              <a:t>Online Veranstaltungsreihe Krankenhaus statt Fabrik</a:t>
            </a:r>
            <a:endParaRPr b="0" lang="de-DE" sz="2400" spc="-1" strike="noStrike">
              <a:latin typeface="Arial"/>
            </a:endParaRPr>
          </a:p>
          <a:p>
            <a:pPr algn="ctr">
              <a:lnSpc>
                <a:spcPct val="90000"/>
              </a:lnSpc>
              <a:spcBef>
                <a:spcPts val="1001"/>
              </a:spcBef>
              <a:buNone/>
              <a:tabLst>
                <a:tab algn="l" pos="0"/>
              </a:tabLst>
            </a:pPr>
            <a:r>
              <a:rPr b="1" lang="de-DE" sz="3900" spc="-1" strike="noStrike">
                <a:solidFill>
                  <a:srgbClr val="ff0000"/>
                </a:solidFill>
                <a:latin typeface="Calibri"/>
              </a:rPr>
              <a:t>Teil 2 Strukturen</a:t>
            </a:r>
            <a:endParaRPr b="0" lang="de-DE" sz="3900" spc="-1" strike="noStrike">
              <a:latin typeface="Arial"/>
            </a:endParaRPr>
          </a:p>
          <a:p>
            <a:pPr algn="ctr">
              <a:lnSpc>
                <a:spcPct val="90000"/>
              </a:lnSpc>
              <a:spcBef>
                <a:spcPts val="1001"/>
              </a:spcBef>
              <a:buNone/>
              <a:tabLst>
                <a:tab algn="l" pos="0"/>
              </a:tabLst>
            </a:pPr>
            <a:r>
              <a:rPr b="0" lang="de-DE" sz="2400" spc="-1" strike="noStrike">
                <a:solidFill>
                  <a:srgbClr val="000000"/>
                </a:solidFill>
                <a:latin typeface="Calibri"/>
              </a:rPr>
              <a:t>21.06.2023</a:t>
            </a:r>
            <a:endParaRPr b="0" lang="de-DE" sz="2400" spc="-1" strike="noStrike">
              <a:latin typeface="Arial"/>
            </a:endParaRPr>
          </a:p>
          <a:p>
            <a:pPr algn="ctr">
              <a:lnSpc>
                <a:spcPct val="90000"/>
              </a:lnSpc>
              <a:spcBef>
                <a:spcPts val="1001"/>
              </a:spcBef>
              <a:buNone/>
              <a:tabLst>
                <a:tab algn="l" pos="0"/>
              </a:tabLst>
            </a:pPr>
            <a:r>
              <a:rPr b="0" lang="de-DE" sz="2400" spc="-1" strike="noStrike">
                <a:solidFill>
                  <a:srgbClr val="000000"/>
                </a:solidFill>
                <a:latin typeface="Calibri"/>
              </a:rPr>
              <a:t>Dr. Thomas Böhm</a:t>
            </a:r>
            <a:endParaRPr b="0" lang="de-DE" sz="2400" spc="-1" strike="noStrike">
              <a:latin typeface="Arial"/>
            </a:endParaRPr>
          </a:p>
        </p:txBody>
      </p:sp>
      <p:pic>
        <p:nvPicPr>
          <p:cNvPr id="90" name="Grafik 3" descr=""/>
          <p:cNvPicPr/>
          <p:nvPr/>
        </p:nvPicPr>
        <p:blipFill>
          <a:blip r:embed="rId1"/>
          <a:stretch/>
        </p:blipFill>
        <p:spPr>
          <a:xfrm>
            <a:off x="3637800" y="3025440"/>
            <a:ext cx="4091040" cy="1793160"/>
          </a:xfrm>
          <a:prstGeom prst="rect">
            <a:avLst/>
          </a:prstGeom>
          <a:ln w="0">
            <a:noFill/>
          </a:ln>
        </p:spPr>
      </p:pic>
      <p:sp>
        <p:nvSpPr>
          <p:cNvPr id="91" name="Textfeld 5"/>
          <p:cNvSpPr/>
          <p:nvPr/>
        </p:nvSpPr>
        <p:spPr>
          <a:xfrm>
            <a:off x="985320" y="535680"/>
            <a:ext cx="6095520" cy="9428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i="1" lang="de-DE" sz="2800" spc="-1" strike="noStrike">
                <a:solidFill>
                  <a:srgbClr val="000000"/>
                </a:solidFill>
                <a:latin typeface="Calibri"/>
              </a:rPr>
              <a:t>Die Lauterbach‘sche Krankenhausreform:</a:t>
            </a:r>
            <a:endParaRPr b="0" lang="de-DE" sz="2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Leistungsgruppen (2) </a:t>
            </a:r>
            <a:endParaRPr b="0" lang="de-DE" sz="4400" spc="-1" strike="noStrike">
              <a:solidFill>
                <a:srgbClr val="000000"/>
              </a:solidFill>
              <a:latin typeface="Calibri"/>
            </a:endParaRPr>
          </a:p>
        </p:txBody>
      </p:sp>
      <p:sp>
        <p:nvSpPr>
          <p:cNvPr id="107" name="PlaceHolder 2"/>
          <p:cNvSpPr>
            <a:spLocks noGrp="1"/>
          </p:cNvSpPr>
          <p:nvPr>
            <p:ph/>
          </p:nvPr>
        </p:nvSpPr>
        <p:spPr>
          <a:xfrm>
            <a:off x="491760" y="1325520"/>
            <a:ext cx="11207880" cy="5199480"/>
          </a:xfrm>
          <a:prstGeom prst="rect">
            <a:avLst/>
          </a:prstGeom>
          <a:noFill/>
          <a:ln w="0">
            <a:noFill/>
          </a:ln>
        </p:spPr>
        <p:txBody>
          <a:bodyPr anchor="t">
            <a:normAutofit fontScale="92000"/>
          </a:bodyPr>
          <a:p>
            <a:pPr marL="228600" indent="-228600">
              <a:lnSpc>
                <a:spcPct val="90000"/>
              </a:lnSpc>
              <a:spcBef>
                <a:spcPts val="1001"/>
              </a:spcBef>
              <a:buClr>
                <a:srgbClr val="000000"/>
              </a:buClr>
              <a:buFont typeface="Arial"/>
              <a:buChar char="•"/>
            </a:pPr>
            <a:r>
              <a:rPr b="0" lang="de-DE" sz="4000" spc="-1" strike="noStrike">
                <a:solidFill>
                  <a:srgbClr val="000000"/>
                </a:solidFill>
                <a:latin typeface="Calibri"/>
              </a:rPr>
              <a:t>Beispiele Leistungsgruppen Innere Medizin:</a:t>
            </a:r>
            <a:endParaRPr b="0" lang="de-DE" sz="40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3200" spc="-1" strike="noStrike">
                <a:solidFill>
                  <a:srgbClr val="000000"/>
                </a:solidFill>
                <a:latin typeface="Calibri"/>
              </a:rPr>
              <a:t>Basisbehandlung Innere Medizin – </a:t>
            </a:r>
            <a:r>
              <a:rPr b="0" lang="de-DE" sz="3200" spc="-1" strike="noStrike">
                <a:solidFill>
                  <a:srgbClr val="000000"/>
                </a:solidFill>
                <a:highlight>
                  <a:srgbClr val="ffff00"/>
                </a:highlight>
                <a:latin typeface="Calibri"/>
              </a:rPr>
              <a:t>Level I</a:t>
            </a:r>
            <a:endParaRPr b="0" lang="de-DE" sz="32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3200" spc="-1" strike="noStrike">
                <a:solidFill>
                  <a:srgbClr val="000000"/>
                </a:solidFill>
                <a:latin typeface="Calibri"/>
              </a:rPr>
              <a:t>Angiologie, Gastroenterologie, Kardiologie usw. – </a:t>
            </a:r>
            <a:r>
              <a:rPr b="0" lang="de-DE" sz="3200" spc="-1" strike="noStrike">
                <a:solidFill>
                  <a:srgbClr val="000000"/>
                </a:solidFill>
                <a:highlight>
                  <a:srgbClr val="ffff00"/>
                </a:highlight>
                <a:latin typeface="Calibri"/>
              </a:rPr>
              <a:t>Level II</a:t>
            </a:r>
            <a:endParaRPr b="0" lang="de-DE" sz="32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3200" spc="-1" strike="noStrike">
                <a:solidFill>
                  <a:srgbClr val="000000"/>
                </a:solidFill>
                <a:latin typeface="Calibri"/>
              </a:rPr>
              <a:t>Stammzelltransplantation, minimalinvasive Herzklappenintervention – </a:t>
            </a:r>
            <a:r>
              <a:rPr b="0" lang="de-DE" sz="3200" spc="-1" strike="noStrike">
                <a:solidFill>
                  <a:srgbClr val="000000"/>
                </a:solidFill>
                <a:highlight>
                  <a:srgbClr val="ffff00"/>
                </a:highlight>
                <a:latin typeface="Calibri"/>
              </a:rPr>
              <a:t>Level III</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4000" spc="-1" strike="noStrike">
                <a:solidFill>
                  <a:srgbClr val="000000"/>
                </a:solidFill>
                <a:latin typeface="BundesSerif Regular"/>
              </a:rPr>
              <a:t>Leistungsgruppen sollen (freiwillig) getauscht werden, wenn Mindestbedingungen nicht erfüllt werden können oder wenn die Fallzahlen zu klein sind</a:t>
            </a:r>
            <a:endParaRPr b="0" lang="de-DE" sz="40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D73175C7-2BDF-486D-99BE-6FEECBDEBF65}" type="slidenum">
              <a:t>10</a:t>
            </a:fld>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Leistungsgruppen (3) </a:t>
            </a:r>
            <a:endParaRPr b="0" lang="de-DE" sz="4400" spc="-1" strike="noStrike">
              <a:solidFill>
                <a:srgbClr val="000000"/>
              </a:solidFill>
              <a:latin typeface="Calibri"/>
            </a:endParaRPr>
          </a:p>
        </p:txBody>
      </p:sp>
      <p:sp>
        <p:nvSpPr>
          <p:cNvPr id="109" name="PlaceHolder 2"/>
          <p:cNvSpPr>
            <a:spLocks noGrp="1"/>
          </p:cNvSpPr>
          <p:nvPr>
            <p:ph/>
          </p:nvPr>
        </p:nvSpPr>
        <p:spPr>
          <a:xfrm>
            <a:off x="298440" y="1325520"/>
            <a:ext cx="11423160" cy="5199480"/>
          </a:xfrm>
          <a:prstGeom prst="rect">
            <a:avLst/>
          </a:prstGeom>
          <a:noFill/>
          <a:ln w="0">
            <a:noFill/>
          </a:ln>
        </p:spPr>
        <p:txBody>
          <a:bodyPr anchor="t">
            <a:normAutofit fontScale="90000"/>
          </a:bodyPr>
          <a:p>
            <a:pPr marL="457200">
              <a:lnSpc>
                <a:spcPct val="90000"/>
              </a:lnSpc>
              <a:spcBef>
                <a:spcPts val="499"/>
              </a:spcBef>
              <a:spcAft>
                <a:spcPts val="601"/>
              </a:spcAft>
              <a:buNone/>
              <a:tabLst>
                <a:tab algn="l" pos="0"/>
              </a:tabLst>
            </a:pPr>
            <a:r>
              <a:rPr b="1" lang="de-DE" sz="3600" spc="-1" strike="noStrike">
                <a:solidFill>
                  <a:srgbClr val="000000"/>
                </a:solidFill>
                <a:latin typeface="Calibri"/>
              </a:rPr>
              <a:t>Beispiel OPS Intensivmedizin Level I (Auszug)</a:t>
            </a:r>
            <a:r>
              <a:rPr b="0" lang="de-DE" sz="2600" spc="-1" strike="noStrike">
                <a:solidFill>
                  <a:srgbClr val="221e1f"/>
                </a:solidFill>
                <a:latin typeface="Calibri"/>
              </a:rPr>
              <a:t>	</a:t>
            </a:r>
            <a:endParaRPr b="0" lang="de-DE" sz="26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008000"/>
              </a:tabLst>
            </a:pPr>
            <a:r>
              <a:rPr b="1" lang="de-DE" sz="2600" spc="-1" strike="noStrike">
                <a:solidFill>
                  <a:srgbClr val="221e1f"/>
                </a:solidFill>
                <a:latin typeface="Calibri"/>
              </a:rPr>
              <a:t>8-700.0  </a:t>
            </a:r>
            <a:r>
              <a:rPr b="1" lang="de-DE" sz="2600" spc="-1" strike="noStrike">
                <a:solidFill>
                  <a:srgbClr val="221e1f"/>
                </a:solidFill>
                <a:latin typeface="Calibri"/>
              </a:rPr>
              <a:t>	</a:t>
            </a:r>
            <a:r>
              <a:rPr b="0" lang="de-DE" sz="2600" spc="-1" strike="noStrike">
                <a:solidFill>
                  <a:srgbClr val="221e1f"/>
                </a:solidFill>
                <a:latin typeface="Calibri"/>
              </a:rPr>
              <a:t>Offenhalten der oberen Atemwege: durch oropharyngealen </a:t>
            </a:r>
            <a:r>
              <a:rPr b="0" lang="de-DE" sz="2600" spc="-1" strike="noStrike">
                <a:solidFill>
                  <a:srgbClr val="221e1f"/>
                </a:solidFill>
                <a:latin typeface="Calibri"/>
              </a:rPr>
              <a:t>	</a:t>
            </a:r>
            <a:r>
              <a:rPr b="0" lang="de-DE" sz="2600" spc="-1" strike="noStrike">
                <a:solidFill>
                  <a:srgbClr val="221e1f"/>
                </a:solidFill>
                <a:latin typeface="Calibri"/>
              </a:rPr>
              <a:t>	</a:t>
            </a:r>
            <a:r>
              <a:rPr b="0" lang="de-DE" sz="2600" spc="-1" strike="noStrike">
                <a:solidFill>
                  <a:srgbClr val="221e1f"/>
                </a:solidFill>
                <a:latin typeface="Calibri"/>
              </a:rPr>
              <a:t>	</a:t>
            </a:r>
            <a:r>
              <a:rPr b="0" lang="de-DE" sz="2600" spc="-1" strike="noStrike">
                <a:solidFill>
                  <a:srgbClr val="221e1f"/>
                </a:solidFill>
                <a:latin typeface="Calibri"/>
              </a:rPr>
              <a:t>Tubus </a:t>
            </a:r>
            <a:r>
              <a:rPr b="0" lang="de-DE" sz="2600" spc="-1" strike="noStrike">
                <a:solidFill>
                  <a:srgbClr val="221e1f"/>
                </a:solidFill>
                <a:latin typeface="Calibri"/>
              </a:rPr>
              <a:t>	</a:t>
            </a:r>
            <a:r>
              <a:rPr b="0" lang="de-DE" sz="2600" spc="-1" strike="noStrike">
                <a:solidFill>
                  <a:srgbClr val="221e1f"/>
                </a:solidFill>
                <a:latin typeface="Calibri"/>
              </a:rPr>
              <a:t>	</a:t>
            </a:r>
            <a:endParaRPr b="0" lang="de-DE" sz="26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008000"/>
              </a:tabLst>
            </a:pPr>
            <a:r>
              <a:rPr b="1" lang="de-DE" sz="2600" spc="-1" strike="noStrike">
                <a:solidFill>
                  <a:srgbClr val="221e1f"/>
                </a:solidFill>
                <a:latin typeface="Calibri"/>
              </a:rPr>
              <a:t>8-701</a:t>
            </a:r>
            <a:r>
              <a:rPr b="0" lang="de-DE" sz="2600" spc="-1" strike="noStrike">
                <a:solidFill>
                  <a:srgbClr val="221e1f"/>
                </a:solidFill>
                <a:latin typeface="Calibri"/>
              </a:rPr>
              <a:t> </a:t>
            </a:r>
            <a:r>
              <a:rPr b="0" lang="de-DE" sz="2600" spc="-1" strike="noStrike">
                <a:solidFill>
                  <a:srgbClr val="221e1f"/>
                </a:solidFill>
                <a:latin typeface="Calibri"/>
              </a:rPr>
              <a:t>	</a:t>
            </a:r>
            <a:r>
              <a:rPr b="0" lang="de-DE" sz="2600" spc="-1" strike="noStrike">
                <a:solidFill>
                  <a:srgbClr val="221e1f"/>
                </a:solidFill>
                <a:latin typeface="Calibri"/>
              </a:rPr>
              <a:t>Einfache endotracheale Intubation </a:t>
            </a:r>
            <a:r>
              <a:rPr b="0" lang="de-DE" sz="2600" spc="-1" strike="noStrike">
                <a:solidFill>
                  <a:srgbClr val="221e1f"/>
                </a:solidFill>
                <a:latin typeface="Calibri"/>
              </a:rPr>
              <a:t>	</a:t>
            </a:r>
            <a:r>
              <a:rPr b="0" lang="de-DE" sz="2600" spc="-1" strike="noStrike">
                <a:solidFill>
                  <a:srgbClr val="221e1f"/>
                </a:solidFill>
                <a:latin typeface="Calibri"/>
              </a:rPr>
              <a:t>	</a:t>
            </a:r>
            <a:endParaRPr b="0" lang="de-DE" sz="26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008000"/>
              </a:tabLst>
            </a:pPr>
            <a:r>
              <a:rPr b="1" lang="de-DE" sz="2600" spc="-1" strike="noStrike">
                <a:solidFill>
                  <a:srgbClr val="221e1f"/>
                </a:solidFill>
                <a:latin typeface="Calibri"/>
              </a:rPr>
              <a:t>8-706</a:t>
            </a:r>
            <a:r>
              <a:rPr b="0" lang="de-DE" sz="2600" spc="-1" strike="noStrike">
                <a:solidFill>
                  <a:srgbClr val="221e1f"/>
                </a:solidFill>
                <a:latin typeface="Calibri"/>
              </a:rPr>
              <a:t> </a:t>
            </a:r>
            <a:r>
              <a:rPr b="0" lang="de-DE" sz="2600" spc="-1" strike="noStrike">
                <a:solidFill>
                  <a:srgbClr val="221e1f"/>
                </a:solidFill>
                <a:latin typeface="Calibri"/>
              </a:rPr>
              <a:t>	</a:t>
            </a:r>
            <a:r>
              <a:rPr b="0" lang="de-DE" sz="2600" spc="-1" strike="noStrike">
                <a:solidFill>
                  <a:srgbClr val="221e1f"/>
                </a:solidFill>
                <a:latin typeface="Calibri"/>
              </a:rPr>
              <a:t>Anlegen einer Maske zur maschinellen Beatmung</a:t>
            </a:r>
            <a:endParaRPr b="0" lang="de-DE" sz="26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008000"/>
              </a:tabLst>
            </a:pPr>
            <a:r>
              <a:rPr b="1" lang="de-DE" sz="2600" spc="-1" strike="noStrike">
                <a:solidFill>
                  <a:srgbClr val="221e1f"/>
                </a:solidFill>
                <a:latin typeface="Calibri"/>
              </a:rPr>
              <a:t>1-845</a:t>
            </a:r>
            <a:r>
              <a:rPr b="0" lang="de-DE" sz="2600" spc="-1" strike="noStrike">
                <a:solidFill>
                  <a:srgbClr val="221e1f"/>
                </a:solidFill>
                <a:latin typeface="Calibri"/>
              </a:rPr>
              <a:t> </a:t>
            </a:r>
            <a:r>
              <a:rPr b="0" lang="de-DE" sz="2600" spc="-1" strike="noStrike">
                <a:solidFill>
                  <a:srgbClr val="221e1f"/>
                </a:solidFill>
                <a:latin typeface="Calibri"/>
              </a:rPr>
              <a:t>	</a:t>
            </a:r>
            <a:r>
              <a:rPr b="0" lang="de-DE" sz="2600" spc="-1" strike="noStrike">
                <a:solidFill>
                  <a:srgbClr val="221e1f"/>
                </a:solidFill>
                <a:latin typeface="Calibri"/>
              </a:rPr>
              <a:t>Diagnostische perkutane Punktion und Aspiration der Leber</a:t>
            </a:r>
            <a:endParaRPr b="0" lang="de-DE" sz="26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008000"/>
              </a:tabLst>
            </a:pPr>
            <a:r>
              <a:rPr b="1" lang="de-DE" sz="2600" spc="-1" strike="noStrike">
                <a:solidFill>
                  <a:srgbClr val="221e1f"/>
                </a:solidFill>
                <a:latin typeface="Calibri"/>
              </a:rPr>
              <a:t>8-854.70  </a:t>
            </a:r>
            <a:r>
              <a:rPr b="1" lang="de-DE" sz="2600" spc="-1" strike="noStrike">
                <a:solidFill>
                  <a:srgbClr val="221e1f"/>
                </a:solidFill>
                <a:latin typeface="Calibri"/>
              </a:rPr>
              <a:t>	</a:t>
            </a:r>
            <a:r>
              <a:rPr b="0" lang="de-DE" sz="2600" spc="-1" strike="noStrike">
                <a:solidFill>
                  <a:srgbClr val="221e1f"/>
                </a:solidFill>
                <a:latin typeface="Calibri"/>
              </a:rPr>
              <a:t>Hämodialyse: kontinuierlich, venovenös, pumpengetrieben </a:t>
            </a:r>
            <a:r>
              <a:rPr b="0" lang="de-DE" sz="2600" spc="-1" strike="noStrike">
                <a:solidFill>
                  <a:srgbClr val="221e1f"/>
                </a:solidFill>
                <a:latin typeface="Calibri"/>
              </a:rPr>
              <a:t>	</a:t>
            </a:r>
            <a:r>
              <a:rPr b="0" lang="de-DE" sz="2600" spc="-1" strike="noStrike">
                <a:solidFill>
                  <a:srgbClr val="221e1f"/>
                </a:solidFill>
                <a:latin typeface="Calibri"/>
              </a:rPr>
              <a:t>	</a:t>
            </a:r>
            <a:r>
              <a:rPr b="0" lang="de-DE" sz="2600" spc="-1" strike="noStrike">
                <a:solidFill>
                  <a:srgbClr val="221e1f"/>
                </a:solidFill>
                <a:latin typeface="Calibri"/>
              </a:rPr>
              <a:t>	</a:t>
            </a:r>
            <a:r>
              <a:rPr b="0" lang="de-DE" sz="2600" spc="-1" strike="noStrike">
                <a:solidFill>
                  <a:srgbClr val="221e1f"/>
                </a:solidFill>
                <a:latin typeface="Calibri"/>
              </a:rPr>
              <a:t>(CVVHD), Antikoagulation mit sonstigen Substanzen: bis 24 Std.</a:t>
            </a:r>
            <a:endParaRPr b="0" lang="de-DE" sz="26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008000"/>
              </a:tabLst>
            </a:pPr>
            <a:r>
              <a:rPr b="1" lang="de-DE" sz="2600" spc="-1" strike="noStrike">
                <a:solidFill>
                  <a:srgbClr val="221e1f"/>
                </a:solidFill>
                <a:latin typeface="Calibri"/>
              </a:rPr>
              <a:t>1-620</a:t>
            </a:r>
            <a:r>
              <a:rPr b="1" lang="de-DE" sz="1800" spc="-1" strike="noStrike">
                <a:solidFill>
                  <a:srgbClr val="221e1f"/>
                </a:solidFill>
                <a:latin typeface="BundesSans Bold"/>
              </a:rPr>
              <a:t> </a:t>
            </a:r>
            <a:r>
              <a:rPr b="0" lang="de-DE" sz="1800" spc="-1" strike="noStrike">
                <a:solidFill>
                  <a:srgbClr val="221e1f"/>
                </a:solidFill>
                <a:latin typeface="BundesSans Bold"/>
              </a:rPr>
              <a:t>	</a:t>
            </a:r>
            <a:r>
              <a:rPr b="0" lang="de-DE" sz="2600" spc="-1" strike="noStrike">
                <a:solidFill>
                  <a:srgbClr val="221e1f"/>
                </a:solidFill>
                <a:latin typeface="Calibri"/>
              </a:rPr>
              <a:t>Diagnostische Tracheobronchoskopie </a:t>
            </a:r>
            <a:r>
              <a:rPr b="0" lang="de-DE" sz="1800" spc="-1" strike="noStrike">
                <a:solidFill>
                  <a:srgbClr val="221e1f"/>
                </a:solidFill>
                <a:latin typeface="BundesSerif Regular"/>
              </a:rPr>
              <a:t>	</a:t>
            </a:r>
            <a:endParaRPr b="0" lang="de-DE" sz="18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008000"/>
              </a:tabLst>
            </a:pPr>
            <a:r>
              <a:rPr b="1" lang="de-DE" sz="2600" spc="-1" strike="noStrike">
                <a:solidFill>
                  <a:srgbClr val="221e1f"/>
                </a:solidFill>
                <a:latin typeface="Calibri"/>
              </a:rPr>
              <a:t>1-638</a:t>
            </a:r>
            <a:r>
              <a:rPr b="0" lang="de-DE" sz="2600" spc="-1" strike="noStrike">
                <a:solidFill>
                  <a:srgbClr val="221e1f"/>
                </a:solidFill>
                <a:latin typeface="Calibri"/>
              </a:rPr>
              <a:t> </a:t>
            </a:r>
            <a:r>
              <a:rPr b="0" lang="de-DE" sz="2600" spc="-1" strike="noStrike">
                <a:solidFill>
                  <a:srgbClr val="221e1f"/>
                </a:solidFill>
                <a:latin typeface="Calibri"/>
              </a:rPr>
              <a:t>	</a:t>
            </a:r>
            <a:r>
              <a:rPr b="0" lang="de-DE" sz="2600" spc="-1" strike="noStrike">
                <a:solidFill>
                  <a:srgbClr val="221e1f"/>
                </a:solidFill>
                <a:latin typeface="Calibri"/>
              </a:rPr>
              <a:t>Diagnostische Endoskopie des oberen Verdauungstraktes über </a:t>
            </a:r>
            <a:r>
              <a:rPr b="0" lang="de-DE" sz="2600" spc="-1" strike="noStrike">
                <a:solidFill>
                  <a:srgbClr val="221e1f"/>
                </a:solidFill>
                <a:latin typeface="Calibri"/>
              </a:rPr>
              <a:t>	</a:t>
            </a:r>
            <a:r>
              <a:rPr b="0" lang="de-DE" sz="2600" spc="-1" strike="noStrike">
                <a:solidFill>
                  <a:srgbClr val="221e1f"/>
                </a:solidFill>
                <a:latin typeface="Calibri"/>
              </a:rPr>
              <a:t>	</a:t>
            </a:r>
            <a:r>
              <a:rPr b="0" lang="de-DE" sz="2600" spc="-1" strike="noStrike">
                <a:solidFill>
                  <a:srgbClr val="221e1f"/>
                </a:solidFill>
                <a:latin typeface="Calibri"/>
              </a:rPr>
              <a:t>ein Stoma</a:t>
            </a:r>
            <a:r>
              <a:rPr b="0" lang="de-DE" sz="2600" spc="-1" strike="noStrike">
                <a:solidFill>
                  <a:srgbClr val="221e1f"/>
                </a:solidFill>
                <a:latin typeface="Calibri"/>
              </a:rPr>
              <a:t>	</a:t>
            </a:r>
            <a:endParaRPr b="0" lang="de-DE" sz="2600" spc="-1" strike="noStrike">
              <a:solidFill>
                <a:srgbClr val="000000"/>
              </a:solidFill>
              <a:latin typeface="Calibri"/>
            </a:endParaRPr>
          </a:p>
          <a:p>
            <a:pPr marL="457200">
              <a:lnSpc>
                <a:spcPct val="90000"/>
              </a:lnSpc>
              <a:spcBef>
                <a:spcPts val="499"/>
              </a:spcBef>
              <a:buNone/>
              <a:tabLst>
                <a:tab algn="l" pos="0"/>
              </a:tabLst>
            </a:pPr>
            <a:endParaRPr b="0" lang="de-DE" sz="26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2AB1071A-C2F1-4D97-9769-B11199F0BFBE}" type="slidenum">
              <a:t>11</a:t>
            </a:fld>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5746320" y="222480"/>
            <a:ext cx="6028560" cy="1325160"/>
          </a:xfrm>
          <a:prstGeom prst="rect">
            <a:avLst/>
          </a:prstGeom>
          <a:noFill/>
          <a:ln w="0">
            <a:noFill/>
          </a:ln>
        </p:spPr>
        <p:txBody>
          <a:bodyPr anchor="ctr">
            <a:normAutofit fontScale="82000"/>
          </a:bodyPr>
          <a:p>
            <a:pPr>
              <a:lnSpc>
                <a:spcPct val="90000"/>
              </a:lnSpc>
              <a:buNone/>
            </a:pPr>
            <a:r>
              <a:rPr b="0" lang="de-DE" sz="4400" spc="-1" strike="noStrike" u="sng">
                <a:solidFill>
                  <a:srgbClr val="000000"/>
                </a:solidFill>
                <a:uFillTx/>
                <a:latin typeface="Calibri Light"/>
              </a:rPr>
              <a:t>Die Leistungsgruppen (3) </a:t>
            </a:r>
            <a:endParaRPr b="0" lang="de-DE" sz="4400" spc="-1" strike="noStrike">
              <a:solidFill>
                <a:srgbClr val="000000"/>
              </a:solidFill>
              <a:latin typeface="Calibri"/>
            </a:endParaRPr>
          </a:p>
        </p:txBody>
      </p:sp>
      <p:sp>
        <p:nvSpPr>
          <p:cNvPr id="111" name="PlaceHolder 2"/>
          <p:cNvSpPr>
            <a:spLocks noGrp="1"/>
          </p:cNvSpPr>
          <p:nvPr>
            <p:ph/>
          </p:nvPr>
        </p:nvSpPr>
        <p:spPr>
          <a:xfrm>
            <a:off x="5794560" y="1653840"/>
            <a:ext cx="5487120" cy="5256720"/>
          </a:xfrm>
          <a:prstGeom prst="rect">
            <a:avLst/>
          </a:prstGeom>
          <a:noFill/>
          <a:ln w="0">
            <a:noFill/>
          </a:ln>
        </p:spPr>
        <p:txBody>
          <a:bodyPr anchor="t">
            <a:normAutofit/>
          </a:bodyPr>
          <a:p>
            <a:pPr>
              <a:lnSpc>
                <a:spcPct val="90000"/>
              </a:lnSpc>
              <a:spcBef>
                <a:spcPts val="1001"/>
              </a:spcBef>
              <a:buNone/>
              <a:tabLst>
                <a:tab algn="l" pos="0"/>
              </a:tabLst>
            </a:pPr>
            <a:r>
              <a:rPr b="1" lang="de-DE" sz="2800" spc="-1" strike="noStrike">
                <a:solidFill>
                  <a:srgbClr val="000000"/>
                </a:solidFill>
                <a:latin typeface="Calibri"/>
              </a:rPr>
              <a:t>Beispiel: Mindestvoraussetzungen Intensivmedizin Level I - III</a:t>
            </a:r>
            <a:endParaRPr b="0" lang="de-DE" sz="2800" spc="-1" strike="noStrike">
              <a:solidFill>
                <a:srgbClr val="000000"/>
              </a:solidFill>
              <a:latin typeface="Calibri"/>
            </a:endParaRPr>
          </a:p>
          <a:p>
            <a:pPr marL="457200">
              <a:lnSpc>
                <a:spcPct val="90000"/>
              </a:lnSpc>
              <a:spcBef>
                <a:spcPts val="499"/>
              </a:spcBef>
              <a:buNone/>
              <a:tabLst>
                <a:tab algn="l" pos="0"/>
              </a:tabLst>
            </a:pPr>
            <a:endParaRPr b="0" lang="de-DE" sz="1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pic>
        <p:nvPicPr>
          <p:cNvPr id="112" name="Grafik 5" descr="Ein Bild, das Tisch enthält.&#10;&#10;Automatisch generierte Beschreibung"/>
          <p:cNvPicPr/>
          <p:nvPr/>
        </p:nvPicPr>
        <p:blipFill>
          <a:blip r:embed="rId1"/>
          <a:stretch/>
        </p:blipFill>
        <p:spPr>
          <a:xfrm>
            <a:off x="416880" y="120240"/>
            <a:ext cx="4422960" cy="6634440"/>
          </a:xfrm>
          <a:prstGeom prst="rect">
            <a:avLst/>
          </a:prstGeom>
          <a:ln w="0">
            <a:noFill/>
          </a:ln>
        </p:spPr>
      </p:pic>
      <p:sp>
        <p:nvSpPr>
          <p:cNvPr id="4" name="PlaceHolder 3"/>
          <p:cNvSpPr>
            <a:spLocks noGrp="1"/>
          </p:cNvSpPr>
          <p:nvPr>
            <p:ph type="sldNum" idx="5"/>
          </p:nvPr>
        </p:nvSpPr>
        <p:spPr/>
        <p:txBody>
          <a:bodyPr/>
          <a:p>
            <a:fld id="{A83BC161-87B1-4E39-AEC3-522BA591818E}" type="slidenum">
              <a:t>12</a:t>
            </a:fld>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0" lang="de-DE" sz="4400" spc="-1" strike="noStrike" u="sng">
                <a:solidFill>
                  <a:srgbClr val="ff0000"/>
                </a:solidFill>
                <a:uFillTx/>
                <a:latin typeface="Calibri Light"/>
              </a:rPr>
              <a:t> </a:t>
            </a:r>
            <a:r>
              <a:rPr b="0" lang="de-DE" sz="4400" spc="-1" strike="noStrike" u="sng">
                <a:solidFill>
                  <a:srgbClr val="000000"/>
                </a:solidFill>
                <a:uFillTx/>
                <a:latin typeface="Calibri Light"/>
              </a:rPr>
              <a:t>Level und Leistungsgruppen (1)</a:t>
            </a:r>
            <a:endParaRPr b="0" lang="de-DE" sz="4400" spc="-1" strike="noStrike">
              <a:solidFill>
                <a:srgbClr val="000000"/>
              </a:solidFill>
              <a:latin typeface="Calibri"/>
            </a:endParaRPr>
          </a:p>
        </p:txBody>
      </p:sp>
      <p:sp>
        <p:nvSpPr>
          <p:cNvPr id="114" name="PlaceHolder 2"/>
          <p:cNvSpPr>
            <a:spLocks noGrp="1"/>
          </p:cNvSpPr>
          <p:nvPr>
            <p:ph/>
          </p:nvPr>
        </p:nvSpPr>
        <p:spPr>
          <a:xfrm>
            <a:off x="838080" y="1325520"/>
            <a:ext cx="10645200" cy="5027400"/>
          </a:xfrm>
          <a:prstGeom prst="rect">
            <a:avLst/>
          </a:prstGeom>
          <a:noFill/>
          <a:ln w="0">
            <a:noFill/>
          </a:ln>
        </p:spPr>
        <p:txBody>
          <a:bodyPr anchor="t">
            <a:normAutofit fontScale="92000"/>
          </a:bodyPr>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Level und LG grundsätzlich richtig</a:t>
            </a: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Wenn man nicht finanziell steuern will, muss man planen</a:t>
            </a: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Zum Planen gehören Kriterien und Bedingungen</a:t>
            </a: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Nähere Definition des Versorgungsauftrages über Leistungsgruppen verhindert, dass jedes KH/Abteilung alles macht, auch wenn es/sie von den Voraussetzungen her, dazu nicht geeignet ist</a:t>
            </a:r>
            <a:endParaRPr b="0" lang="de-DE" sz="3600" spc="-1" strike="noStrike">
              <a:solidFill>
                <a:srgbClr val="000000"/>
              </a:solidFill>
              <a:latin typeface="Calibri"/>
            </a:endParaRPr>
          </a:p>
        </p:txBody>
      </p:sp>
      <p:sp>
        <p:nvSpPr>
          <p:cNvPr id="4" name="PlaceHolder 3"/>
          <p:cNvSpPr>
            <a:spLocks noGrp="1"/>
          </p:cNvSpPr>
          <p:nvPr>
            <p:ph type="sldNum" idx="5"/>
          </p:nvPr>
        </p:nvSpPr>
        <p:spPr/>
        <p:txBody>
          <a:bodyPr/>
          <a:p>
            <a:fld id="{FEDD09CB-D6C9-49F8-9517-04DD17CBBE93}" type="slidenum">
              <a:t>13</a:t>
            </a:fld>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0" lang="de-DE" sz="4400" spc="-1" strike="noStrike" u="sng">
                <a:solidFill>
                  <a:srgbClr val="ff0000"/>
                </a:solidFill>
                <a:uFillTx/>
                <a:latin typeface="Calibri Light"/>
              </a:rPr>
              <a:t> </a:t>
            </a:r>
            <a:r>
              <a:rPr b="0" lang="de-DE" sz="4400" spc="-1" strike="noStrike" u="sng">
                <a:solidFill>
                  <a:srgbClr val="000000"/>
                </a:solidFill>
                <a:uFillTx/>
                <a:latin typeface="Calibri Light"/>
              </a:rPr>
              <a:t>Level und Leistungsgruppen (2)</a:t>
            </a:r>
            <a:endParaRPr b="0" lang="de-DE" sz="4400" spc="-1" strike="noStrike">
              <a:solidFill>
                <a:srgbClr val="000000"/>
              </a:solidFill>
              <a:latin typeface="Calibri"/>
            </a:endParaRPr>
          </a:p>
        </p:txBody>
      </p:sp>
      <p:sp>
        <p:nvSpPr>
          <p:cNvPr id="116" name="PlaceHolder 2"/>
          <p:cNvSpPr>
            <a:spLocks noGrp="1"/>
          </p:cNvSpPr>
          <p:nvPr>
            <p:ph/>
          </p:nvPr>
        </p:nvSpPr>
        <p:spPr>
          <a:xfrm>
            <a:off x="838080" y="1325520"/>
            <a:ext cx="10515240" cy="5027400"/>
          </a:xfrm>
          <a:prstGeom prst="rect">
            <a:avLst/>
          </a:prstGeom>
          <a:noFill/>
          <a:ln w="0">
            <a:noFill/>
          </a:ln>
        </p:spPr>
        <p:txBody>
          <a:bodyPr anchor="t">
            <a:normAutofit fontScale="88000"/>
          </a:bodyPr>
          <a:p>
            <a:pPr marL="468000" indent="-468000">
              <a:lnSpc>
                <a:spcPct val="90000"/>
              </a:lnSpc>
              <a:spcBef>
                <a:spcPts val="1001"/>
              </a:spcBef>
              <a:buClr>
                <a:srgbClr val="ff0000"/>
              </a:buClr>
              <a:buFont typeface="Wingdings" charset="2"/>
              <a:buChar char=""/>
            </a:pPr>
            <a:r>
              <a:rPr b="1" lang="de-DE" sz="3600" spc="-1" strike="noStrike">
                <a:solidFill>
                  <a:srgbClr val="ff0000"/>
                </a:solidFill>
                <a:latin typeface="Calibri"/>
                <a:ea typeface="Calibri"/>
              </a:rPr>
              <a:t>Aber Gefahr: </a:t>
            </a:r>
            <a:r>
              <a:rPr b="0" lang="de-DE" sz="3600" spc="-1" strike="noStrike">
                <a:solidFill>
                  <a:srgbClr val="ff0000"/>
                </a:solidFill>
                <a:latin typeface="Calibri"/>
                <a:ea typeface="Calibri"/>
              </a:rPr>
              <a:t>Solche Kriterien können zum Bettenabbau und zu Krankenhausschließungen missbraucht werden</a:t>
            </a: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ea typeface="Calibri"/>
              </a:rPr>
              <a:t>Leistungsgruppen sollen Leistungsgruppentausch und Kooperation erzwingen</a:t>
            </a: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ea typeface="Calibri"/>
              </a:rPr>
              <a:t>Proklamierte Kooperation passt nicht zum bestehenden DRG-bedingten Konkurrenzsystem</a:t>
            </a: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ea typeface="Calibri"/>
              </a:rPr>
              <a:t>„</a:t>
            </a:r>
            <a:r>
              <a:rPr b="0" lang="de-DE" sz="3600" spc="-1" strike="noStrike">
                <a:solidFill>
                  <a:srgbClr val="ff0000"/>
                </a:solidFill>
                <a:latin typeface="Calibri"/>
                <a:ea typeface="Calibri"/>
              </a:rPr>
              <a:t>Freiwilligkeit“ wird durch Finanznot oder Schließungsgefahr befördert</a:t>
            </a:r>
            <a:endParaRPr b="0" lang="de-DE" sz="3600" spc="-1" strike="noStrike">
              <a:solidFill>
                <a:srgbClr val="000000"/>
              </a:solidFill>
              <a:latin typeface="Calibri"/>
            </a:endParaRPr>
          </a:p>
          <a:p>
            <a:pPr>
              <a:lnSpc>
                <a:spcPct val="90000"/>
              </a:lnSpc>
              <a:spcBef>
                <a:spcPts val="1001"/>
              </a:spcBef>
              <a:buNone/>
            </a:pPr>
            <a:endParaRPr b="0" lang="de-DE" sz="3600" spc="-1" strike="noStrike">
              <a:solidFill>
                <a:srgbClr val="000000"/>
              </a:solidFill>
              <a:latin typeface="Calibri"/>
            </a:endParaRPr>
          </a:p>
          <a:p>
            <a:pPr marL="468000" indent="-468000">
              <a:lnSpc>
                <a:spcPct val="90000"/>
              </a:lnSpc>
              <a:spcBef>
                <a:spcPts val="1001"/>
              </a:spcBef>
              <a:buNone/>
              <a:tabLst>
                <a:tab algn="l" pos="0"/>
              </a:tabLst>
            </a:pPr>
            <a:endParaRPr b="0" lang="de-DE" sz="3600" spc="-1" strike="noStrike">
              <a:solidFill>
                <a:srgbClr val="000000"/>
              </a:solidFill>
              <a:latin typeface="Calibri"/>
            </a:endParaRPr>
          </a:p>
        </p:txBody>
      </p:sp>
      <p:sp>
        <p:nvSpPr>
          <p:cNvPr id="4" name="PlaceHolder 3"/>
          <p:cNvSpPr>
            <a:spLocks noGrp="1"/>
          </p:cNvSpPr>
          <p:nvPr>
            <p:ph type="sldNum" idx="5"/>
          </p:nvPr>
        </p:nvSpPr>
        <p:spPr/>
        <p:txBody>
          <a:bodyPr/>
          <a:p>
            <a:fld id="{8BCF1EC6-7B9A-486A-8374-3EE0D48AB41A}" type="slidenum">
              <a:t>14</a:t>
            </a:fld>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0" lang="de-DE" sz="4400" spc="-1" strike="noStrike" u="sng">
                <a:solidFill>
                  <a:srgbClr val="ff0000"/>
                </a:solidFill>
                <a:uFillTx/>
                <a:latin typeface="Calibri Light"/>
              </a:rPr>
              <a:t> </a:t>
            </a:r>
            <a:r>
              <a:rPr b="0" lang="de-DE" sz="4400" spc="-1" strike="noStrike" u="sng">
                <a:solidFill>
                  <a:srgbClr val="000000"/>
                </a:solidFill>
                <a:uFillTx/>
                <a:latin typeface="Calibri Light"/>
              </a:rPr>
              <a:t>Level und Leistungsgruppen (3)</a:t>
            </a:r>
            <a:endParaRPr b="0" lang="de-DE" sz="4400" spc="-1" strike="noStrike">
              <a:solidFill>
                <a:srgbClr val="000000"/>
              </a:solidFill>
              <a:latin typeface="Calibri"/>
            </a:endParaRPr>
          </a:p>
        </p:txBody>
      </p:sp>
      <p:sp>
        <p:nvSpPr>
          <p:cNvPr id="118" name="PlaceHolder 2"/>
          <p:cNvSpPr>
            <a:spLocks noGrp="1"/>
          </p:cNvSpPr>
          <p:nvPr>
            <p:ph/>
          </p:nvPr>
        </p:nvSpPr>
        <p:spPr>
          <a:xfrm>
            <a:off x="838080" y="1325520"/>
            <a:ext cx="10515240" cy="5027400"/>
          </a:xfrm>
          <a:prstGeom prst="rect">
            <a:avLst/>
          </a:prstGeom>
          <a:noFill/>
          <a:ln w="0">
            <a:noFill/>
          </a:ln>
        </p:spPr>
        <p:txBody>
          <a:bodyPr anchor="t">
            <a:normAutofit fontScale="83000"/>
          </a:bodyPr>
          <a:p>
            <a:pPr>
              <a:lnSpc>
                <a:spcPct val="90000"/>
              </a:lnSpc>
              <a:spcBef>
                <a:spcPts val="1001"/>
              </a:spcBef>
              <a:buNone/>
            </a:pP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Damit werden weitere Schließungen, Leistungskonzentrationen und Fusionen vorprogrammiert</a:t>
            </a:r>
            <a:endParaRPr b="0" lang="de-DE" sz="3600" spc="-1" strike="noStrike">
              <a:solidFill>
                <a:srgbClr val="000000"/>
              </a:solidFill>
              <a:latin typeface="Calibri"/>
            </a:endParaRPr>
          </a:p>
          <a:p>
            <a:pPr>
              <a:lnSpc>
                <a:spcPct val="90000"/>
              </a:lnSpc>
              <a:spcBef>
                <a:spcPts val="1001"/>
              </a:spcBef>
              <a:buNone/>
              <a:tabLst>
                <a:tab algn="l" pos="0"/>
              </a:tabLst>
            </a:pP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tabLst>
                <a:tab algn="l" pos="0"/>
              </a:tabLst>
            </a:pPr>
            <a:r>
              <a:rPr b="0" lang="de-DE" sz="3600" spc="-1" strike="noStrike">
                <a:solidFill>
                  <a:srgbClr val="ff0000"/>
                </a:solidFill>
                <a:latin typeface="Calibri"/>
              </a:rPr>
              <a:t>Eigentlich richtig: zuerst Bedarf ermitteln, dann notwendige Versorgung planen, dann das Notwendige finanzieren</a:t>
            </a:r>
            <a:endParaRPr b="0" lang="de-DE" sz="3600" spc="-1" strike="noStrike">
              <a:solidFill>
                <a:srgbClr val="000000"/>
              </a:solidFill>
              <a:latin typeface="Calibri"/>
            </a:endParaRPr>
          </a:p>
          <a:p>
            <a:pPr>
              <a:lnSpc>
                <a:spcPct val="90000"/>
              </a:lnSpc>
              <a:spcBef>
                <a:spcPts val="1001"/>
              </a:spcBef>
              <a:buNone/>
              <a:tabLst>
                <a:tab algn="l" pos="0"/>
              </a:tabLst>
            </a:pP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tabLst>
                <a:tab algn="l" pos="0"/>
              </a:tabLst>
            </a:pPr>
            <a:r>
              <a:rPr b="0" lang="de-DE" sz="3600" spc="-1" strike="noStrike">
                <a:solidFill>
                  <a:srgbClr val="ff0000"/>
                </a:solidFill>
                <a:latin typeface="Calibri"/>
              </a:rPr>
              <a:t>Bei Qualitätsmängeln: Ertüchtigung statt Bestrafung</a:t>
            </a:r>
            <a:endParaRPr b="0" lang="de-DE" sz="3600" spc="-1" strike="noStrike">
              <a:solidFill>
                <a:srgbClr val="000000"/>
              </a:solidFill>
              <a:latin typeface="Calibri"/>
            </a:endParaRPr>
          </a:p>
        </p:txBody>
      </p:sp>
      <p:sp>
        <p:nvSpPr>
          <p:cNvPr id="4" name="PlaceHolder 3"/>
          <p:cNvSpPr>
            <a:spLocks noGrp="1"/>
          </p:cNvSpPr>
          <p:nvPr>
            <p:ph type="sldNum" idx="5"/>
          </p:nvPr>
        </p:nvSpPr>
        <p:spPr/>
        <p:txBody>
          <a:bodyPr/>
          <a:p>
            <a:fld id="{342ADB0C-34DF-4BA6-8E10-9C57001E4365}" type="slidenum">
              <a:t>15</a:t>
            </a:fld>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19"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2f5597"/>
                </a:solidFill>
                <a:uFillTx/>
                <a:latin typeface="Calibri Light"/>
              </a:rPr>
              <a:t>Die Leistungsgruppen (BMG)</a:t>
            </a:r>
            <a:endParaRPr b="0" lang="de-DE" sz="4400" spc="-1" strike="noStrike">
              <a:solidFill>
                <a:srgbClr val="000000"/>
              </a:solidFill>
              <a:latin typeface="Calibri"/>
            </a:endParaRPr>
          </a:p>
        </p:txBody>
      </p:sp>
      <p:sp>
        <p:nvSpPr>
          <p:cNvPr id="120" name="PlaceHolder 2"/>
          <p:cNvSpPr>
            <a:spLocks noGrp="1"/>
          </p:cNvSpPr>
          <p:nvPr>
            <p:ph/>
          </p:nvPr>
        </p:nvSpPr>
        <p:spPr>
          <a:xfrm>
            <a:off x="838080" y="1325520"/>
            <a:ext cx="10661400" cy="5027400"/>
          </a:xfrm>
          <a:prstGeom prst="rect">
            <a:avLst/>
          </a:prstGeom>
          <a:noFill/>
          <a:ln w="0">
            <a:noFill/>
          </a:ln>
        </p:spPr>
        <p:txBody>
          <a:bodyPr anchor="t">
            <a:normAutofit fontScale="63000"/>
          </a:bodyPr>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LG und Qualitätskriterien sind weiterhin bundeseinheitlich </a:t>
            </a:r>
            <a:endParaRPr b="0" lang="de-DE" sz="32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Gelten für alle KH- incl. Bundeswehr, BG-Kliniken, Fachkliniken, nicht für Psychiatrie/Psychosomatik)</a:t>
            </a:r>
            <a:endParaRPr b="0" lang="de-DE" sz="32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Die Leistungsvergabe durch das Land erfolgt ausschließlich über Leistungsgruppen, nicht über Level</a:t>
            </a:r>
            <a:endParaRPr b="0" lang="de-DE" sz="32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Land weist die LG den Standorten zu, die die jeweiligen </a:t>
            </a:r>
            <a:r>
              <a:rPr b="0" lang="de-DE" sz="3200" spc="-1" strike="noStrike" u="sng">
                <a:solidFill>
                  <a:srgbClr val="2f5597"/>
                </a:solidFill>
                <a:uFillTx/>
                <a:latin typeface="Calibri"/>
              </a:rPr>
              <a:t>strukturellen</a:t>
            </a:r>
            <a:r>
              <a:rPr b="0" lang="de-DE" sz="3200" spc="-1" strike="noStrike">
                <a:solidFill>
                  <a:srgbClr val="2f5597"/>
                </a:solidFill>
                <a:latin typeface="Calibri"/>
              </a:rPr>
              <a:t> Qualitätskriterien erfüllen (Kontrolle durch MD)</a:t>
            </a:r>
            <a:endParaRPr b="0" lang="de-DE" sz="32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i="1" lang="de-DE" sz="3200" spc="-1" strike="noStrike">
                <a:solidFill>
                  <a:srgbClr val="2f5597"/>
                </a:solidFill>
                <a:latin typeface="Calibri"/>
              </a:rPr>
              <a:t>„</a:t>
            </a:r>
            <a:r>
              <a:rPr b="0" i="1" lang="de-DE" sz="3200" spc="-1" strike="noStrike">
                <a:solidFill>
                  <a:srgbClr val="2f5597"/>
                </a:solidFill>
                <a:latin typeface="Calibri"/>
              </a:rPr>
              <a:t>Unberührt davon bleiben Möglichkeiten für Länder, in der Fläche eine bedarfsnotwendige stationäre Versorgung sicherzustellen.“</a:t>
            </a:r>
            <a:endParaRPr b="0" lang="de-DE" sz="32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Nur noch 60 LG (wie NRW – </a:t>
            </a:r>
            <a:r>
              <a:rPr b="0" lang="de-DE" sz="3200" spc="-1" strike="noStrike">
                <a:solidFill>
                  <a:srgbClr val="000000"/>
                </a:solidFill>
                <a:latin typeface="Calibri"/>
              </a:rPr>
              <a:t>s. Exkurs</a:t>
            </a:r>
            <a:r>
              <a:rPr b="0" lang="de-DE" sz="3200" spc="-1" strike="noStrike">
                <a:solidFill>
                  <a:srgbClr val="2f5597"/>
                </a:solidFill>
                <a:latin typeface="Calibri"/>
              </a:rPr>
              <a:t>) zzgl. </a:t>
            </a:r>
            <a:r>
              <a:rPr b="0" i="1" lang="de-DE" sz="3200" spc="-1" strike="noStrike">
                <a:solidFill>
                  <a:srgbClr val="2f5597"/>
                </a:solidFill>
                <a:latin typeface="Calibri"/>
              </a:rPr>
              <a:t>„ergänzender fachlich gebotener LG“  </a:t>
            </a:r>
            <a:r>
              <a:rPr b="0" lang="de-DE" sz="3200" spc="-1" strike="noStrike">
                <a:solidFill>
                  <a:srgbClr val="000000"/>
                </a:solidFill>
                <a:latin typeface="Calibri"/>
              </a:rPr>
              <a:t>(z.B. Schmerztherapie, Nuklearmedizin)</a:t>
            </a:r>
            <a:endParaRPr b="0" lang="de-DE" sz="32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Land weist auch den „</a:t>
            </a:r>
            <a:r>
              <a:rPr b="0" i="1" lang="de-DE" sz="3200" spc="-1" strike="noStrike">
                <a:solidFill>
                  <a:srgbClr val="2f5597"/>
                </a:solidFill>
                <a:latin typeface="Calibri"/>
              </a:rPr>
              <a:t>Umfang</a:t>
            </a:r>
            <a:r>
              <a:rPr b="0" lang="de-DE" sz="3200" spc="-1" strike="noStrike">
                <a:solidFill>
                  <a:srgbClr val="2f5597"/>
                </a:solidFill>
                <a:latin typeface="Calibri"/>
              </a:rPr>
              <a:t>“ der Leistungen zu (wie NRW)</a:t>
            </a:r>
            <a:endParaRPr b="0" lang="de-DE" sz="3200" spc="-1" strike="noStrike">
              <a:solidFill>
                <a:srgbClr val="000000"/>
              </a:solidFill>
              <a:latin typeface="Calibri"/>
            </a:endParaRPr>
          </a:p>
          <a:p>
            <a:pPr marL="228600" indent="-228600">
              <a:lnSpc>
                <a:spcPct val="90000"/>
              </a:lnSpc>
              <a:spcBef>
                <a:spcPts val="1001"/>
              </a:spcBef>
              <a:buClr>
                <a:srgbClr val="548235"/>
              </a:buClr>
              <a:buFont typeface="Arial"/>
              <a:buChar char="•"/>
            </a:pPr>
            <a:r>
              <a:rPr b="0" lang="de-DE" sz="3200" spc="-1" strike="noStrike">
                <a:solidFill>
                  <a:srgbClr val="548235"/>
                </a:solidFill>
                <a:latin typeface="Calibri"/>
              </a:rPr>
              <a:t>Änderung 2. Eckpunktepapier: „bedarfsbezogene“ Zuweisung</a:t>
            </a:r>
            <a:endParaRPr b="0" lang="de-DE" sz="32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Es gibt „verwandte LG“, die nur gemeinsam erbracht werden dürfen (wie NRW)</a:t>
            </a:r>
            <a:endParaRPr b="0" lang="de-DE" sz="32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Weiterentwicklung der LG und Q-Kriterien mit Zustimmung der Länder möglich</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BF4F031B-9270-4588-96D9-B23F3C25DDFE}" type="slidenum">
              <a:t>16</a:t>
            </a:fld>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21" name="PlaceHolder 1"/>
          <p:cNvSpPr>
            <a:spLocks noGrp="1"/>
          </p:cNvSpPr>
          <p:nvPr>
            <p:ph type="title"/>
          </p:nvPr>
        </p:nvSpPr>
        <p:spPr>
          <a:xfrm>
            <a:off x="338400" y="431640"/>
            <a:ext cx="11113560" cy="1325160"/>
          </a:xfrm>
          <a:prstGeom prst="rect">
            <a:avLst/>
          </a:prstGeom>
          <a:noFill/>
          <a:ln w="0">
            <a:noFill/>
          </a:ln>
        </p:spPr>
        <p:txBody>
          <a:bodyPr anchor="ctr">
            <a:normAutofit/>
          </a:bodyPr>
          <a:p>
            <a:pPr>
              <a:lnSpc>
                <a:spcPct val="90000"/>
              </a:lnSpc>
              <a:buNone/>
            </a:pPr>
            <a:r>
              <a:rPr b="0" lang="de-DE" sz="4400" spc="-1" strike="noStrike" u="sng">
                <a:solidFill>
                  <a:srgbClr val="000000"/>
                </a:solidFill>
                <a:uFillTx/>
                <a:latin typeface="Calibri Light"/>
              </a:rPr>
              <a:t>Exkurs: Planung in NRW</a:t>
            </a:r>
            <a:endParaRPr b="0" lang="de-DE" sz="4400" spc="-1" strike="noStrike">
              <a:solidFill>
                <a:srgbClr val="000000"/>
              </a:solidFill>
              <a:latin typeface="Calibri"/>
            </a:endParaRPr>
          </a:p>
        </p:txBody>
      </p:sp>
      <p:sp>
        <p:nvSpPr>
          <p:cNvPr id="122" name="Textfeld 2"/>
          <p:cNvSpPr/>
          <p:nvPr/>
        </p:nvSpPr>
        <p:spPr>
          <a:xfrm>
            <a:off x="700560" y="1995120"/>
            <a:ext cx="10751400" cy="447876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0000"/>
              </a:lnSpc>
              <a:buClr>
                <a:srgbClr val="000000"/>
              </a:buClr>
              <a:buFont typeface="Arial"/>
              <a:buChar char="•"/>
            </a:pPr>
            <a:r>
              <a:rPr b="0" lang="de-DE" sz="1800" spc="-1" strike="noStrike">
                <a:solidFill>
                  <a:srgbClr val="000000"/>
                </a:solidFill>
                <a:latin typeface="Calibri"/>
              </a:rPr>
              <a:t>16 Versorgungsgebiete - 60 Leistungsgruppen</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Vorgaben für Erreichbarkeit: z.B. Innere und Chirurgie - 20 Min. für 90%</a:t>
            </a:r>
            <a:endParaRPr b="0" lang="de-DE" sz="1800" spc="-1" strike="noStrike">
              <a:latin typeface="Arial"/>
            </a:endParaRPr>
          </a:p>
          <a:p>
            <a:pPr marL="285840" indent="-285840">
              <a:lnSpc>
                <a:spcPct val="100000"/>
              </a:lnSpc>
              <a:buClr>
                <a:srgbClr val="000000"/>
              </a:buClr>
              <a:buFont typeface="Arial"/>
              <a:buChar char="•"/>
            </a:pPr>
            <a:r>
              <a:rPr b="1" lang="de-DE" sz="1800" spc="-1" strike="noStrike">
                <a:solidFill>
                  <a:srgbClr val="000000"/>
                </a:solidFill>
                <a:latin typeface="Calibri"/>
              </a:rPr>
              <a:t>Bedarfsermittlung: </a:t>
            </a:r>
            <a:r>
              <a:rPr b="0" lang="de-DE" sz="1800" spc="-1" strike="noStrike">
                <a:solidFill>
                  <a:srgbClr val="000000"/>
                </a:solidFill>
                <a:latin typeface="Calibri"/>
              </a:rPr>
              <a:t>Land ermittelt die Ist-Fallzahlen (Krankenhaushäufigkeit - KHH) je Leistungsgruppe und Versorgungsregion (Basisjahr 2019)</a:t>
            </a:r>
            <a:endParaRPr b="0" lang="de-DE" sz="1800" spc="-1" strike="noStrike">
              <a:latin typeface="Arial"/>
            </a:endParaRPr>
          </a:p>
          <a:p>
            <a:pPr lvl="1" marL="743040" indent="-285840">
              <a:lnSpc>
                <a:spcPct val="100000"/>
              </a:lnSpc>
              <a:buClr>
                <a:srgbClr val="ff0000"/>
              </a:buClr>
              <a:buFont typeface="Wingdings" charset="2"/>
              <a:buChar char=""/>
            </a:pPr>
            <a:r>
              <a:rPr b="0" lang="de-DE" sz="1800" spc="-1" strike="noStrike">
                <a:solidFill>
                  <a:srgbClr val="ff0000"/>
                </a:solidFill>
                <a:latin typeface="Calibri"/>
              </a:rPr>
              <a:t>erstes Problem: Fehlversorgung geht in die Basis ein</a:t>
            </a:r>
            <a:endParaRPr b="0" lang="de-DE" sz="1800" spc="-1" strike="noStrike">
              <a:latin typeface="Arial"/>
            </a:endParaRPr>
          </a:p>
          <a:p>
            <a:pPr marL="285840" indent="-285840">
              <a:lnSpc>
                <a:spcPct val="100000"/>
              </a:lnSpc>
              <a:buClr>
                <a:srgbClr val="000000"/>
              </a:buClr>
              <a:buFont typeface="Arial"/>
              <a:buChar char="•"/>
            </a:pPr>
            <a:r>
              <a:rPr b="1" lang="de-DE" sz="1800" spc="-1" strike="noStrike">
                <a:solidFill>
                  <a:srgbClr val="000000"/>
                </a:solidFill>
                <a:latin typeface="Calibri"/>
              </a:rPr>
              <a:t>Bedarfsprognose: </a:t>
            </a:r>
            <a:r>
              <a:rPr b="0" lang="de-DE" sz="1800" spc="-1" strike="noStrike">
                <a:solidFill>
                  <a:srgbClr val="000000"/>
                </a:solidFill>
                <a:latin typeface="Calibri"/>
              </a:rPr>
              <a:t>Hochrechnung der Ist-Zahlen auf Basis der Prognose der Bevölkerungsentwicklung (incl. Alterung)</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Vorgabe einer „Ambulantisierungsquote“</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nachrichtlich Ausweisung der Bettenzahl auf Basis der Prognosen von KHH, VWD und Bettennutzung (BN)</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Land gibt die Fallzahlen pro LG und Versorgungsgebiet vor</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Im Versorgungsgebiet verteilen Verbände der Kassen und Krankenhausträger über Verhandlungen diese Fallzahlen auf die einzelnen Häuser incl. Schwankungsbreite </a:t>
            </a:r>
            <a:r>
              <a:rPr b="1" lang="de-DE" sz="1800" spc="-1" strike="noStrike">
                <a:solidFill>
                  <a:srgbClr val="000000"/>
                </a:solidFill>
                <a:latin typeface="Calibri"/>
              </a:rPr>
              <a:t>(„regionales Planungskonzept“)</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Wenn keine Einigung: Zuweisung der Fallzahlen durch das Land</a:t>
            </a:r>
            <a:endParaRPr b="0" lang="de-DE" sz="1800" spc="-1" strike="noStrike">
              <a:latin typeface="Arial"/>
            </a:endParaRPr>
          </a:p>
          <a:p>
            <a:pPr>
              <a:lnSpc>
                <a:spcPct val="100000"/>
              </a:lnSpc>
              <a:buNone/>
            </a:pPr>
            <a:endParaRPr b="0" lang="de-DE" sz="1800" spc="-1" strike="noStrike">
              <a:latin typeface="Arial"/>
            </a:endParaRPr>
          </a:p>
        </p:txBody>
      </p:sp>
      <p:sp>
        <p:nvSpPr>
          <p:cNvPr id="3" name="PlaceHolder 2"/>
          <p:cNvSpPr>
            <a:spLocks noGrp="1"/>
          </p:cNvSpPr>
          <p:nvPr>
            <p:ph type="sldNum" idx="5"/>
          </p:nvPr>
        </p:nvSpPr>
        <p:spPr/>
        <p:txBody>
          <a:bodyPr/>
          <a:p>
            <a:fld id="{2D439E28-3EF0-4A98-B48C-7E223DE3372D}" type="slidenum">
              <a:t>17</a:t>
            </a:fld>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pic>
        <p:nvPicPr>
          <p:cNvPr id="123" name="Grafik 9" descr="Ein Bild, das Text, Screenshot, parallel, Zahl enthält.&#10;&#10;Automatisch generierte Beschreibung"/>
          <p:cNvPicPr/>
          <p:nvPr/>
        </p:nvPicPr>
        <p:blipFill>
          <a:blip r:embed="rId1"/>
          <a:stretch/>
        </p:blipFill>
        <p:spPr>
          <a:xfrm>
            <a:off x="76680" y="48240"/>
            <a:ext cx="5763240" cy="6714360"/>
          </a:xfrm>
          <a:prstGeom prst="rect">
            <a:avLst/>
          </a:prstGeom>
          <a:ln w="0">
            <a:noFill/>
          </a:ln>
        </p:spPr>
      </p:pic>
      <p:sp>
        <p:nvSpPr>
          <p:cNvPr id="124" name="PlaceHolder 1"/>
          <p:cNvSpPr>
            <a:spLocks noGrp="1"/>
          </p:cNvSpPr>
          <p:nvPr>
            <p:ph type="title"/>
          </p:nvPr>
        </p:nvSpPr>
        <p:spPr>
          <a:xfrm>
            <a:off x="7448400" y="431640"/>
            <a:ext cx="4003560" cy="1325160"/>
          </a:xfrm>
          <a:prstGeom prst="rect">
            <a:avLst/>
          </a:prstGeom>
          <a:noFill/>
          <a:ln w="0">
            <a:noFill/>
          </a:ln>
        </p:spPr>
        <p:txBody>
          <a:bodyPr anchor="ctr">
            <a:normAutofit fontScale="68000"/>
          </a:bodyPr>
          <a:p>
            <a:pPr>
              <a:lnSpc>
                <a:spcPct val="90000"/>
              </a:lnSpc>
              <a:buNone/>
            </a:pPr>
            <a:r>
              <a:rPr b="0" lang="de-DE" sz="4400" spc="-1" strike="noStrike" u="sng">
                <a:solidFill>
                  <a:srgbClr val="000000"/>
                </a:solidFill>
                <a:uFillTx/>
                <a:latin typeface="Calibri Light"/>
              </a:rPr>
              <a:t>Exkurs:</a:t>
            </a:r>
            <a:br>
              <a:rPr sz="4400"/>
            </a:br>
            <a:r>
              <a:rPr b="0" lang="de-DE" sz="4400" spc="-1" strike="noStrike" u="sng">
                <a:solidFill>
                  <a:srgbClr val="000000"/>
                </a:solidFill>
                <a:uFillTx/>
                <a:latin typeface="Calibri Light"/>
              </a:rPr>
              <a:t>Leistungsgruppen</a:t>
            </a:r>
            <a:br>
              <a:rPr sz="4400"/>
            </a:br>
            <a:r>
              <a:rPr b="0" lang="de-DE" sz="4400" spc="-1" strike="noStrike" u="sng">
                <a:solidFill>
                  <a:srgbClr val="000000"/>
                </a:solidFill>
                <a:uFillTx/>
                <a:latin typeface="Calibri Light"/>
              </a:rPr>
              <a:t>NRW</a:t>
            </a:r>
            <a:endParaRPr b="0" lang="de-DE" sz="4400" spc="-1" strike="noStrike">
              <a:solidFill>
                <a:srgbClr val="000000"/>
              </a:solidFill>
              <a:latin typeface="Calibri"/>
            </a:endParaRPr>
          </a:p>
        </p:txBody>
      </p:sp>
      <p:sp>
        <p:nvSpPr>
          <p:cNvPr id="3" name="PlaceHolder 2"/>
          <p:cNvSpPr>
            <a:spLocks noGrp="1"/>
          </p:cNvSpPr>
          <p:nvPr>
            <p:ph type="sldNum" idx="5"/>
          </p:nvPr>
        </p:nvSpPr>
        <p:spPr/>
        <p:txBody>
          <a:bodyPr/>
          <a:p>
            <a:fld id="{3A510028-606F-4E87-A7BA-0098A17A4C2E}" type="slidenum">
              <a:t>18</a:t>
            </a:fld>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25"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a:t>
            </a:r>
            <a:r>
              <a:rPr b="0" lang="de-DE" sz="4400" spc="-1" strike="noStrike" u="sng">
                <a:solidFill>
                  <a:srgbClr val="2f5597"/>
                </a:solidFill>
                <a:uFillTx/>
                <a:latin typeface="Calibri Light"/>
              </a:rPr>
              <a:t> Leistungsgruppen (BMG)</a:t>
            </a:r>
            <a:endParaRPr b="0" lang="de-DE" sz="4400" spc="-1" strike="noStrike">
              <a:solidFill>
                <a:srgbClr val="000000"/>
              </a:solidFill>
              <a:latin typeface="Calibri"/>
            </a:endParaRPr>
          </a:p>
        </p:txBody>
      </p:sp>
      <p:sp>
        <p:nvSpPr>
          <p:cNvPr id="126" name="PlaceHolder 2"/>
          <p:cNvSpPr>
            <a:spLocks noGrp="1"/>
          </p:cNvSpPr>
          <p:nvPr>
            <p:ph/>
          </p:nvPr>
        </p:nvSpPr>
        <p:spPr>
          <a:xfrm>
            <a:off x="838080" y="1325520"/>
            <a:ext cx="10661400" cy="5027400"/>
          </a:xfrm>
          <a:prstGeom prst="rect">
            <a:avLst/>
          </a:prstGeom>
          <a:noFill/>
          <a:ln w="0">
            <a:noFill/>
          </a:ln>
        </p:spPr>
        <p:txBody>
          <a:bodyPr anchor="t">
            <a:normAutofit fontScale="77000"/>
          </a:bodyPr>
          <a:p>
            <a:pPr marL="228600" indent="-228600">
              <a:lnSpc>
                <a:spcPct val="90000"/>
              </a:lnSpc>
              <a:spcBef>
                <a:spcPts val="1001"/>
              </a:spcBef>
              <a:buClr>
                <a:srgbClr val="ff0000"/>
              </a:buClr>
              <a:buFont typeface="Arial"/>
              <a:buChar char="•"/>
            </a:pPr>
            <a:r>
              <a:rPr b="0" lang="de-DE" sz="3200" spc="-1" strike="noStrike" u="sng">
                <a:solidFill>
                  <a:srgbClr val="ff0000"/>
                </a:solidFill>
                <a:uFillTx/>
                <a:latin typeface="Calibri"/>
              </a:rPr>
              <a:t>Grundsätzlich: </a:t>
            </a:r>
            <a:r>
              <a:rPr b="0" lang="de-DE" sz="3200" spc="-1" strike="noStrike">
                <a:solidFill>
                  <a:srgbClr val="ff0000"/>
                </a:solidFill>
                <a:latin typeface="Calibri"/>
              </a:rPr>
              <a:t>Reduzierung der LG ermöglicht mehr KHs zu überleben und ihr Angebot aufrecht zu erhalten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Aber weiterhin gefährlich: Definition der Eingangsbedingungen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1 Standort = 1 Level fällt weg. Damit kann ein KH LG unterschiedlicher „Schweregrade“ versorgen, wenn es vom Land dazu berechtigt wird.</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3200" spc="-1" strike="noStrike" u="sng">
                <a:solidFill>
                  <a:srgbClr val="ff0000"/>
                </a:solidFill>
                <a:uFillTx/>
                <a:latin typeface="Calibri"/>
              </a:rPr>
              <a:t>Hochgefährlich: </a:t>
            </a:r>
            <a:r>
              <a:rPr b="0" lang="de-DE" sz="3200" spc="-1" strike="noStrike">
                <a:solidFill>
                  <a:srgbClr val="ff0000"/>
                </a:solidFill>
                <a:latin typeface="Calibri"/>
              </a:rPr>
              <a:t>Höchstgrenzen der Fallzahlen pro LG</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800" spc="-1" strike="noStrike">
                <a:solidFill>
                  <a:srgbClr val="ff0000"/>
                </a:solidFill>
                <a:latin typeface="Calibri"/>
              </a:rPr>
              <a:t>In NRW: Entfernung aus Plan angedroht, wenn Höchstgrenzen (mit Korridor) überschritten werden</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800" spc="-1" strike="noStrike">
                <a:solidFill>
                  <a:srgbClr val="ff0000"/>
                </a:solidFill>
                <a:latin typeface="Calibri"/>
              </a:rPr>
              <a:t>Morbiditätsrisiko geht von Kassen auf Krankenhäuser über</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800" spc="-1" strike="noStrike">
                <a:solidFill>
                  <a:srgbClr val="ff0000"/>
                </a:solidFill>
                <a:latin typeface="Calibri"/>
              </a:rPr>
              <a:t>Anreiz Patienten nicht mehr zu behandeln, wenn Grenze erreicht (Wartezeiten, Verschieben in andere Bereiche/KHs (= Unterversorgung)</a:t>
            </a:r>
            <a:endParaRPr b="0" lang="de-DE" sz="2800" spc="-1" strike="noStrike">
              <a:solidFill>
                <a:srgbClr val="000000"/>
              </a:solidFill>
              <a:latin typeface="Calibri"/>
            </a:endParaRPr>
          </a:p>
          <a:p>
            <a:pPr lvl="1" marL="685800" indent="-228600">
              <a:lnSpc>
                <a:spcPct val="90000"/>
              </a:lnSpc>
              <a:spcBef>
                <a:spcPts val="499"/>
              </a:spcBef>
              <a:buClr>
                <a:srgbClr val="548235"/>
              </a:buClr>
              <a:buFont typeface="Arial"/>
              <a:buChar char="•"/>
            </a:pPr>
            <a:r>
              <a:rPr b="0" lang="de-DE" sz="2800" spc="-1" strike="noStrike" u="sng">
                <a:solidFill>
                  <a:srgbClr val="548235"/>
                </a:solidFill>
                <a:uFillTx/>
                <a:latin typeface="Calibri"/>
              </a:rPr>
              <a:t>Neue Formulierung, deswegen unklar, ob das kommt</a:t>
            </a:r>
            <a:endParaRPr b="0" lang="de-DE" sz="28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89315F4A-0EAA-457E-8344-ECF9820A61B9}" type="slidenum">
              <a:t>19</a:t>
            </a:fld>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Ankündigungen</a:t>
            </a:r>
            <a:endParaRPr b="0" lang="de-DE" sz="4400" spc="-1" strike="noStrike">
              <a:solidFill>
                <a:srgbClr val="000000"/>
              </a:solidFill>
              <a:latin typeface="Calibri"/>
            </a:endParaRPr>
          </a:p>
        </p:txBody>
      </p:sp>
      <p:sp>
        <p:nvSpPr>
          <p:cNvPr id="93" name="PlaceHolder 2"/>
          <p:cNvSpPr>
            <a:spLocks noGrp="1"/>
          </p:cNvSpPr>
          <p:nvPr>
            <p:ph/>
          </p:nvPr>
        </p:nvSpPr>
        <p:spPr>
          <a:xfrm>
            <a:off x="838080" y="1825560"/>
            <a:ext cx="10515240" cy="4350960"/>
          </a:xfrm>
          <a:prstGeom prst="rect">
            <a:avLst/>
          </a:prstGeom>
          <a:noFill/>
          <a:ln w="0">
            <a:noFill/>
          </a:ln>
        </p:spPr>
        <p:txBody>
          <a:bodyPr anchor="t">
            <a:noAutofit/>
          </a:bodyPr>
          <a:p>
            <a:pPr>
              <a:lnSpc>
                <a:spcPct val="90000"/>
              </a:lnSpc>
              <a:spcBef>
                <a:spcPts val="1001"/>
              </a:spcBef>
              <a:buNone/>
              <a:tabLst>
                <a:tab algn="l" pos="0"/>
              </a:tabLst>
            </a:pPr>
            <a:r>
              <a:rPr b="0" lang="de-DE" sz="2800" spc="-1" strike="noStrike">
                <a:solidFill>
                  <a:srgbClr val="000000"/>
                </a:solidFill>
                <a:latin typeface="Calibri"/>
              </a:rPr>
              <a:t>O-Ton Lauterbach: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rPr>
              <a:t>„</a:t>
            </a:r>
            <a:r>
              <a:rPr b="0" lang="de-DE" sz="2800" spc="-1" strike="noStrike">
                <a:solidFill>
                  <a:srgbClr val="000000"/>
                </a:solidFill>
                <a:latin typeface="Calibri"/>
              </a:rPr>
              <a:t>Überwindung DRGs“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rPr>
              <a:t>„</a:t>
            </a:r>
            <a:r>
              <a:rPr b="0" lang="de-DE" sz="2800" spc="-1" strike="noStrike">
                <a:solidFill>
                  <a:srgbClr val="000000"/>
                </a:solidFill>
                <a:latin typeface="Calibri"/>
              </a:rPr>
              <a:t>Dramatische Entökonomisierung“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rPr>
              <a:t>„</a:t>
            </a:r>
            <a:r>
              <a:rPr b="0" lang="de-DE" sz="2800" spc="-1" strike="noStrike">
                <a:solidFill>
                  <a:srgbClr val="000000"/>
                </a:solidFill>
                <a:latin typeface="Calibri"/>
              </a:rPr>
              <a:t>Revolution“</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360000">
              <a:lnSpc>
                <a:spcPct val="90000"/>
              </a:lnSpc>
              <a:spcBef>
                <a:spcPts val="1001"/>
              </a:spcBef>
              <a:buClr>
                <a:srgbClr val="ff0000"/>
              </a:buClr>
              <a:buFont typeface="Wingdings" charset="2"/>
              <a:buChar char=""/>
              <a:tabLst>
                <a:tab algn="l" pos="0"/>
              </a:tabLst>
            </a:pPr>
            <a:r>
              <a:rPr b="0" lang="de-DE" sz="2800" spc="-1" strike="noStrike">
                <a:solidFill>
                  <a:srgbClr val="ff0000"/>
                </a:solidFill>
                <a:latin typeface="Calibri"/>
              </a:rPr>
              <a:t>Große Erwartungen geschürt</a:t>
            </a:r>
            <a:endParaRPr b="0" lang="de-DE" sz="2800" spc="-1" strike="noStrike">
              <a:solidFill>
                <a:srgbClr val="000000"/>
              </a:solidFill>
              <a:latin typeface="Calibri"/>
            </a:endParaRPr>
          </a:p>
          <a:p>
            <a:pPr marL="228600" indent="-360000">
              <a:lnSpc>
                <a:spcPct val="90000"/>
              </a:lnSpc>
              <a:spcBef>
                <a:spcPts val="1001"/>
              </a:spcBef>
              <a:buClr>
                <a:srgbClr val="ff0000"/>
              </a:buClr>
              <a:buFont typeface="Wingdings" charset="2"/>
              <a:buChar char=""/>
              <a:tabLst>
                <a:tab algn="l" pos="0"/>
              </a:tabLst>
            </a:pPr>
            <a:r>
              <a:rPr b="0" lang="de-DE" sz="2800" spc="-1" strike="noStrike">
                <a:solidFill>
                  <a:srgbClr val="ff0000"/>
                </a:solidFill>
                <a:latin typeface="Calibri"/>
              </a:rPr>
              <a:t>Falltiefe sehr groß</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61E6299F-84D9-4C0A-9C9D-753F6B914C47}" type="slidenum">
              <a:t>2</a:t>
            </a:fld>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27"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2f5597"/>
                </a:solidFill>
                <a:uFillTx/>
                <a:latin typeface="Calibri Light"/>
              </a:rPr>
              <a:t>Die Level (BMG)</a:t>
            </a:r>
            <a:endParaRPr b="0" lang="de-DE" sz="4400" spc="-1" strike="noStrike">
              <a:solidFill>
                <a:srgbClr val="000000"/>
              </a:solidFill>
              <a:latin typeface="Calibri"/>
            </a:endParaRPr>
          </a:p>
        </p:txBody>
      </p:sp>
      <p:sp>
        <p:nvSpPr>
          <p:cNvPr id="128" name="PlaceHolder 2"/>
          <p:cNvSpPr>
            <a:spLocks noGrp="1"/>
          </p:cNvSpPr>
          <p:nvPr>
            <p:ph/>
          </p:nvPr>
        </p:nvSpPr>
        <p:spPr>
          <a:xfrm>
            <a:off x="838080" y="1325520"/>
            <a:ext cx="10661400" cy="5027400"/>
          </a:xfrm>
          <a:prstGeom prst="rect">
            <a:avLst/>
          </a:prstGeom>
          <a:noFill/>
          <a:ln w="0">
            <a:noFill/>
          </a:ln>
        </p:spPr>
        <p:txBody>
          <a:bodyPr anchor="t">
            <a:normAutofit fontScale="71000"/>
          </a:bodyPr>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Level-Einteilung soll gleich bleiben, zusätzlich Level F für Fachkliniken</a:t>
            </a:r>
            <a:endParaRPr b="0" lang="de-DE" sz="32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Level sollen die Transparenz erhöhen (bundeseinheitliche Ausweisung der Level)</a:t>
            </a:r>
            <a:endParaRPr b="0" lang="de-DE" sz="32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Kriterien für Level sind die Notfallstufen des GBA </a:t>
            </a:r>
            <a:r>
              <a:rPr b="1" lang="de-DE" sz="3200" spc="-1" strike="noStrike">
                <a:solidFill>
                  <a:srgbClr val="2f5597"/>
                </a:solidFill>
                <a:latin typeface="Calibri"/>
              </a:rPr>
              <a:t>und</a:t>
            </a:r>
            <a:r>
              <a:rPr b="0" lang="de-DE" sz="3200" spc="-1" strike="noStrike">
                <a:solidFill>
                  <a:srgbClr val="2f5597"/>
                </a:solidFill>
                <a:latin typeface="Calibri"/>
              </a:rPr>
              <a:t> </a:t>
            </a:r>
            <a:r>
              <a:rPr b="0" i="1" lang="de-DE" sz="3200" spc="-1" strike="noStrike">
                <a:solidFill>
                  <a:srgbClr val="2f5597"/>
                </a:solidFill>
                <a:latin typeface="Calibri"/>
              </a:rPr>
              <a:t>„das Maß, in dem Krankenhäusern Leistungsgruppen zugewiesen sind“</a:t>
            </a:r>
            <a:endParaRPr b="0" lang="de-DE" sz="32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Neben den bereits gültigen strukturellen Qualitätskriterien des GBA für die Notfallstufen gilt: </a:t>
            </a:r>
            <a:r>
              <a:rPr b="0" i="1" lang="de-DE" sz="3200" spc="-1" strike="noStrike">
                <a:solidFill>
                  <a:srgbClr val="2f5597"/>
                </a:solidFill>
                <a:latin typeface="Calibri"/>
              </a:rPr>
              <a:t>„Darüber hinaus können für ein Level weitere Mindeststrukturvoraussetzungen festgelegt werden.“ </a:t>
            </a:r>
            <a:r>
              <a:rPr b="0" lang="de-DE" sz="3200" spc="-1" strike="noStrike">
                <a:solidFill>
                  <a:srgbClr val="2f5597"/>
                </a:solidFill>
                <a:latin typeface="Calibri"/>
              </a:rPr>
              <a:t>Ausgestaltung im weiteren Prozess </a:t>
            </a:r>
            <a:r>
              <a:rPr b="0" lang="de-DE" sz="3200" spc="-1" strike="noStrike">
                <a:solidFill>
                  <a:srgbClr val="548235"/>
                </a:solidFill>
                <a:latin typeface="Calibri"/>
              </a:rPr>
              <a:t>(Änderung 2. Papier: wird noch geklärt)</a:t>
            </a:r>
            <a:endParaRPr b="0" lang="de-DE" sz="32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Land kann auch andere Einteilung vornehmen, bei bundesweiten Veröffentlichungen wird die Leveleinteilung simuliert</a:t>
            </a:r>
            <a:endParaRPr b="0" lang="de-DE" sz="32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3200" spc="-1" strike="noStrike">
                <a:solidFill>
                  <a:srgbClr val="2f5597"/>
                </a:solidFill>
                <a:latin typeface="Calibri"/>
              </a:rPr>
              <a:t>Level III-Häusern kann eine überregionale Koordination übertragen werden (näheres soll noch vereinbart werden)</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8B6D889B-9C2C-4596-A1B9-BB3510422BC7}" type="slidenum">
              <a:t>20</a:t>
            </a:fld>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29"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 </a:t>
            </a:r>
            <a:r>
              <a:rPr b="0" lang="de-DE" sz="4400" spc="-1" strike="noStrike" u="sng">
                <a:solidFill>
                  <a:srgbClr val="2f5597"/>
                </a:solidFill>
                <a:uFillTx/>
                <a:latin typeface="Calibri Light"/>
              </a:rPr>
              <a:t>Level (BMG)</a:t>
            </a:r>
            <a:endParaRPr b="0" lang="de-DE" sz="4400" spc="-1" strike="noStrike">
              <a:solidFill>
                <a:srgbClr val="000000"/>
              </a:solidFill>
              <a:latin typeface="Calibri"/>
            </a:endParaRPr>
          </a:p>
        </p:txBody>
      </p:sp>
      <p:sp>
        <p:nvSpPr>
          <p:cNvPr id="130" name="PlaceHolder 2"/>
          <p:cNvSpPr>
            <a:spLocks noGrp="1"/>
          </p:cNvSpPr>
          <p:nvPr>
            <p:ph/>
          </p:nvPr>
        </p:nvSpPr>
        <p:spPr>
          <a:xfrm>
            <a:off x="838080" y="1325520"/>
            <a:ext cx="10661400" cy="5027400"/>
          </a:xfrm>
          <a:prstGeom prst="rect">
            <a:avLst/>
          </a:prstGeom>
          <a:noFill/>
          <a:ln w="0">
            <a:noFill/>
          </a:ln>
        </p:spPr>
        <p:txBody>
          <a:bodyPr anchor="t">
            <a:normAutofit/>
          </a:bodyPr>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Reduzierung der Bedeutung von Leveln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Level werden dennoch ausgewiesen - Abweichende Länder kommen unter Druck</a:t>
            </a:r>
            <a:endParaRPr b="0" lang="de-DE" sz="3200" spc="-1" strike="noStrike">
              <a:solidFill>
                <a:srgbClr val="000000"/>
              </a:solidFill>
              <a:latin typeface="Calibri"/>
            </a:endParaRPr>
          </a:p>
          <a:p>
            <a:pPr marL="228600" indent="-228600">
              <a:lnSpc>
                <a:spcPct val="90000"/>
              </a:lnSpc>
              <a:spcBef>
                <a:spcPts val="1001"/>
              </a:spcBef>
              <a:buClr>
                <a:srgbClr val="00b050"/>
              </a:buClr>
              <a:buFont typeface="Arial"/>
              <a:buChar char="•"/>
            </a:pPr>
            <a:r>
              <a:rPr b="0" lang="de-DE" sz="3200" spc="-1" strike="noStrike">
                <a:solidFill>
                  <a:srgbClr val="00b050"/>
                </a:solidFill>
                <a:latin typeface="Calibri"/>
              </a:rPr>
              <a:t>Gesonderte Level-Kriterien sind noch möglich</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Allerdings gibt es „verwandte Leistungsgruppen“ (wie in NRW) die nur gemeinsam erbracht werden dürfen. Das könnte eine ähnliche Hürde werden, wie die Level-Vorgaben der Kommission</a:t>
            </a:r>
            <a:endParaRPr b="0" lang="de-DE" sz="32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528B5A13-5A7B-4DDA-9049-16E1850163C7}" type="slidenum">
              <a:t>21</a:t>
            </a:fld>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31"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a:t>
            </a:r>
            <a:r>
              <a:rPr b="0" lang="de-DE" sz="4400" spc="-1" strike="noStrike" u="sng">
                <a:solidFill>
                  <a:srgbClr val="2f5597"/>
                </a:solidFill>
                <a:uFillTx/>
                <a:latin typeface="Calibri Light"/>
              </a:rPr>
              <a:t> Level und LG (BMG)</a:t>
            </a:r>
            <a:endParaRPr b="0" lang="de-DE" sz="4400" spc="-1" strike="noStrike">
              <a:solidFill>
                <a:srgbClr val="000000"/>
              </a:solidFill>
              <a:latin typeface="Calibri"/>
            </a:endParaRPr>
          </a:p>
        </p:txBody>
      </p:sp>
      <p:sp>
        <p:nvSpPr>
          <p:cNvPr id="132" name="PlaceHolder 2"/>
          <p:cNvSpPr>
            <a:spLocks noGrp="1"/>
          </p:cNvSpPr>
          <p:nvPr>
            <p:ph/>
          </p:nvPr>
        </p:nvSpPr>
        <p:spPr>
          <a:xfrm>
            <a:off x="838080" y="1825560"/>
            <a:ext cx="10515240" cy="4350960"/>
          </a:xfrm>
          <a:prstGeom prst="rect">
            <a:avLst/>
          </a:prstGeom>
          <a:noFill/>
          <a:ln w="0">
            <a:noFill/>
          </a:ln>
        </p:spPr>
        <p:txBody>
          <a:bodyPr anchor="t">
            <a:normAutofit fontScale="75000"/>
          </a:bodyPr>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Qualitative Mindestvoraussetzungen gelten für LG, nicht für Level</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Das Level ergibt sich aus der Kombination der Leistungsgruppen. Es sind keine Verknüpfungen zur Vorhaltefinanzierung vorgesehen </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Nicht mehr: Standort wird einem bestimmten Level zugeordnet und darf dann nur LG dieses Levels behandeln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Sondern: LG werden den Standorten zugeordnet. Aus ihrer Zuordnung ergibt sich ein Level</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Mindestvoraussetzungen scheinen abgemildert zu sein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Insgesamt noch ungeklärt: Einige Bundesländer wollen nur LG keine Level</a:t>
            </a:r>
            <a:endParaRPr b="0" lang="de-DE" sz="32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B36E2149-063B-4328-AD4C-AC1A3F71945F}" type="slidenum">
              <a:t>22</a:t>
            </a:fld>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p:nvPr>
        </p:nvSpPr>
        <p:spPr>
          <a:xfrm>
            <a:off x="838080" y="2608920"/>
            <a:ext cx="10515240" cy="2296800"/>
          </a:xfrm>
          <a:prstGeom prst="rect">
            <a:avLst/>
          </a:prstGeom>
          <a:noFill/>
          <a:ln w="0">
            <a:noFill/>
          </a:ln>
        </p:spPr>
        <p:txBody>
          <a:bodyPr anchor="t">
            <a:normAutofit/>
          </a:bodyPr>
          <a:p>
            <a:pPr algn="ctr">
              <a:lnSpc>
                <a:spcPct val="90000"/>
              </a:lnSpc>
              <a:spcBef>
                <a:spcPts val="1001"/>
              </a:spcBef>
              <a:buNone/>
              <a:tabLst>
                <a:tab algn="l" pos="0"/>
              </a:tabLst>
            </a:pPr>
            <a:r>
              <a:rPr b="0" lang="de-DE" sz="6000" spc="-1" strike="noStrike">
                <a:solidFill>
                  <a:srgbClr val="000000"/>
                </a:solidFill>
                <a:latin typeface="Calibri"/>
              </a:rPr>
              <a:t>Die einzelnen Level</a:t>
            </a:r>
            <a:endParaRPr b="0" lang="de-DE" sz="6000" spc="-1" strike="noStrike">
              <a:solidFill>
                <a:srgbClr val="000000"/>
              </a:solidFill>
              <a:latin typeface="Calibri"/>
            </a:endParaRPr>
          </a:p>
        </p:txBody>
      </p:sp>
      <p:sp>
        <p:nvSpPr>
          <p:cNvPr id="3" name="PlaceHolder 2"/>
          <p:cNvSpPr>
            <a:spLocks noGrp="1"/>
          </p:cNvSpPr>
          <p:nvPr>
            <p:ph type="sldNum" idx="5"/>
          </p:nvPr>
        </p:nvSpPr>
        <p:spPr/>
        <p:txBody>
          <a:bodyPr/>
          <a:p>
            <a:fld id="{79A5938C-0824-4030-8C0D-7048CFE06BE3}" type="slidenum">
              <a:t>23</a:t>
            </a:fld>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Level Ii</a:t>
            </a:r>
            <a:endParaRPr b="0" lang="de-DE" sz="4400" spc="-1" strike="noStrike">
              <a:solidFill>
                <a:srgbClr val="000000"/>
              </a:solidFill>
              <a:latin typeface="Calibri"/>
            </a:endParaRPr>
          </a:p>
        </p:txBody>
      </p:sp>
      <p:sp>
        <p:nvSpPr>
          <p:cNvPr id="135" name="PlaceHolder 2"/>
          <p:cNvSpPr>
            <a:spLocks noGrp="1"/>
          </p:cNvSpPr>
          <p:nvPr>
            <p:ph/>
          </p:nvPr>
        </p:nvSpPr>
        <p:spPr>
          <a:xfrm>
            <a:off x="838080" y="1461960"/>
            <a:ext cx="10515240" cy="4714560"/>
          </a:xfrm>
          <a:prstGeom prst="rect">
            <a:avLst/>
          </a:prstGeom>
          <a:noFill/>
          <a:ln w="0">
            <a:noFill/>
          </a:ln>
        </p:spPr>
        <p:txBody>
          <a:bodyPr anchor="t">
            <a:normAutofit fontScale="80000"/>
          </a:bodyPr>
          <a:p>
            <a:pPr marL="228600" indent="-228600">
              <a:lnSpc>
                <a:spcPct val="90000"/>
              </a:lnSpc>
              <a:spcBef>
                <a:spcPts val="1001"/>
              </a:spcBef>
              <a:buClr>
                <a:srgbClr val="221e1f"/>
              </a:buClr>
              <a:buFont typeface="Arial"/>
              <a:buChar char="•"/>
            </a:pPr>
            <a:r>
              <a:rPr b="0" i="1" lang="de-DE" sz="2400" spc="-1" strike="noStrike">
                <a:solidFill>
                  <a:srgbClr val="221e1f"/>
                </a:solidFill>
                <a:latin typeface="BundesSerif Regular"/>
              </a:rPr>
              <a:t>„</a:t>
            </a:r>
            <a:r>
              <a:rPr b="0" i="1" lang="de-DE" sz="2400" spc="-1" strike="noStrike">
                <a:solidFill>
                  <a:srgbClr val="221e1f"/>
                </a:solidFill>
                <a:latin typeface="BundesSerif Regular"/>
              </a:rPr>
              <a:t>Akut</a:t>
            </a:r>
            <a:r>
              <a:rPr b="1" i="1" lang="de-DE" sz="2400" spc="-1" strike="noStrike">
                <a:solidFill>
                  <a:srgbClr val="221e1f"/>
                </a:solidFill>
                <a:latin typeface="BundesSerif Regular"/>
              </a:rPr>
              <a:t>pflege</a:t>
            </a:r>
            <a:r>
              <a:rPr b="0" i="1" lang="de-DE" sz="2400" spc="-1" strike="noStrike">
                <a:solidFill>
                  <a:srgbClr val="221e1f"/>
                </a:solidFill>
                <a:latin typeface="BundesSerif Regular"/>
              </a:rPr>
              <a:t>betten ohne feste Fachabteilungszuordnung mit der Möglichkeit zur Einbeziehung der Angehörigenpflege. Leitung durch entsprechend qualifizierte Pflegefachpersonen, (…). Innere Medizin und/oder Chirurgie, daneben je nach lokalem Umfeld allgemeine fachärztliche Versorgung und Allgemeinmedizin möglich. Mindestvoraussetzung: Labor, Ultraschall, Röntgen. Tagdienst: ärztliche Anwesenheit, Nacht- und Wochenenddienst: fachärztlicher Rufdienst (…). Sozialdienst.“</a:t>
            </a:r>
            <a:endParaRPr b="0" lang="de-DE" sz="2400" spc="-1" strike="noStrike">
              <a:solidFill>
                <a:srgbClr val="000000"/>
              </a:solidFill>
              <a:latin typeface="Calibri"/>
            </a:endParaRPr>
          </a:p>
          <a:p>
            <a:pPr marL="228600" indent="-228600">
              <a:lnSpc>
                <a:spcPct val="90000"/>
              </a:lnSpc>
              <a:spcBef>
                <a:spcPts val="1001"/>
              </a:spcBef>
              <a:buClr>
                <a:srgbClr val="221e1f"/>
              </a:buClr>
              <a:buFont typeface="Arial"/>
              <a:buChar char="•"/>
            </a:pPr>
            <a:r>
              <a:rPr b="0" i="1" lang="de-DE" sz="2400" spc="-1" strike="noStrike">
                <a:solidFill>
                  <a:srgbClr val="221e1f"/>
                </a:solidFill>
                <a:latin typeface="BundesSerif Regular"/>
              </a:rPr>
              <a:t>„</a:t>
            </a:r>
            <a:r>
              <a:rPr b="0" i="1" lang="de-DE" sz="2400" spc="-1" strike="noStrike">
                <a:solidFill>
                  <a:srgbClr val="221e1f"/>
                </a:solidFill>
                <a:latin typeface="BundesSerif Regular"/>
              </a:rPr>
              <a:t>Vergütung erfolgt im Gegensatz zu den nachfolgenden Leveln durch sachgerecht kalkulierte, degressive Tagespauschalen (Tagessätze) für die Akutpflege. Abrechnung der ärztlichen Leistungen: a) nach EBM für Ärzte mit KV-Zulassung und b) um ärztlichen Anteil erhöhte Tagespauschale für fest am Krankenhaus angestellte Ärzte mit Budgetdeckelung. Damit erhalten Level-I</a:t>
            </a:r>
            <a:r>
              <a:rPr b="0" i="1" lang="de-DE" sz="2400" spc="-1" strike="noStrike">
                <a:solidFill>
                  <a:srgbClr val="221e1f"/>
                </a:solidFill>
                <a:latin typeface="BundesSerif Medium Italic"/>
              </a:rPr>
              <a:t>i</a:t>
            </a:r>
            <a:r>
              <a:rPr b="0" i="1" lang="de-DE" sz="2400" spc="-1" strike="noStrike">
                <a:solidFill>
                  <a:srgbClr val="221e1f"/>
                </a:solidFill>
                <a:latin typeface="BundesSerif Regular"/>
              </a:rPr>
              <a:t>-Kliniken keine Vorhaltung und auch kein Pflegebudget. Beides wird durch die Tagespauschalen ersetzt, innerhalb derer ein erheblicher Teil auf die Pflegekosten entfällt.“</a:t>
            </a:r>
            <a:endParaRPr b="0" lang="de-DE" sz="2400" spc="-1" strike="noStrike">
              <a:solidFill>
                <a:srgbClr val="000000"/>
              </a:solidFill>
              <a:latin typeface="Calibri"/>
            </a:endParaRPr>
          </a:p>
          <a:p>
            <a:pPr marL="228600" indent="-228600">
              <a:lnSpc>
                <a:spcPct val="90000"/>
              </a:lnSpc>
              <a:spcBef>
                <a:spcPts val="1001"/>
              </a:spcBef>
              <a:buClr>
                <a:srgbClr val="221e1f"/>
              </a:buClr>
              <a:buFont typeface="Arial"/>
              <a:buChar char="•"/>
            </a:pPr>
            <a:r>
              <a:rPr b="0" lang="de-DE" sz="2400" spc="-1" strike="noStrike">
                <a:solidFill>
                  <a:srgbClr val="221e1f"/>
                </a:solidFill>
                <a:latin typeface="BundesSerif Regular"/>
              </a:rPr>
              <a:t>Planung in regionalen paritätisch besetzten Gremien unter Beteiligung des Landes</a:t>
            </a:r>
            <a:r>
              <a:rPr b="0" i="1" lang="de-DE" sz="2400" spc="-1" strike="noStrike">
                <a:solidFill>
                  <a:srgbClr val="221e1f"/>
                </a:solidFill>
                <a:latin typeface="BundesSerif Regular"/>
              </a:rPr>
              <a:t>	</a:t>
            </a:r>
            <a:endParaRPr b="0" lang="de-DE" sz="24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B40DEAB4-2003-44FE-809C-9C264B4663AD}" type="slidenum">
              <a:t>24</a:t>
            </a:fld>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title"/>
          </p:nvPr>
        </p:nvSpPr>
        <p:spPr>
          <a:xfrm>
            <a:off x="838080" y="4068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1" lang="de-DE" sz="4400" spc="-1" strike="noStrike" u="sng">
                <a:solidFill>
                  <a:srgbClr val="000000"/>
                </a:solidFill>
                <a:uFillTx/>
                <a:latin typeface="Calibri Light"/>
              </a:rPr>
              <a:t> </a:t>
            </a:r>
            <a:r>
              <a:rPr b="0" lang="de-DE" sz="4400" spc="-1" strike="noStrike" u="sng">
                <a:solidFill>
                  <a:srgbClr val="000000"/>
                </a:solidFill>
                <a:uFillTx/>
                <a:latin typeface="Calibri Light"/>
              </a:rPr>
              <a:t>Level Ii (1)</a:t>
            </a:r>
            <a:endParaRPr b="0" lang="de-DE" sz="4400" spc="-1" strike="noStrike">
              <a:solidFill>
                <a:srgbClr val="000000"/>
              </a:solidFill>
              <a:latin typeface="Calibri"/>
            </a:endParaRPr>
          </a:p>
        </p:txBody>
      </p:sp>
      <p:sp>
        <p:nvSpPr>
          <p:cNvPr id="137" name="PlaceHolder 2"/>
          <p:cNvSpPr>
            <a:spLocks noGrp="1"/>
          </p:cNvSpPr>
          <p:nvPr>
            <p:ph/>
          </p:nvPr>
        </p:nvSpPr>
        <p:spPr>
          <a:xfrm>
            <a:off x="838080" y="1461960"/>
            <a:ext cx="10515240" cy="4890960"/>
          </a:xfrm>
          <a:prstGeom prst="rect">
            <a:avLst/>
          </a:prstGeom>
          <a:noFill/>
          <a:ln w="0">
            <a:noFill/>
          </a:ln>
        </p:spPr>
        <p:txBody>
          <a:bodyPr anchor="t">
            <a:normAutofit fontScale="76000"/>
          </a:bodyPr>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Betroffen: alle Krankenhäuser, die nicht mindestens in der Stufe 1 der Notfallversorgung sind (außer Fachkliniken, diese sollen in Level II oder III eingruppiert werden)</a:t>
            </a:r>
            <a:endParaRPr b="0" lang="de-DE" sz="36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3600" spc="-1" strike="noStrike">
                <a:solidFill>
                  <a:srgbClr val="ff0000"/>
                </a:solidFill>
                <a:latin typeface="Calibri"/>
              </a:rPr>
              <a:t>Keine Notaufnahme, keine Intensivmedizin</a:t>
            </a:r>
            <a:endParaRPr b="0" lang="de-DE" sz="36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3600" spc="-1" strike="noStrike">
                <a:solidFill>
                  <a:srgbClr val="ff0000"/>
                </a:solidFill>
                <a:latin typeface="Calibri"/>
              </a:rPr>
              <a:t>Damit kein Gewinn für die Versorgung ländlicher Gebiete</a:t>
            </a:r>
            <a:endParaRPr b="0" lang="de-DE" sz="36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3600" spc="-1" strike="noStrike">
                <a:solidFill>
                  <a:srgbClr val="ff0000"/>
                </a:solidFill>
                <a:latin typeface="Calibri"/>
              </a:rPr>
              <a:t>Betrieb durch KH zwar nicht ausgeschlossen, aber offensichtlich andere Zielrichtung</a:t>
            </a:r>
            <a:endParaRPr b="0" lang="de-DE" sz="36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3600" spc="-1" strike="noStrike">
                <a:solidFill>
                  <a:srgbClr val="ff0000"/>
                </a:solidFill>
                <a:latin typeface="Calibri"/>
              </a:rPr>
              <a:t>Kein Krankenhaus, sondern Kurzzeit-Pflegeheim mit verbesserter ärztlicher Betreuung</a:t>
            </a:r>
            <a:endParaRPr b="0" lang="de-DE" sz="36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3600" spc="-1" strike="noStrike">
                <a:solidFill>
                  <a:srgbClr val="ff0000"/>
                </a:solidFill>
                <a:latin typeface="Calibri"/>
              </a:rPr>
              <a:t>Tummelplatz für Niedergelassene, MVZ, Belegärzte</a:t>
            </a:r>
            <a:endParaRPr b="0" lang="de-DE" sz="3600" spc="-1" strike="noStrike">
              <a:solidFill>
                <a:srgbClr val="000000"/>
              </a:solidFill>
              <a:latin typeface="Calibri"/>
            </a:endParaRPr>
          </a:p>
        </p:txBody>
      </p:sp>
      <p:sp>
        <p:nvSpPr>
          <p:cNvPr id="4" name="PlaceHolder 3"/>
          <p:cNvSpPr>
            <a:spLocks noGrp="1"/>
          </p:cNvSpPr>
          <p:nvPr>
            <p:ph type="sldNum" idx="5"/>
          </p:nvPr>
        </p:nvSpPr>
        <p:spPr/>
        <p:txBody>
          <a:bodyPr/>
          <a:p>
            <a:fld id="{0050E104-B331-42F4-B3EC-A1D2B59F6439}" type="slidenum">
              <a:t>25</a:t>
            </a:fld>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1" lang="de-DE" sz="4400" spc="-1" strike="noStrike" u="sng">
                <a:solidFill>
                  <a:srgbClr val="000000"/>
                </a:solidFill>
                <a:uFillTx/>
                <a:latin typeface="Calibri Light"/>
              </a:rPr>
              <a:t> </a:t>
            </a:r>
            <a:r>
              <a:rPr b="0" lang="de-DE" sz="4400" spc="-1" strike="noStrike" u="sng">
                <a:solidFill>
                  <a:srgbClr val="000000"/>
                </a:solidFill>
                <a:uFillTx/>
                <a:latin typeface="Calibri Light"/>
              </a:rPr>
              <a:t>Level Ii (2)</a:t>
            </a:r>
            <a:endParaRPr b="0" lang="de-DE" sz="4400" spc="-1" strike="noStrike">
              <a:solidFill>
                <a:srgbClr val="000000"/>
              </a:solidFill>
              <a:latin typeface="Calibri"/>
            </a:endParaRPr>
          </a:p>
        </p:txBody>
      </p:sp>
      <p:sp>
        <p:nvSpPr>
          <p:cNvPr id="139" name="PlaceHolder 2"/>
          <p:cNvSpPr>
            <a:spLocks noGrp="1"/>
          </p:cNvSpPr>
          <p:nvPr>
            <p:ph/>
          </p:nvPr>
        </p:nvSpPr>
        <p:spPr>
          <a:xfrm>
            <a:off x="417960" y="1368000"/>
            <a:ext cx="11346840" cy="4890960"/>
          </a:xfrm>
          <a:prstGeom prst="rect">
            <a:avLst/>
          </a:prstGeom>
          <a:noFill/>
          <a:ln w="0">
            <a:noFill/>
          </a:ln>
        </p:spPr>
        <p:txBody>
          <a:bodyPr anchor="t">
            <a:normAutofit fontScale="82000"/>
          </a:bodyPr>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Ärztliche Vergütung (Einzelleistungen bzw. erhöhte Tagespauschale) setzt falsche Anreize (Mengenausdehnung und Kostendumping)</a:t>
            </a:r>
            <a:endParaRPr b="0" lang="de-DE" sz="28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Degressive Tagespflegesätze setzen Anreiz zur Verlängerung der Liegezeit und zum Kostendumping (zumindest bis die Kosten die Degression überschreiten)</a:t>
            </a:r>
            <a:endParaRPr b="0" lang="de-DE" sz="28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Selbstkostendeckung für Pflege am Bett fällt weg („Pflegebudget“)</a:t>
            </a:r>
            <a:endParaRPr b="0" lang="de-DE" sz="28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Vermutlich keine Geltung von PPUGV und PPR 2.0</a:t>
            </a:r>
            <a:endParaRPr b="0" lang="de-DE" sz="28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Planung: Niedergelassene bekommen die Möglichkeit zur Mitplanung</a:t>
            </a:r>
            <a:endParaRPr b="0" lang="de-DE" sz="28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Rolle der Länder bei der Planung wird reduziert</a:t>
            </a:r>
            <a:endParaRPr b="0" lang="de-DE" sz="28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keine demokratische Beteiligung bei der Planung in Versorgungsregionen</a:t>
            </a:r>
            <a:endParaRPr b="0" lang="de-DE" sz="28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Kein Ersatz für ambulante Versorgungszentren der Krankenhäuser </a:t>
            </a:r>
            <a:r>
              <a:rPr b="0" lang="de-DE" sz="2800" spc="-1" strike="noStrike">
                <a:solidFill>
                  <a:srgbClr val="000000"/>
                </a:solidFill>
                <a:latin typeface="Calibri"/>
              </a:rPr>
              <a:t>(siehe Exkurs)</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43ED7101-FE63-4BC8-ADDD-BDABC4A9860D}" type="slidenum">
              <a:t>26</a:t>
            </a:fld>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587520" y="18360"/>
            <a:ext cx="1101672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ambulante Versorgungszentren der KHs</a:t>
            </a:r>
            <a:endParaRPr b="0" lang="de-DE" sz="4400" spc="-1" strike="noStrike">
              <a:solidFill>
                <a:srgbClr val="000000"/>
              </a:solidFill>
              <a:latin typeface="Calibri"/>
            </a:endParaRPr>
          </a:p>
        </p:txBody>
      </p:sp>
      <p:sp>
        <p:nvSpPr>
          <p:cNvPr id="141" name="PlaceHolder 2"/>
          <p:cNvSpPr>
            <a:spLocks noGrp="1"/>
          </p:cNvSpPr>
          <p:nvPr>
            <p:ph/>
          </p:nvPr>
        </p:nvSpPr>
        <p:spPr>
          <a:xfrm>
            <a:off x="742320" y="1590480"/>
            <a:ext cx="10515240" cy="4505040"/>
          </a:xfrm>
          <a:prstGeom prst="rect">
            <a:avLst/>
          </a:prstGeom>
          <a:noFill/>
          <a:ln w="0">
            <a:noFill/>
          </a:ln>
        </p:spPr>
        <p:txBody>
          <a:bodyPr anchor="t">
            <a:normAutofit fontScale="83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Einrichtungen der Krankenhäuser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gleichmäßig in der Versorgungsregion verteilt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Erste Anlaufstellen für die Notfallversorgung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Überwachungsbetten und Eingriffsräume sowie alle notwendigen diagnostischen Einrichtungen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wichtige medizinischen Fachrichtungen auf Facharztniveau vorhanden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Über Telemedizin an das Krankenhaus angebunden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turnusmäßig mit Beschäftigten der Krankenhäuser betrieben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Eigentlich notwendig: Recht der KHs, ambulant behandeln zu dürfen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Zusätzlich: Ausbau der Notarztstandorte (incl. Hubschrauber)</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131BCD54-5E80-40D3-B248-FAD375E62548}" type="slidenum">
              <a:t>27</a:t>
            </a:fld>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42" name="PlaceHolder 1"/>
          <p:cNvSpPr>
            <a:spLocks noGrp="1"/>
          </p:cNvSpPr>
          <p:nvPr>
            <p:ph type="title"/>
          </p:nvPr>
        </p:nvSpPr>
        <p:spPr>
          <a:xfrm>
            <a:off x="838080" y="44640"/>
            <a:ext cx="10515240" cy="1325160"/>
          </a:xfrm>
          <a:prstGeom prst="rect">
            <a:avLst/>
          </a:prstGeom>
          <a:noFill/>
          <a:ln w="0">
            <a:noFill/>
          </a:ln>
        </p:spPr>
        <p:txBody>
          <a:bodyPr anchor="ctr">
            <a:noAutofit/>
          </a:bodyPr>
          <a:p>
            <a:pPr>
              <a:lnSpc>
                <a:spcPct val="90000"/>
              </a:lnSpc>
              <a:buNone/>
            </a:pPr>
            <a:r>
              <a:rPr b="0" lang="de-DE" sz="4400" spc="-1" strike="noStrike" u="sng">
                <a:solidFill>
                  <a:srgbClr val="2f5597"/>
                </a:solidFill>
                <a:uFillTx/>
                <a:latin typeface="Calibri Light"/>
              </a:rPr>
              <a:t>Level Ii (BMG) - 1</a:t>
            </a:r>
            <a:endParaRPr b="0" lang="de-DE" sz="4400" spc="-1" strike="noStrike">
              <a:solidFill>
                <a:srgbClr val="000000"/>
              </a:solidFill>
              <a:latin typeface="Calibri"/>
            </a:endParaRPr>
          </a:p>
        </p:txBody>
      </p:sp>
      <p:sp>
        <p:nvSpPr>
          <p:cNvPr id="143" name="PlaceHolder 2"/>
          <p:cNvSpPr>
            <a:spLocks noGrp="1"/>
          </p:cNvSpPr>
          <p:nvPr>
            <p:ph/>
          </p:nvPr>
        </p:nvSpPr>
        <p:spPr>
          <a:xfrm>
            <a:off x="488880" y="1280880"/>
            <a:ext cx="11138040" cy="4969800"/>
          </a:xfrm>
          <a:prstGeom prst="rect">
            <a:avLst/>
          </a:prstGeom>
          <a:noFill/>
          <a:ln w="0">
            <a:noFill/>
          </a:ln>
        </p:spPr>
        <p:txBody>
          <a:bodyPr anchor="t">
            <a:normAutofit fontScale="20000"/>
          </a:bodyPr>
          <a:p>
            <a:pPr marL="228600" indent="-228600">
              <a:lnSpc>
                <a:spcPct val="90000"/>
              </a:lnSpc>
              <a:spcBef>
                <a:spcPts val="1001"/>
              </a:spcBef>
              <a:buClr>
                <a:srgbClr val="2f5597"/>
              </a:buClr>
              <a:buFont typeface="Arial"/>
              <a:buChar char="•"/>
            </a:pPr>
            <a:r>
              <a:rPr b="0" lang="de-DE" sz="9600" spc="-1" strike="noStrike">
                <a:solidFill>
                  <a:srgbClr val="2f5597"/>
                </a:solidFill>
                <a:latin typeface="Calibri"/>
              </a:rPr>
              <a:t>Nur Umwandlung bestehender Häuser, keine neuen Level Ii-Einrichtungen möglich</a:t>
            </a:r>
            <a:endParaRPr b="0" lang="de-DE" sz="9600" spc="-1" strike="noStrike">
              <a:solidFill>
                <a:srgbClr val="000000"/>
              </a:solidFill>
              <a:latin typeface="Calibri"/>
            </a:endParaRPr>
          </a:p>
          <a:p>
            <a:pPr marL="228600" indent="-228600">
              <a:lnSpc>
                <a:spcPct val="90000"/>
              </a:lnSpc>
              <a:spcBef>
                <a:spcPts val="1001"/>
              </a:spcBef>
              <a:buClr>
                <a:srgbClr val="548235"/>
              </a:buClr>
              <a:buFont typeface="Arial"/>
              <a:buChar char="•"/>
            </a:pPr>
            <a:r>
              <a:rPr b="0" lang="de-DE" sz="9600" spc="-1" strike="noStrike">
                <a:solidFill>
                  <a:srgbClr val="548235"/>
                </a:solidFill>
                <a:latin typeface="Calibri"/>
              </a:rPr>
              <a:t>2. Papier: keine Ii-KHs durch Abtrennung von Teilen größerer KHs</a:t>
            </a:r>
            <a:endParaRPr b="0" lang="de-DE" sz="96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i="1" lang="de-DE" sz="9600" spc="-1" strike="noStrike">
                <a:solidFill>
                  <a:srgbClr val="2f5597"/>
                </a:solidFill>
                <a:latin typeface="Calibri"/>
              </a:rPr>
              <a:t>„</a:t>
            </a:r>
            <a:r>
              <a:rPr b="0" i="1" lang="de-DE" sz="9600" spc="-1" strike="noStrike">
                <a:solidFill>
                  <a:srgbClr val="2f5597"/>
                </a:solidFill>
                <a:latin typeface="Calibri"/>
              </a:rPr>
              <a:t>Sie verbinden stationäre Leistungen der interdisziplinären Grundversorgung wohnortnah sowohl mit ambulanten fachärztlichen Leistungen als auch mit medizinisch-pflegerischen Leistungen und zeichnen sich durch eine enge Zusammen-arbeit mit anderen weiteren Leistungserbringern im Bereich der gesundheitlichen Versorgung aus.“</a:t>
            </a:r>
            <a:endParaRPr b="0" lang="de-DE" sz="96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9600" spc="-1" strike="noStrike">
                <a:solidFill>
                  <a:srgbClr val="2f5597"/>
                </a:solidFill>
                <a:latin typeface="Calibri"/>
              </a:rPr>
              <a:t>stationäre Behandlung notwendig (</a:t>
            </a:r>
            <a:r>
              <a:rPr b="0" i="1" lang="de-DE" sz="9600" spc="-1" strike="noStrike">
                <a:solidFill>
                  <a:srgbClr val="2f5597"/>
                </a:solidFill>
                <a:latin typeface="Calibri"/>
              </a:rPr>
              <a:t>„mindestens Innere Medizin, Chirurgie oder Allgemeinmedizin“)</a:t>
            </a:r>
            <a:endParaRPr b="0" lang="de-DE" sz="96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9600" spc="-1" strike="noStrike">
                <a:solidFill>
                  <a:srgbClr val="2f5597"/>
                </a:solidFill>
                <a:latin typeface="Calibri"/>
              </a:rPr>
              <a:t>keine Anfahrt durch Rettungsdienst. Aber: Akutbehandlung möglich</a:t>
            </a:r>
            <a:endParaRPr b="0" lang="de-DE" sz="96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9600" spc="-1" strike="noStrike">
                <a:solidFill>
                  <a:srgbClr val="2f5597"/>
                </a:solidFill>
                <a:latin typeface="Calibri"/>
              </a:rPr>
              <a:t>Bundeseinheitlicher negativer Leistungskatalog </a:t>
            </a:r>
            <a:r>
              <a:rPr b="0" lang="de-DE" sz="9600" spc="-1" strike="noStrike">
                <a:solidFill>
                  <a:srgbClr val="000000"/>
                </a:solidFill>
                <a:latin typeface="Calibri"/>
              </a:rPr>
              <a:t>(was Level Ii Häuser </a:t>
            </a:r>
            <a:r>
              <a:rPr b="0" lang="de-DE" sz="9600" spc="-1" strike="noStrike" u="sng">
                <a:solidFill>
                  <a:srgbClr val="000000"/>
                </a:solidFill>
                <a:uFillTx/>
                <a:latin typeface="Calibri"/>
              </a:rPr>
              <a:t>nicht</a:t>
            </a:r>
            <a:r>
              <a:rPr b="0" lang="de-DE" sz="9600" spc="-1" strike="noStrike">
                <a:solidFill>
                  <a:srgbClr val="000000"/>
                </a:solidFill>
                <a:latin typeface="Calibri"/>
              </a:rPr>
              <a:t> machen dürfen)</a:t>
            </a:r>
            <a:endParaRPr b="0" lang="de-DE" sz="96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9600" spc="-1" strike="noStrike">
                <a:solidFill>
                  <a:srgbClr val="2f5597"/>
                </a:solidFill>
                <a:latin typeface="Calibri"/>
              </a:rPr>
              <a:t>Daraus ergibt sich umgekehrt, was sie machen dürfen, z.B.: </a:t>
            </a:r>
            <a:r>
              <a:rPr b="0" i="1" lang="de-DE" sz="9600" spc="-1" strike="noStrike">
                <a:solidFill>
                  <a:srgbClr val="2f5597"/>
                </a:solidFill>
                <a:latin typeface="Calibri"/>
              </a:rPr>
              <a:t>„Ambulante Leistungen aufgrund einer vertragsärztlichen Ermächtigung, Leistungen des AOP-Katalogs nach § 115b SGB V, Leistungen nach 115f SGB V (Hybrid-DRGs), belegärztliche Leistungen, Leistungen der Pflege nach SGB V oder SGB XI (mit Ausnahme der stationären Langzeitpflege), insbesondere Übergangspflege nach § 39e SGB V und Kurzzeitpflege“</a:t>
            </a:r>
            <a:endParaRPr b="0" lang="de-DE" sz="9600" spc="-1" strike="noStrike">
              <a:solidFill>
                <a:srgbClr val="000000"/>
              </a:solidFill>
              <a:latin typeface="Calibri"/>
            </a:endParaRPr>
          </a:p>
          <a:p>
            <a:pPr>
              <a:lnSpc>
                <a:spcPct val="90000"/>
              </a:lnSpc>
              <a:spcBef>
                <a:spcPts val="1001"/>
              </a:spcBef>
              <a:buNone/>
              <a:tabLst>
                <a:tab algn="l" pos="0"/>
              </a:tabLst>
            </a:pPr>
            <a:endParaRPr b="0" lang="de-DE" sz="80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D8798441-D93F-422B-8D23-857C824EFEA3}" type="slidenum">
              <a:t>28</a:t>
            </a:fld>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44"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2f5597"/>
                </a:solidFill>
                <a:uFillTx/>
                <a:latin typeface="Calibri Light"/>
              </a:rPr>
              <a:t>Level Ii (BMG) -2</a:t>
            </a:r>
            <a:endParaRPr b="0" lang="de-DE" sz="4400" spc="-1" strike="noStrike">
              <a:solidFill>
                <a:srgbClr val="000000"/>
              </a:solidFill>
              <a:latin typeface="Calibri"/>
            </a:endParaRPr>
          </a:p>
        </p:txBody>
      </p:sp>
      <p:sp>
        <p:nvSpPr>
          <p:cNvPr id="145" name="PlaceHolder 2"/>
          <p:cNvSpPr>
            <a:spLocks noGrp="1"/>
          </p:cNvSpPr>
          <p:nvPr>
            <p:ph/>
          </p:nvPr>
        </p:nvSpPr>
        <p:spPr>
          <a:xfrm>
            <a:off x="838080" y="1461960"/>
            <a:ext cx="10515240" cy="4714560"/>
          </a:xfrm>
          <a:prstGeom prst="rect">
            <a:avLst/>
          </a:prstGeom>
          <a:noFill/>
          <a:ln w="0">
            <a:noFill/>
          </a:ln>
        </p:spPr>
        <p:txBody>
          <a:bodyPr anchor="t">
            <a:normAutofit fontScale="86000"/>
          </a:bodyPr>
          <a:p>
            <a:pPr marL="228600" indent="-228600">
              <a:lnSpc>
                <a:spcPct val="90000"/>
              </a:lnSpc>
              <a:spcBef>
                <a:spcPts val="1001"/>
              </a:spcBef>
              <a:buClr>
                <a:srgbClr val="2f5597"/>
              </a:buClr>
              <a:buFont typeface="Arial"/>
              <a:buChar char="•"/>
            </a:pPr>
            <a:r>
              <a:rPr b="0" lang="de-DE" sz="2400" spc="-1" strike="noStrike">
                <a:solidFill>
                  <a:srgbClr val="2f5597"/>
                </a:solidFill>
                <a:latin typeface="Calibri"/>
              </a:rPr>
              <a:t>Festlegung des konkreten Leistungsumfangs zwischen Kassen und KH Level Ii auf Ortsebene mit Möglichkeit einer Schiedsstelle, Land muss zustimmen</a:t>
            </a:r>
            <a:endParaRPr b="0" lang="de-DE" sz="24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2400" spc="-1" strike="noStrike">
                <a:solidFill>
                  <a:srgbClr val="2f5597"/>
                </a:solidFill>
                <a:latin typeface="Calibri"/>
              </a:rPr>
              <a:t>Festlegungen des Landes und des Zulassungsausschusses (Niedergelassene) müssen beachtet werden</a:t>
            </a:r>
            <a:endParaRPr b="0" lang="de-DE" sz="24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2400" spc="-1" strike="noStrike">
                <a:solidFill>
                  <a:srgbClr val="2f5597"/>
                </a:solidFill>
                <a:latin typeface="Calibri"/>
              </a:rPr>
              <a:t>Grundsätzlich: Länder entscheiden, welche KH, die definitorisch Level Ii, sind auch so ausgewiesen werden</a:t>
            </a:r>
            <a:endParaRPr b="0" lang="de-DE" sz="24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2400" spc="-1" strike="noStrike">
                <a:solidFill>
                  <a:srgbClr val="2f5597"/>
                </a:solidFill>
                <a:latin typeface="Calibri"/>
              </a:rPr>
              <a:t>Ärztliche Leitung - weisungsunabhängig</a:t>
            </a:r>
            <a:endParaRPr b="0" lang="de-DE" sz="24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2400" spc="-1" strike="noStrike">
                <a:solidFill>
                  <a:srgbClr val="2f5597"/>
                </a:solidFill>
                <a:latin typeface="Calibri"/>
              </a:rPr>
              <a:t>Pflegekraft kann die Geschäfte leiten </a:t>
            </a:r>
            <a:r>
              <a:rPr b="0" lang="de-DE" sz="2400" spc="-1" strike="noStrike">
                <a:solidFill>
                  <a:srgbClr val="000000"/>
                </a:solidFill>
                <a:latin typeface="Calibri"/>
              </a:rPr>
              <a:t>(könnte sie jetzt schon)</a:t>
            </a:r>
            <a:endParaRPr b="0" lang="de-DE" sz="24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2400" spc="-1" strike="noStrike">
                <a:solidFill>
                  <a:srgbClr val="2f5597"/>
                </a:solidFill>
                <a:latin typeface="Calibri"/>
              </a:rPr>
              <a:t>Sollen wesentlicher Bestandteil der ärztlichen und pflegerischen Aus- und Weiterbildung sein </a:t>
            </a:r>
            <a:r>
              <a:rPr b="0" lang="de-DE" sz="2400" spc="-1" strike="noStrike">
                <a:solidFill>
                  <a:srgbClr val="ff0000"/>
                </a:solidFill>
                <a:latin typeface="Calibri"/>
              </a:rPr>
              <a:t>(???)</a:t>
            </a:r>
            <a:endParaRPr b="0" lang="de-DE" sz="24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2400" spc="-1" strike="noStrike">
                <a:solidFill>
                  <a:srgbClr val="2f5597"/>
                </a:solidFill>
                <a:latin typeface="Calibri"/>
              </a:rPr>
              <a:t>Vergütung wie Kommissionsvorschlag</a:t>
            </a:r>
            <a:endParaRPr b="0" lang="de-DE" sz="24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2400" spc="-1" strike="noStrike">
                <a:solidFill>
                  <a:srgbClr val="2f5597"/>
                </a:solidFill>
                <a:latin typeface="Calibri"/>
              </a:rPr>
              <a:t>„</a:t>
            </a:r>
            <a:r>
              <a:rPr b="0" lang="de-DE" sz="2400" spc="-1" strike="noStrike">
                <a:solidFill>
                  <a:srgbClr val="2f5597"/>
                </a:solidFill>
                <a:latin typeface="Calibri"/>
              </a:rPr>
              <a:t>Kosten Pflege am Bett“ sollen in Tagespauschale </a:t>
            </a:r>
            <a:r>
              <a:rPr b="0" i="1" lang="de-DE" sz="2400" spc="-1" strike="noStrike">
                <a:solidFill>
                  <a:srgbClr val="2f5597"/>
                </a:solidFill>
                <a:latin typeface="Calibri"/>
              </a:rPr>
              <a:t>„berücksichtigt“ </a:t>
            </a:r>
            <a:r>
              <a:rPr b="0" lang="de-DE" sz="2400" spc="-1" strike="noStrike">
                <a:solidFill>
                  <a:srgbClr val="2f5597"/>
                </a:solidFill>
                <a:latin typeface="Calibri"/>
              </a:rPr>
              <a:t>werden</a:t>
            </a:r>
            <a:endParaRPr b="0" lang="de-DE" sz="2400" spc="-1" strike="noStrike">
              <a:solidFill>
                <a:srgbClr val="000000"/>
              </a:solidFill>
              <a:latin typeface="Calibri"/>
            </a:endParaRPr>
          </a:p>
          <a:p>
            <a:pPr marL="228600" indent="-228600">
              <a:lnSpc>
                <a:spcPct val="90000"/>
              </a:lnSpc>
              <a:spcBef>
                <a:spcPts val="1001"/>
              </a:spcBef>
              <a:buClr>
                <a:srgbClr val="2f5597"/>
              </a:buClr>
              <a:buFont typeface="Arial"/>
              <a:buChar char="•"/>
            </a:pPr>
            <a:r>
              <a:rPr b="0" lang="de-DE" sz="2800" spc="-1" strike="noStrike">
                <a:solidFill>
                  <a:srgbClr val="2f5597"/>
                </a:solidFill>
                <a:latin typeface="Calibri"/>
              </a:rPr>
              <a:t>Perspektivisch sektorenübergreifende Vergütung</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465BAFB3-2DA7-4213-A9A9-5F892FC49509}" type="slidenum">
              <a:t>29</a:t>
            </a:fld>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Kommission</a:t>
            </a:r>
            <a:endParaRPr b="0" lang="de-DE" sz="4400" spc="-1" strike="noStrike">
              <a:solidFill>
                <a:srgbClr val="000000"/>
              </a:solidFill>
              <a:latin typeface="Calibri"/>
            </a:endParaRPr>
          </a:p>
        </p:txBody>
      </p:sp>
      <p:sp>
        <p:nvSpPr>
          <p:cNvPr id="95" name="PlaceHolder 2"/>
          <p:cNvSpPr>
            <a:spLocks noGrp="1"/>
          </p:cNvSpPr>
          <p:nvPr>
            <p:ph/>
          </p:nvPr>
        </p:nvSpPr>
        <p:spPr>
          <a:xfrm>
            <a:off x="649080" y="1461960"/>
            <a:ext cx="11031480" cy="47145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17 Mitglieder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Chefärzte und Aufsichtsratsmitglieder (Großkrankenhäuser), Gesundheitsökonomen, Soziologen, Juristen, Qualitätsmanager, Pflegewissenschaftler usw.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Keine Vertreter der Kassen und der Krankenhausgesellschaft und des GBA (Gemeinsamer Bundesausschuss)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Ideologische Leitfiguren: Busse und Augurzky</a:t>
            </a:r>
            <a:endParaRPr b="0" lang="de-DE" sz="2800" spc="-1" strike="noStrike">
              <a:solidFill>
                <a:srgbClr val="000000"/>
              </a:solidFill>
              <a:latin typeface="Calibri"/>
            </a:endParaRPr>
          </a:p>
          <a:p>
            <a:pPr lvl="1" marL="685800" indent="-360000">
              <a:lnSpc>
                <a:spcPct val="90000"/>
              </a:lnSpc>
              <a:spcBef>
                <a:spcPts val="499"/>
              </a:spcBef>
              <a:buClr>
                <a:srgbClr val="ff0000"/>
              </a:buClr>
              <a:buFont typeface="Wingdings" charset="2"/>
              <a:buChar char=""/>
            </a:pPr>
            <a:r>
              <a:rPr b="0" lang="de-DE" sz="3000" spc="-1" strike="noStrike">
                <a:solidFill>
                  <a:srgbClr val="ff0000"/>
                </a:solidFill>
                <a:latin typeface="Calibri"/>
              </a:rPr>
              <a:t>Fürsprecher für Ökonomisierung, Bettenabbau und Krankenhausschließungen</a:t>
            </a:r>
            <a:endParaRPr b="0" lang="de-DE" sz="3000" spc="-1" strike="noStrike">
              <a:solidFill>
                <a:srgbClr val="000000"/>
              </a:solidFill>
              <a:latin typeface="Calibri"/>
            </a:endParaRPr>
          </a:p>
        </p:txBody>
      </p:sp>
      <p:sp>
        <p:nvSpPr>
          <p:cNvPr id="4" name="PlaceHolder 3"/>
          <p:cNvSpPr>
            <a:spLocks noGrp="1"/>
          </p:cNvSpPr>
          <p:nvPr>
            <p:ph type="sldNum" idx="5"/>
          </p:nvPr>
        </p:nvSpPr>
        <p:spPr/>
        <p:txBody>
          <a:bodyPr/>
          <a:p>
            <a:fld id="{A82204BF-210C-4843-9BC0-6F2EE0BB2FD8}" type="slidenum">
              <a:t>3</a:t>
            </a:fld>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46"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 </a:t>
            </a:r>
            <a:r>
              <a:rPr b="0" lang="de-DE" sz="4400" spc="-1" strike="noStrike" u="sng">
                <a:solidFill>
                  <a:srgbClr val="2f5597"/>
                </a:solidFill>
                <a:uFillTx/>
                <a:latin typeface="Calibri Light"/>
              </a:rPr>
              <a:t>Level Ii (BMG) -2</a:t>
            </a:r>
            <a:endParaRPr b="0" lang="de-DE" sz="4400" spc="-1" strike="noStrike">
              <a:solidFill>
                <a:srgbClr val="000000"/>
              </a:solidFill>
              <a:latin typeface="Calibri"/>
            </a:endParaRPr>
          </a:p>
        </p:txBody>
      </p:sp>
      <p:sp>
        <p:nvSpPr>
          <p:cNvPr id="147" name="PlaceHolder 2"/>
          <p:cNvSpPr>
            <a:spLocks noGrp="1"/>
          </p:cNvSpPr>
          <p:nvPr>
            <p:ph/>
          </p:nvPr>
        </p:nvSpPr>
        <p:spPr>
          <a:xfrm>
            <a:off x="838080" y="1461960"/>
            <a:ext cx="10515240" cy="4714560"/>
          </a:xfrm>
          <a:prstGeom prst="rect">
            <a:avLst/>
          </a:prstGeom>
          <a:noFill/>
          <a:ln w="0">
            <a:noFill/>
          </a:ln>
        </p:spPr>
        <p:txBody>
          <a:bodyPr anchor="t">
            <a:normAutofit fontScale="74000"/>
          </a:bodyPr>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Aufwertung in Richtung „Kleinkrankenhaus“ durch Verpflichtung zur stationären Behandlung </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Mischung aus KH, Kurzzeitpflege, ambulante Behandlungen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Aber keine wirkliche Teilnahme an der Notfallversorgung (außer wenn Patienten selbst kommen)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Deshalb auch keine Alternative zu ambulanten Versorgungszentren der Krankenhäuser</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Keine Ausrichtung auf Flächendeckung, da nur bestehende KHs umgewandelt werden dürfen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Betrieb weiterhin durch Niedergelassene, Belegärzte bzw. MVZ möglich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Weiterhin Tummelplatz für Niedergelassene statt Öffnung der Krankenhäuser für die ambulante Behandlung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1" lang="de-DE" sz="2800" spc="-1" strike="noStrike">
                <a:solidFill>
                  <a:srgbClr val="ff0000"/>
                </a:solidFill>
                <a:latin typeface="Calibri"/>
              </a:rPr>
              <a:t>Selbstkostendeckung für die Pflege am Bett fällt weg! PPUGV? PPR 2.0?</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C9732427-F58C-429F-8AC8-99FAFEBF2CC7}" type="slidenum">
              <a:t>30</a:t>
            </a:fld>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Level In</a:t>
            </a:r>
            <a:endParaRPr b="0" lang="de-DE" sz="4400" spc="-1" strike="noStrike">
              <a:solidFill>
                <a:srgbClr val="000000"/>
              </a:solidFill>
              <a:latin typeface="Calibri"/>
            </a:endParaRPr>
          </a:p>
        </p:txBody>
      </p:sp>
      <p:sp>
        <p:nvSpPr>
          <p:cNvPr id="149" name="PlaceHolder 2"/>
          <p:cNvSpPr>
            <a:spLocks noGrp="1"/>
          </p:cNvSpPr>
          <p:nvPr>
            <p:ph/>
          </p:nvPr>
        </p:nvSpPr>
        <p:spPr>
          <a:xfrm>
            <a:off x="838080" y="1678320"/>
            <a:ext cx="10515240" cy="4722120"/>
          </a:xfrm>
          <a:prstGeom prst="rect">
            <a:avLst/>
          </a:prstGeom>
          <a:noFill/>
          <a:ln w="0">
            <a:noFill/>
          </a:ln>
        </p:spPr>
        <p:txBody>
          <a:bodyPr anchor="t">
            <a:normAutofit fontScale="91000"/>
          </a:bodyPr>
          <a:p>
            <a:pPr marL="228600" indent="-228600">
              <a:lnSpc>
                <a:spcPct val="90000"/>
              </a:lnSpc>
              <a:spcBef>
                <a:spcPts val="1001"/>
              </a:spcBef>
              <a:buClr>
                <a:srgbClr val="221e1f"/>
              </a:buClr>
              <a:buFont typeface="Arial"/>
              <a:buChar char="•"/>
            </a:pPr>
            <a:r>
              <a:rPr b="0" i="1" lang="de-DE" sz="2800" spc="-1" strike="noStrike">
                <a:solidFill>
                  <a:srgbClr val="221e1f"/>
                </a:solidFill>
                <a:latin typeface="BundesSerif Regular"/>
              </a:rPr>
              <a:t>„</a:t>
            </a:r>
            <a:r>
              <a:rPr b="0" i="1" lang="de-DE" sz="2800" spc="-1" strike="noStrike">
                <a:solidFill>
                  <a:srgbClr val="221e1f"/>
                </a:solidFill>
                <a:latin typeface="BundesSerif Regular"/>
              </a:rPr>
              <a:t>Leistungsgruppen Basisbehandlung Innere Medizin und Basisbehandlung Chirurgie mit Facharzt-Standard 24/7 für die jeweilige Leistungsgruppe. Vorhaltung stationärer Betten, LG Basisbehandlung Intensivmedizin (mit mind. 6 täglich betreibbaren Intensivbetten), (ggf. weitere Leistungsgruppen der Basisbehandlung, …), Notaufnahme mit LG Basishandlung Notfallmedizin …, telemedizinische Verknüpfung mit Kliniken der Stufe II oder III oder Fachkliniken in der jeweiligen Leistungsgruppe (mit telemedizinischer Entscheidungsfindung), CT, Labor, feste Kooperation mit übergeordneten Klinken (auch im Hinblick auf Austausch ärztlichen Personals), Hubschrauberlandeplatz falls Distanz zur nächsten Level-III-Klinik &gt;30 km. Sozialdienst.“</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F0F938B7-08F4-4EDC-92C2-2544320498AB}" type="slidenum">
              <a:t>31</a:t>
            </a:fld>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Level In</a:t>
            </a:r>
            <a:endParaRPr b="0" lang="de-DE" sz="4400" spc="-1" strike="noStrike">
              <a:solidFill>
                <a:srgbClr val="000000"/>
              </a:solidFill>
              <a:latin typeface="Calibri"/>
            </a:endParaRPr>
          </a:p>
        </p:txBody>
      </p:sp>
      <p:sp>
        <p:nvSpPr>
          <p:cNvPr id="151" name="PlaceHolder 2"/>
          <p:cNvSpPr>
            <a:spLocks noGrp="1"/>
          </p:cNvSpPr>
          <p:nvPr>
            <p:ph/>
          </p:nvPr>
        </p:nvSpPr>
        <p:spPr>
          <a:xfrm>
            <a:off x="838080" y="1825560"/>
            <a:ext cx="10515240" cy="4350960"/>
          </a:xfrm>
          <a:prstGeom prst="rect">
            <a:avLst/>
          </a:prstGeom>
          <a:noFill/>
          <a:ln w="0">
            <a:noFill/>
          </a:ln>
        </p:spPr>
        <p:txBody>
          <a:bodyPr anchor="t">
            <a:normAutofit fontScale="88000"/>
          </a:bodyPr>
          <a:p>
            <a:pPr marL="360000" indent="-360000">
              <a:lnSpc>
                <a:spcPct val="90000"/>
              </a:lnSpc>
              <a:spcBef>
                <a:spcPts val="1001"/>
              </a:spcBef>
              <a:buClr>
                <a:srgbClr val="000000"/>
              </a:buClr>
              <a:buFont typeface="Wingdings" charset="2"/>
              <a:buChar char=""/>
            </a:pPr>
            <a:r>
              <a:rPr b="0" lang="de-DE" sz="2800" spc="-1" strike="noStrike">
                <a:solidFill>
                  <a:srgbClr val="000000"/>
                </a:solidFill>
                <a:latin typeface="Calibri"/>
              </a:rPr>
              <a:t>Bedingung für Level In: Teilnahme an Notfallversorgung </a:t>
            </a:r>
            <a:r>
              <a:rPr b="1" lang="de-DE" sz="2800" spc="-1" strike="noStrike">
                <a:solidFill>
                  <a:srgbClr val="000000"/>
                </a:solidFill>
                <a:latin typeface="Calibri"/>
              </a:rPr>
              <a:t>und </a:t>
            </a:r>
            <a:r>
              <a:rPr b="0" lang="de-DE" sz="2800" spc="-1" strike="noStrike">
                <a:solidFill>
                  <a:srgbClr val="000000"/>
                </a:solidFill>
                <a:latin typeface="Calibri"/>
              </a:rPr>
              <a:t>KH Level II /III weiter als 30 PKW-Fahrminuten entfernt oder Land sieht besonderen Versorgungsauftrag</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Damit fallen nicht nur alle Level Ii Krankenhäuser weg, sondern ein Teil der Häuser, die jetzt an der Notfallversorgung teilnehmen (auch Umwandlung in Level Ii oder Schließung!?)</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Betroffen sind insbesondere Häuser in Ballungsräumen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Laut Aussagen der Deutschen Krankenhausgesellschaft gibt es </a:t>
            </a:r>
            <a:r>
              <a:rPr b="1" lang="de-DE" sz="2800" spc="-1" strike="noStrike">
                <a:solidFill>
                  <a:srgbClr val="ff0000"/>
                </a:solidFill>
                <a:latin typeface="Calibri"/>
              </a:rPr>
              <a:t>jeweils</a:t>
            </a:r>
            <a:r>
              <a:rPr b="0" lang="de-DE" sz="2800" spc="-1" strike="noStrike">
                <a:solidFill>
                  <a:srgbClr val="ff0000"/>
                </a:solidFill>
                <a:latin typeface="Calibri"/>
              </a:rPr>
              <a:t> ca. 650 KH-Standorte (incl. Fachkliniken), die dem Level Ii bzw. In zugeordnet wären.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1" lang="de-DE" sz="3200" spc="-1" strike="noStrike">
                <a:solidFill>
                  <a:srgbClr val="ff0000"/>
                </a:solidFill>
                <a:latin typeface="Calibri"/>
              </a:rPr>
              <a:t>Das wäre ein riesiger Kahlschlag</a:t>
            </a:r>
            <a:endParaRPr b="0" lang="de-DE" sz="32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10E241E1-7293-4B2E-B56F-00859E4D252B}" type="slidenum">
              <a:t>32</a:t>
            </a:fld>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Level II</a:t>
            </a:r>
            <a:endParaRPr b="0" lang="de-DE" sz="4400" spc="-1" strike="noStrike">
              <a:solidFill>
                <a:srgbClr val="000000"/>
              </a:solidFill>
              <a:latin typeface="Calibri"/>
            </a:endParaRPr>
          </a:p>
        </p:txBody>
      </p:sp>
      <p:sp>
        <p:nvSpPr>
          <p:cNvPr id="153" name="PlaceHolder 2"/>
          <p:cNvSpPr>
            <a:spLocks noGrp="1"/>
          </p:cNvSpPr>
          <p:nvPr>
            <p:ph/>
          </p:nvPr>
        </p:nvSpPr>
        <p:spPr>
          <a:xfrm>
            <a:off x="907920" y="1456920"/>
            <a:ext cx="10650600" cy="4350960"/>
          </a:xfrm>
          <a:prstGeom prst="rect">
            <a:avLst/>
          </a:prstGeom>
          <a:noFill/>
          <a:ln w="0">
            <a:noFill/>
          </a:ln>
        </p:spPr>
        <p:txBody>
          <a:bodyPr anchor="t">
            <a:normAutofit fontScale="78000"/>
          </a:bodyPr>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a:t>
            </a:r>
            <a:r>
              <a:rPr b="0" i="1" lang="de-DE" sz="2800" spc="-1" strike="noStrike">
                <a:solidFill>
                  <a:srgbClr val="000000"/>
                </a:solidFill>
                <a:latin typeface="Calibri"/>
              </a:rPr>
              <a:t>Mind. je 3 internistische Leistungsgruppen (…) und chirurgische Leistungsgruppen (…), Leistungsgruppen </a:t>
            </a:r>
            <a:r>
              <a:rPr b="0" i="1" lang="de-DE" sz="2800" spc="-1" strike="noStrike">
                <a:solidFill>
                  <a:srgbClr val="000000"/>
                </a:solidFill>
                <a:highlight>
                  <a:srgbClr val="ffff00"/>
                </a:highlight>
                <a:latin typeface="Calibri"/>
              </a:rPr>
              <a:t>3.1, 3.2, 3.3</a:t>
            </a:r>
            <a:r>
              <a:rPr b="0" i="1" lang="de-DE" sz="2800" spc="-1" strike="noStrike">
                <a:solidFill>
                  <a:srgbClr val="000000"/>
                </a:solidFill>
                <a:latin typeface="Calibri"/>
              </a:rPr>
              <a:t>, 14.1 (Stroke Unit),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LG Allgemeine (erweiterte) Intensivmedizin mit Mindestzahl täglich betreibbarer Low-care-Intensivbetten ≥10, High-care-Intensivbetten ≥10, Erweiterte Notfallmedizin LG 12.1 (Level 2 gem. G-BA),</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weitere Leistungsgruppen aus mind. 5 weiteren Leistungsbereichen </a:t>
            </a:r>
            <a:r>
              <a:rPr b="0" i="1" lang="de-DE" sz="2800" spc="-1" strike="noStrike">
                <a:solidFill>
                  <a:srgbClr val="000000"/>
                </a:solidFill>
                <a:highlight>
                  <a:srgbClr val="ffff00"/>
                </a:highlight>
                <a:latin typeface="Calibri"/>
              </a:rPr>
              <a:t>3-11 und 15/16</a:t>
            </a:r>
            <a:r>
              <a:rPr b="0" i="1" lang="de-DE" sz="2800" spc="-1" strike="noStrike">
                <a:solidFill>
                  <a:srgbClr val="000000"/>
                </a:solidFill>
                <a:latin typeface="Calibri"/>
              </a:rPr>
              <a:t>, telemedizinische Anbindung an andere Krankenhäuser in der jeweiligen Leistungsgruppe.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MRT, Angiographie, Endoskopie, Stroke Unit. Hubschrauberlandeplatz falls Distanz zur nächsten Level-III-Klinik &gt;30 km.</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Pflege-Ausbildungsstätten. Sozialdienst. Onkologie in zertifizierten Zentren.“</a:t>
            </a:r>
            <a:endParaRPr b="0" lang="de-DE" sz="2800" spc="-1" strike="noStrike">
              <a:solidFill>
                <a:srgbClr val="000000"/>
              </a:solidFill>
              <a:latin typeface="Calibri"/>
            </a:endParaRPr>
          </a:p>
        </p:txBody>
      </p:sp>
      <p:sp>
        <p:nvSpPr>
          <p:cNvPr id="154" name="Pfeil: nach unten 4"/>
          <p:cNvSpPr/>
          <p:nvPr/>
        </p:nvSpPr>
        <p:spPr>
          <a:xfrm rot="2056200">
            <a:off x="8470080" y="870480"/>
            <a:ext cx="137880" cy="672480"/>
          </a:xfrm>
          <a:prstGeom prst="downArrow">
            <a:avLst>
              <a:gd name="adj1" fmla="val 50000"/>
              <a:gd name="adj2" fmla="val 50000"/>
            </a:avLst>
          </a:prstGeom>
          <a:solidFill>
            <a:srgbClr val="4472c4"/>
          </a:solidFill>
          <a:ln>
            <a:solidFill>
              <a:srgbClr val="325490"/>
            </a:solidFill>
          </a:ln>
        </p:spPr>
        <p:style>
          <a:lnRef idx="2">
            <a:schemeClr val="accent1">
              <a:shade val="50000"/>
            </a:schemeClr>
          </a:lnRef>
          <a:fillRef idx="1">
            <a:schemeClr val="accent1"/>
          </a:fillRef>
          <a:effectRef idx="0">
            <a:schemeClr val="accent1"/>
          </a:effectRef>
          <a:fontRef idx="minor"/>
        </p:style>
      </p:sp>
      <p:sp>
        <p:nvSpPr>
          <p:cNvPr id="155" name="Textfeld 5"/>
          <p:cNvSpPr/>
          <p:nvPr/>
        </p:nvSpPr>
        <p:spPr>
          <a:xfrm>
            <a:off x="8561880" y="612000"/>
            <a:ext cx="269424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de-DE" sz="1800" spc="-1" strike="noStrike">
                <a:solidFill>
                  <a:srgbClr val="000000"/>
                </a:solidFill>
                <a:highlight>
                  <a:srgbClr val="ffff00"/>
                </a:highlight>
                <a:latin typeface="Calibri"/>
              </a:rPr>
              <a:t>Gyn. und Geburtshilfe</a:t>
            </a:r>
            <a:endParaRPr b="0" lang="de-DE" sz="1800" spc="-1" strike="noStrike">
              <a:latin typeface="Arial"/>
            </a:endParaRPr>
          </a:p>
        </p:txBody>
      </p:sp>
      <p:pic>
        <p:nvPicPr>
          <p:cNvPr id="156" name="Grafik 6" descr=""/>
          <p:cNvPicPr/>
          <p:nvPr/>
        </p:nvPicPr>
        <p:blipFill>
          <a:blip r:embed="rId1"/>
          <a:stretch/>
        </p:blipFill>
        <p:spPr>
          <a:xfrm rot="10800000">
            <a:off x="453240" y="4023720"/>
            <a:ext cx="408240" cy="1027080"/>
          </a:xfrm>
          <a:prstGeom prst="rect">
            <a:avLst/>
          </a:prstGeom>
          <a:ln w="0">
            <a:noFill/>
          </a:ln>
        </p:spPr>
      </p:pic>
      <p:sp>
        <p:nvSpPr>
          <p:cNvPr id="157" name="Textfeld 8"/>
          <p:cNvSpPr/>
          <p:nvPr/>
        </p:nvSpPr>
        <p:spPr>
          <a:xfrm>
            <a:off x="55800" y="5157720"/>
            <a:ext cx="1564920" cy="91260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de-DE" sz="1800" spc="-1" strike="noStrike">
                <a:solidFill>
                  <a:srgbClr val="000000"/>
                </a:solidFill>
                <a:highlight>
                  <a:srgbClr val="ffff00"/>
                </a:highlight>
                <a:latin typeface="Calibri"/>
              </a:rPr>
              <a:t>Alle</a:t>
            </a:r>
            <a:endParaRPr b="0" lang="de-DE" sz="1800" spc="-1" strike="noStrike">
              <a:latin typeface="Arial"/>
            </a:endParaRPr>
          </a:p>
          <a:p>
            <a:pPr>
              <a:lnSpc>
                <a:spcPct val="100000"/>
              </a:lnSpc>
              <a:buNone/>
            </a:pPr>
            <a:r>
              <a:rPr b="0" lang="de-DE" sz="1800" spc="-1" strike="noStrike">
                <a:solidFill>
                  <a:srgbClr val="000000"/>
                </a:solidFill>
                <a:highlight>
                  <a:srgbClr val="ffff00"/>
                </a:highlight>
                <a:latin typeface="Calibri"/>
              </a:rPr>
              <a:t>Anderen</a:t>
            </a:r>
            <a:endParaRPr b="0" lang="de-DE" sz="1800" spc="-1" strike="noStrike">
              <a:latin typeface="Arial"/>
            </a:endParaRPr>
          </a:p>
          <a:p>
            <a:pPr>
              <a:lnSpc>
                <a:spcPct val="100000"/>
              </a:lnSpc>
              <a:buNone/>
            </a:pPr>
            <a:r>
              <a:rPr b="0" lang="de-DE" sz="1800" spc="-1" strike="noStrike">
                <a:solidFill>
                  <a:srgbClr val="000000"/>
                </a:solidFill>
                <a:highlight>
                  <a:srgbClr val="ffff00"/>
                </a:highlight>
                <a:latin typeface="Calibri"/>
              </a:rPr>
              <a:t>Fachgebiete</a:t>
            </a:r>
            <a:endParaRPr b="0" lang="de-DE" sz="1800" spc="-1" strike="noStrike">
              <a:latin typeface="Arial"/>
            </a:endParaRPr>
          </a:p>
        </p:txBody>
      </p:sp>
      <p:sp>
        <p:nvSpPr>
          <p:cNvPr id="4" name="PlaceHolder 3"/>
          <p:cNvSpPr>
            <a:spLocks noGrp="1"/>
          </p:cNvSpPr>
          <p:nvPr>
            <p:ph type="sldNum" idx="5"/>
          </p:nvPr>
        </p:nvSpPr>
        <p:spPr/>
        <p:txBody>
          <a:bodyPr/>
          <a:p>
            <a:fld id="{767B957B-8505-4353-9537-974CC45B7969}" type="slidenum">
              <a:t>33</a:t>
            </a:fld>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title"/>
          </p:nvPr>
        </p:nvSpPr>
        <p:spPr>
          <a:xfrm>
            <a:off x="910080" y="4068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Level II</a:t>
            </a:r>
            <a:endParaRPr b="0" lang="de-DE" sz="4400" spc="-1" strike="noStrike">
              <a:solidFill>
                <a:srgbClr val="000000"/>
              </a:solidFill>
              <a:latin typeface="Calibri"/>
            </a:endParaRPr>
          </a:p>
        </p:txBody>
      </p:sp>
      <p:sp>
        <p:nvSpPr>
          <p:cNvPr id="159" name="PlaceHolder 2"/>
          <p:cNvSpPr>
            <a:spLocks noGrp="1"/>
          </p:cNvSpPr>
          <p:nvPr>
            <p:ph/>
          </p:nvPr>
        </p:nvSpPr>
        <p:spPr>
          <a:xfrm>
            <a:off x="838080" y="1366200"/>
            <a:ext cx="10515240" cy="4524840"/>
          </a:xfrm>
          <a:prstGeom prst="rect">
            <a:avLst/>
          </a:prstGeom>
          <a:noFill/>
          <a:ln w="0">
            <a:noFill/>
          </a:ln>
        </p:spPr>
        <p:txBody>
          <a:bodyPr anchor="t">
            <a:normAutofit fontScale="81000"/>
          </a:bodyPr>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 </a:t>
            </a:r>
            <a:r>
              <a:rPr b="0" lang="de-DE" sz="2800" spc="-1" strike="noStrike">
                <a:solidFill>
                  <a:srgbClr val="ff0000"/>
                </a:solidFill>
                <a:latin typeface="Calibri"/>
              </a:rPr>
              <a:t>Sehr hohe Anforderungen </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u="sng">
                <a:solidFill>
                  <a:srgbClr val="000000"/>
                </a:solidFill>
                <a:uFillTx/>
                <a:latin typeface="Calibri"/>
              </a:rPr>
              <a:t>Beispiel: </a:t>
            </a:r>
            <a:r>
              <a:rPr b="0" lang="de-DE" sz="2400" spc="-1" strike="noStrike">
                <a:solidFill>
                  <a:srgbClr val="000000"/>
                </a:solidFill>
                <a:latin typeface="Calibri"/>
              </a:rPr>
              <a:t>432 Standorte erfüllen die Vorgaben der Notfallstufe 2 oder 3 des GBA. Es gibt 632 Geburtshilfe-Abteilungen. Damit würden wegen der Mindestvoraussetzung „GBA-Stufe 2“ alleine 190 weitere Geburtshilfen wegfallen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u="sng">
                <a:solidFill>
                  <a:srgbClr val="000000"/>
                </a:solidFill>
                <a:uFillTx/>
                <a:latin typeface="Calibri"/>
              </a:rPr>
              <a:t>Beispiel: </a:t>
            </a:r>
            <a:r>
              <a:rPr b="0" lang="de-DE" sz="2400" spc="-1" strike="noStrike">
                <a:solidFill>
                  <a:srgbClr val="000000"/>
                </a:solidFill>
                <a:latin typeface="Calibri"/>
              </a:rPr>
              <a:t>Krankenhäuser dürfen nur dann interventionelle Kardiologie, Schlaganfallbehandlung oder Krebsbehandlung durchführen, wenn sie gleichzeitig alle 3 Schwerpunkte anbieten und zusätzlich den GBA Notfallstufen 2 oder 3 angehören.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In vielen Gebieten Deutschlands haben sich Netzwerke von kleineren und größeren Kliniken zur arbeitsteilig verbesserten Behandlung von Herzinfarkten oder Schlaganfällen gebildet, die sehr gut arbeiten und die damit zerstört würden.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Ohne Krankenpflegeausbildung kein Level II</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 </a:t>
            </a:r>
            <a:r>
              <a:rPr b="0" lang="de-DE" sz="2800" spc="-1" strike="noStrike">
                <a:solidFill>
                  <a:srgbClr val="ff0000"/>
                </a:solidFill>
                <a:latin typeface="Calibri"/>
              </a:rPr>
              <a:t>von vielen Häusern nicht erreichbar</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6C9C7EEB-932D-4FC6-84B7-B97A53A77F24}" type="slidenum">
              <a:t>34</a:t>
            </a:fld>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60"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2f5597"/>
                </a:solidFill>
                <a:uFillTx/>
                <a:latin typeface="Calibri Light"/>
              </a:rPr>
              <a:t>Level In und Level II (BMG)</a:t>
            </a:r>
            <a:endParaRPr b="0" lang="de-DE" sz="4400" spc="-1" strike="noStrike">
              <a:solidFill>
                <a:srgbClr val="000000"/>
              </a:solidFill>
              <a:latin typeface="Calibri"/>
            </a:endParaRPr>
          </a:p>
        </p:txBody>
      </p:sp>
      <p:sp>
        <p:nvSpPr>
          <p:cNvPr id="161"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2f5597"/>
              </a:buClr>
              <a:buFont typeface="Arial"/>
              <a:buChar char="•"/>
            </a:pPr>
            <a:r>
              <a:rPr b="0" lang="de-DE" sz="2800" spc="-1" strike="noStrike">
                <a:solidFill>
                  <a:srgbClr val="2f5597"/>
                </a:solidFill>
                <a:latin typeface="Calibri"/>
              </a:rPr>
              <a:t>Keine Festlegungen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2800" spc="-1" strike="noStrike">
                <a:solidFill>
                  <a:srgbClr val="ff0000"/>
                </a:solidFill>
                <a:latin typeface="Calibri"/>
              </a:rPr>
              <a:t>Allerdings: für Auswirkungssimulation des BMG wurden einige Vorbedingungen gestrichen/reduziert (z.B. bzgl. Geburtshilfe, Entfernung, Eingangsvoraussetzungen für Level II)</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9CF7B587-2A70-44CF-811D-0183A9A87C4F}" type="slidenum">
              <a:t>35</a:t>
            </a:fld>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Level III</a:t>
            </a:r>
            <a:endParaRPr b="0" lang="de-DE" sz="4400" spc="-1" strike="noStrike">
              <a:solidFill>
                <a:srgbClr val="000000"/>
              </a:solidFill>
              <a:latin typeface="Calibri"/>
            </a:endParaRPr>
          </a:p>
        </p:txBody>
      </p:sp>
      <p:sp>
        <p:nvSpPr>
          <p:cNvPr id="163" name="PlaceHolder 2"/>
          <p:cNvSpPr>
            <a:spLocks noGrp="1"/>
          </p:cNvSpPr>
          <p:nvPr>
            <p:ph/>
          </p:nvPr>
        </p:nvSpPr>
        <p:spPr>
          <a:xfrm>
            <a:off x="838080" y="1461960"/>
            <a:ext cx="10515240" cy="4350960"/>
          </a:xfrm>
          <a:prstGeom prst="rect">
            <a:avLst/>
          </a:prstGeom>
          <a:noFill/>
          <a:ln w="0">
            <a:noFill/>
          </a:ln>
        </p:spPr>
        <p:txBody>
          <a:bodyPr anchor="t">
            <a:normAutofit fontScale="73000"/>
          </a:bodyPr>
          <a:p>
            <a:pPr marL="228600" indent="-228600">
              <a:lnSpc>
                <a:spcPct val="90000"/>
              </a:lnSpc>
              <a:spcBef>
                <a:spcPts val="1001"/>
              </a:spcBef>
              <a:buClr>
                <a:srgbClr val="221e1f"/>
              </a:buClr>
              <a:buFont typeface="Arial"/>
              <a:buChar char="•"/>
            </a:pPr>
            <a:r>
              <a:rPr b="0" i="1" lang="de-DE" sz="2800" spc="-1" strike="noStrike">
                <a:solidFill>
                  <a:srgbClr val="221e1f"/>
                </a:solidFill>
                <a:latin typeface="BundesSerif Regular"/>
              </a:rPr>
              <a:t>„</a:t>
            </a:r>
            <a:r>
              <a:rPr b="0" i="1" lang="de-DE" sz="2800" spc="-1" strike="noStrike">
                <a:solidFill>
                  <a:srgbClr val="221e1f"/>
                </a:solidFill>
                <a:latin typeface="BundesSerif Regular"/>
              </a:rPr>
              <a:t>Wie Stufe II, aber mind. je 5 internistische und chirurgische Leistungsgruppen, LG Komplexe (umfassende) Intensivmedizin mit Mindestzahl täglich betreibbarer Low-care-Intensivbetten ≥20, High-care-Intensivbetten ≥20, Umfassende Notfallmedizin LG 12.2 (Level 3 gem. G-BA), weitere Leistungsgruppen aus mind. 8 der 12 weiteren Leistungsbereiche (3-11 und 15-17) am Standort, telemedizinische Verknüpfung mit Kliniken der Stufe I, II und Fachkliniken in der jeweiligen Leistungsgruppe. Hubschrauberlandeplatz. Zertifizierte und refinanzierte Studienzentren, verpflichtender Einschluss von Patienten (etwa solchen mit NUB-Entgelten, onkologischen Patienten, etc.) in klinische Studien. Umfassende Pflege-Ausbildungsstätten. Sozialdienst. Onkologie in zertifizierten Zentren.“</a:t>
            </a:r>
            <a:endParaRPr b="0" lang="de-DE" sz="2800" spc="-1" strike="noStrike">
              <a:solidFill>
                <a:srgbClr val="000000"/>
              </a:solidFill>
              <a:latin typeface="Calibri"/>
            </a:endParaRPr>
          </a:p>
          <a:p>
            <a:pPr marL="228600" indent="-228600">
              <a:lnSpc>
                <a:spcPct val="90000"/>
              </a:lnSpc>
              <a:spcBef>
                <a:spcPts val="1001"/>
              </a:spcBef>
              <a:buClr>
                <a:srgbClr val="221e1f"/>
              </a:buClr>
              <a:buFont typeface="Arial"/>
              <a:buChar char="•"/>
            </a:pPr>
            <a:r>
              <a:rPr b="0" lang="de-DE" sz="2800" spc="-1" strike="noStrike">
                <a:solidFill>
                  <a:srgbClr val="221e1f"/>
                </a:solidFill>
                <a:latin typeface="BundesSerif Regular"/>
              </a:rPr>
              <a:t>Level IIIU (Universitätskliniken haben ein nochmals erweitertes Leistungsspektrum und zusätzlich Koordinations- und Unterstützungsaufgaben</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70BA148A-9285-4C9D-A9A0-C5B8ACC96EC5}" type="slidenum">
              <a:t>36</a:t>
            </a:fld>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Level III</a:t>
            </a:r>
            <a:endParaRPr b="0" lang="de-DE" sz="4400" spc="-1" strike="noStrike">
              <a:solidFill>
                <a:srgbClr val="000000"/>
              </a:solidFill>
              <a:latin typeface="Calibri"/>
            </a:endParaRPr>
          </a:p>
        </p:txBody>
      </p:sp>
      <p:sp>
        <p:nvSpPr>
          <p:cNvPr id="165" name="PlaceHolder 2"/>
          <p:cNvSpPr>
            <a:spLocks noGrp="1"/>
          </p:cNvSpPr>
          <p:nvPr>
            <p:ph/>
          </p:nvPr>
        </p:nvSpPr>
        <p:spPr>
          <a:xfrm>
            <a:off x="838080" y="1825560"/>
            <a:ext cx="10515240" cy="4350960"/>
          </a:xfrm>
          <a:prstGeom prst="rect">
            <a:avLst/>
          </a:prstGeom>
          <a:noFill/>
          <a:ln w="0">
            <a:noFill/>
          </a:ln>
        </p:spPr>
        <p:txBody>
          <a:bodyPr anchor="t">
            <a:normAutofit/>
          </a:bodyPr>
          <a:p>
            <a:pPr marL="468000" indent="-457200">
              <a:lnSpc>
                <a:spcPct val="90000"/>
              </a:lnSpc>
              <a:spcBef>
                <a:spcPts val="1001"/>
              </a:spcBef>
              <a:buClr>
                <a:srgbClr val="ff0000"/>
              </a:buClr>
              <a:buFont typeface="Wingdings" charset="2"/>
              <a:buChar char=""/>
            </a:pPr>
            <a:r>
              <a:rPr b="0" lang="de-DE" sz="3600" spc="-1" strike="noStrike">
                <a:solidFill>
                  <a:srgbClr val="ff0000"/>
                </a:solidFill>
                <a:latin typeface="Calibri"/>
              </a:rPr>
              <a:t>Mindestvoraussetzungen sachgerecht</a:t>
            </a:r>
            <a:endParaRPr b="0" lang="de-DE" sz="3600" spc="-1" strike="noStrike">
              <a:solidFill>
                <a:srgbClr val="000000"/>
              </a:solidFill>
              <a:latin typeface="Calibri"/>
            </a:endParaRPr>
          </a:p>
          <a:p>
            <a:pPr marL="468000" indent="-457200">
              <a:lnSpc>
                <a:spcPct val="90000"/>
              </a:lnSpc>
              <a:spcBef>
                <a:spcPts val="1001"/>
              </a:spcBef>
              <a:buClr>
                <a:srgbClr val="ff0000"/>
              </a:buClr>
              <a:buFont typeface="Wingdings" charset="2"/>
              <a:buChar char=""/>
            </a:pPr>
            <a:r>
              <a:rPr b="0" lang="de-DE" sz="3600" spc="-1" strike="noStrike">
                <a:solidFill>
                  <a:srgbClr val="ff0000"/>
                </a:solidFill>
                <a:latin typeface="Calibri"/>
              </a:rPr>
              <a:t>Ob innerhalb dieses Levels noch eine Unterscheidung in Level IIIU (Universitätskliniken) notwendig ist, ist fraglich</a:t>
            </a:r>
            <a:endParaRPr b="0" lang="de-DE" sz="3600" spc="-1" strike="noStrike">
              <a:solidFill>
                <a:srgbClr val="000000"/>
              </a:solidFill>
              <a:latin typeface="Calibri"/>
            </a:endParaRPr>
          </a:p>
          <a:p>
            <a:pPr marL="468000" indent="-457200">
              <a:lnSpc>
                <a:spcPct val="90000"/>
              </a:lnSpc>
              <a:spcBef>
                <a:spcPts val="1001"/>
              </a:spcBef>
              <a:buClr>
                <a:srgbClr val="ff0000"/>
              </a:buClr>
              <a:buFont typeface="Wingdings" charset="2"/>
              <a:buChar char=""/>
            </a:pPr>
            <a:r>
              <a:rPr b="0" lang="de-DE" sz="3600" spc="-1" strike="noStrike">
                <a:solidFill>
                  <a:srgbClr val="ff0000"/>
                </a:solidFill>
                <a:latin typeface="Calibri"/>
              </a:rPr>
              <a:t>Die Unterscheidung erfolgt, weil damit eine zusätzliche Vergütung erfolgen soll</a:t>
            </a:r>
            <a:endParaRPr b="0" lang="de-DE" sz="3600" spc="-1" strike="noStrike">
              <a:solidFill>
                <a:srgbClr val="000000"/>
              </a:solidFill>
              <a:latin typeface="Calibri"/>
            </a:endParaRPr>
          </a:p>
        </p:txBody>
      </p:sp>
      <p:sp>
        <p:nvSpPr>
          <p:cNvPr id="4" name="PlaceHolder 3"/>
          <p:cNvSpPr>
            <a:spLocks noGrp="1"/>
          </p:cNvSpPr>
          <p:nvPr>
            <p:ph type="sldNum" idx="5"/>
          </p:nvPr>
        </p:nvSpPr>
        <p:spPr/>
        <p:txBody>
          <a:bodyPr/>
          <a:p>
            <a:fld id="{0C81F985-B973-46FD-A1EA-9F249D65E157}" type="slidenum">
              <a:t>37</a:t>
            </a:fld>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PlaceHolder 1"/>
          <p:cNvSpPr>
            <a:spLocks noGrp="1"/>
          </p:cNvSpPr>
          <p:nvPr>
            <p:ph type="title"/>
          </p:nvPr>
        </p:nvSpPr>
        <p:spPr>
          <a:xfrm>
            <a:off x="838080" y="13932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Auswirkungsanalyse im Auftrag der DKG</a:t>
            </a:r>
            <a:br>
              <a:rPr sz="4400"/>
            </a:br>
            <a:r>
              <a:rPr b="0" lang="de-DE" sz="4400" spc="-1" strike="noStrike" u="sng">
                <a:solidFill>
                  <a:srgbClr val="ff0000"/>
                </a:solidFill>
                <a:uFillTx/>
                <a:latin typeface="Calibri Light"/>
              </a:rPr>
              <a:t>zeigt Ausmaß des Kahlschlags</a:t>
            </a:r>
            <a:endParaRPr b="0" lang="de-DE" sz="4400" spc="-1" strike="noStrike">
              <a:solidFill>
                <a:srgbClr val="000000"/>
              </a:solidFill>
              <a:latin typeface="Calibri"/>
            </a:endParaRPr>
          </a:p>
        </p:txBody>
      </p:sp>
      <p:sp>
        <p:nvSpPr>
          <p:cNvPr id="167" name="PlaceHolder 2"/>
          <p:cNvSpPr>
            <a:spLocks noGrp="1"/>
          </p:cNvSpPr>
          <p:nvPr>
            <p:ph/>
          </p:nvPr>
        </p:nvSpPr>
        <p:spPr>
          <a:xfrm>
            <a:off x="426600" y="1932480"/>
            <a:ext cx="11338560" cy="502740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 </a:t>
            </a:r>
            <a:r>
              <a:rPr b="0" i="1" lang="de-DE" sz="2400" spc="-1" strike="noStrike">
                <a:solidFill>
                  <a:srgbClr val="000000"/>
                </a:solidFill>
                <a:latin typeface="Calibri"/>
              </a:rPr>
              <a:t>dass von den heute rund 1700 Standorten ca. 630 entweder dem neuen Level 1i zugehörig wären oder keine Zuordnung zu einem Level bekämen. Darunter fallen viele potentielle Fachkliniken. Etwa 830 Kliniken wären Level 1n.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Würde man dies noch mit der 30-Minuten-Regel kombinieren, würden von diesen ca. 560 weitere Kliniken zu 1i-Einrichtungen.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In den beiden oberen Leveln wären es nach dieser Ausführung noch insgesamt rund 230 Krankenhäuser. </a:t>
            </a:r>
            <a:r>
              <a:rPr b="1" lang="de-DE" sz="2400" spc="-1" strike="noStrike">
                <a:solidFill>
                  <a:srgbClr val="ff0000"/>
                </a:solidFill>
                <a:latin typeface="Calibri"/>
              </a:rPr>
              <a:t>(jetzt 425)</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400" spc="-1" strike="noStrike">
                <a:solidFill>
                  <a:srgbClr val="000000"/>
                </a:solidFill>
                <a:latin typeface="Calibri"/>
              </a:rPr>
              <a:t>(…) So müssten sich 52 Prozent aller werdenden Mütter einen neuen Standort für die Geburt suchen. 56 Prozent der Patientinnen und Patienten in der interventionellen Kardiologie müssten das Krankenhaus wechseln. In der Urologie wären es 47 und in der Neurologie 39 Prozent. Andere Leistungsgruppen hätten ähnliche Ergebnisse.“</a:t>
            </a:r>
            <a:endParaRPr b="0" lang="de-DE" sz="2400" spc="-1" strike="noStrike">
              <a:solidFill>
                <a:srgbClr val="000000"/>
              </a:solidFill>
              <a:latin typeface="Calibri"/>
            </a:endParaRPr>
          </a:p>
        </p:txBody>
      </p:sp>
      <p:sp>
        <p:nvSpPr>
          <p:cNvPr id="4" name="PlaceHolder 3"/>
          <p:cNvSpPr>
            <a:spLocks noGrp="1"/>
          </p:cNvSpPr>
          <p:nvPr>
            <p:ph type="sldNum" idx="5"/>
          </p:nvPr>
        </p:nvSpPr>
        <p:spPr/>
        <p:txBody>
          <a:bodyPr/>
          <a:p>
            <a:fld id="{53B1675E-167D-4F8A-AE52-7A7EA3382642}" type="slidenum">
              <a:t>38</a:t>
            </a:fld>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7e6e6"/>
        </a:solidFill>
      </p:bgPr>
    </p:bg>
    <p:spTree>
      <p:nvGrpSpPr>
        <p:cNvPr id="1" name=""/>
        <p:cNvGrpSpPr/>
        <p:nvPr/>
      </p:nvGrpSpPr>
      <p:grpSpPr>
        <a:xfrm>
          <a:off x="0" y="0"/>
          <a:ext cx="0" cy="0"/>
          <a:chOff x="0" y="0"/>
          <a:chExt cx="0" cy="0"/>
        </a:xfrm>
      </p:grpSpPr>
      <p:sp>
        <p:nvSpPr>
          <p:cNvPr id="168"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2f5597"/>
                </a:solidFill>
                <a:uFillTx/>
                <a:latin typeface="Calibri Light"/>
              </a:rPr>
              <a:t>Level-Simulation BMG</a:t>
            </a:r>
            <a:endParaRPr b="0" lang="de-DE" sz="4400" spc="-1" strike="noStrike">
              <a:solidFill>
                <a:srgbClr val="000000"/>
              </a:solidFill>
              <a:latin typeface="Calibri"/>
            </a:endParaRPr>
          </a:p>
        </p:txBody>
      </p:sp>
      <p:sp>
        <p:nvSpPr>
          <p:cNvPr id="169" name="PlaceHolder 2"/>
          <p:cNvSpPr>
            <a:spLocks noGrp="1"/>
          </p:cNvSpPr>
          <p:nvPr>
            <p:ph/>
          </p:nvPr>
        </p:nvSpPr>
        <p:spPr>
          <a:xfrm>
            <a:off x="838080" y="1461960"/>
            <a:ext cx="10515240" cy="4350960"/>
          </a:xfrm>
          <a:prstGeom prst="rect">
            <a:avLst/>
          </a:prstGeom>
          <a:solidFill>
            <a:srgbClr val="e7e6e6"/>
          </a:solidFill>
          <a:ln w="0">
            <a:noFill/>
          </a:ln>
        </p:spPr>
        <p:txBody>
          <a:bodyPr anchor="t">
            <a:normAutofit fontScale="66000"/>
          </a:bodyPr>
          <a:p>
            <a:pPr marL="228600" indent="-228600">
              <a:lnSpc>
                <a:spcPct val="90000"/>
              </a:lnSpc>
              <a:spcBef>
                <a:spcPts val="1199"/>
              </a:spcBef>
              <a:buClr>
                <a:srgbClr val="2f5597"/>
              </a:buClr>
              <a:buFont typeface="Arial"/>
              <a:buChar char="•"/>
            </a:pPr>
            <a:r>
              <a:rPr b="0" lang="de-DE" sz="3600" spc="-1" strike="noStrike" u="sng">
                <a:solidFill>
                  <a:srgbClr val="2f5597"/>
                </a:solidFill>
                <a:uFillTx/>
                <a:latin typeface="Calibri"/>
              </a:rPr>
              <a:t>Level 1</a:t>
            </a:r>
            <a:r>
              <a:rPr b="0" lang="de-DE" sz="3600" spc="-1" strike="noStrike">
                <a:solidFill>
                  <a:srgbClr val="2f5597"/>
                </a:solidFill>
                <a:latin typeface="Calibri"/>
              </a:rPr>
              <a:t>: </a:t>
            </a:r>
            <a:r>
              <a:rPr b="1" lang="de-DE" sz="3600" spc="-1" strike="noStrike">
                <a:solidFill>
                  <a:srgbClr val="2f5597"/>
                </a:solidFill>
                <a:latin typeface="Calibri"/>
              </a:rPr>
              <a:t>1116</a:t>
            </a:r>
            <a:r>
              <a:rPr b="0" lang="de-DE" sz="3600" spc="-1" strike="noStrike">
                <a:solidFill>
                  <a:srgbClr val="2f5597"/>
                </a:solidFill>
                <a:latin typeface="Calibri"/>
              </a:rPr>
              <a:t> Standorte</a:t>
            </a:r>
            <a:endParaRPr b="0" lang="de-DE" sz="3600" spc="-1" strike="noStrike">
              <a:solidFill>
                <a:srgbClr val="000000"/>
              </a:solidFill>
              <a:latin typeface="Calibri"/>
            </a:endParaRPr>
          </a:p>
          <a:p>
            <a:pPr lvl="1" marL="685800" indent="-228600">
              <a:lnSpc>
                <a:spcPct val="90000"/>
              </a:lnSpc>
              <a:spcBef>
                <a:spcPts val="1199"/>
              </a:spcBef>
              <a:buClr>
                <a:srgbClr val="2f5597"/>
              </a:buClr>
              <a:buFont typeface="Arial"/>
              <a:buChar char="•"/>
            </a:pPr>
            <a:r>
              <a:rPr b="0" lang="de-DE" sz="3200" spc="-1" strike="noStrike">
                <a:solidFill>
                  <a:srgbClr val="2f5597"/>
                </a:solidFill>
                <a:latin typeface="Calibri"/>
              </a:rPr>
              <a:t>Davon </a:t>
            </a:r>
            <a:r>
              <a:rPr b="0" lang="de-DE" sz="3200" spc="-1" strike="noStrike" u="sng">
                <a:solidFill>
                  <a:srgbClr val="2f5597"/>
                </a:solidFill>
                <a:uFillTx/>
                <a:latin typeface="Calibri"/>
              </a:rPr>
              <a:t>Level 1n</a:t>
            </a:r>
            <a:r>
              <a:rPr b="0" lang="de-DE" sz="3200" spc="-1" strike="noStrike">
                <a:solidFill>
                  <a:srgbClr val="2f5597"/>
                </a:solidFill>
                <a:latin typeface="Calibri"/>
              </a:rPr>
              <a:t>: </a:t>
            </a:r>
            <a:r>
              <a:rPr b="1" lang="de-DE" sz="3200" spc="-1" strike="noStrike">
                <a:solidFill>
                  <a:srgbClr val="2f5597"/>
                </a:solidFill>
                <a:latin typeface="Calibri"/>
              </a:rPr>
              <a:t>419</a:t>
            </a:r>
            <a:r>
              <a:rPr b="0" lang="de-DE" sz="3200" spc="-1" strike="noStrike">
                <a:solidFill>
                  <a:srgbClr val="2f5597"/>
                </a:solidFill>
                <a:latin typeface="Calibri"/>
              </a:rPr>
              <a:t> (GBA-Stufe 1, Intensivmedizin, 1 allgemeine Innere, allgemein chirurgische LG)</a:t>
            </a:r>
            <a:endParaRPr b="0" lang="de-DE" sz="3200" spc="-1" strike="noStrike">
              <a:solidFill>
                <a:srgbClr val="000000"/>
              </a:solidFill>
              <a:latin typeface="Calibri"/>
            </a:endParaRPr>
          </a:p>
          <a:p>
            <a:pPr lvl="1" marL="685800" indent="-228600">
              <a:lnSpc>
                <a:spcPct val="90000"/>
              </a:lnSpc>
              <a:spcBef>
                <a:spcPts val="1199"/>
              </a:spcBef>
              <a:buClr>
                <a:srgbClr val="2f5597"/>
              </a:buClr>
              <a:buFont typeface="Arial"/>
              <a:buChar char="•"/>
            </a:pPr>
            <a:r>
              <a:rPr b="0" lang="de-DE" sz="3200" spc="-1" strike="noStrike">
                <a:solidFill>
                  <a:srgbClr val="2f5597"/>
                </a:solidFill>
                <a:latin typeface="Calibri"/>
              </a:rPr>
              <a:t>Davon </a:t>
            </a:r>
            <a:r>
              <a:rPr b="0" lang="de-DE" sz="3200" spc="-1" strike="noStrike" u="sng">
                <a:solidFill>
                  <a:srgbClr val="2f5597"/>
                </a:solidFill>
                <a:uFillTx/>
                <a:latin typeface="Calibri"/>
              </a:rPr>
              <a:t>Level 1i: </a:t>
            </a:r>
            <a:r>
              <a:rPr b="1" lang="de-DE" sz="3200" spc="-1" strike="noStrike">
                <a:solidFill>
                  <a:srgbClr val="2f5597"/>
                </a:solidFill>
                <a:latin typeface="Calibri"/>
              </a:rPr>
              <a:t>358</a:t>
            </a:r>
            <a:r>
              <a:rPr b="0" lang="de-DE" sz="3200" spc="-1" strike="noStrike" u="sng">
                <a:solidFill>
                  <a:srgbClr val="2f5597"/>
                </a:solidFill>
                <a:uFillTx/>
                <a:latin typeface="Calibri"/>
              </a:rPr>
              <a:t> (mit Ausschlusskatalog), BaWü: 45 </a:t>
            </a:r>
            <a:endParaRPr b="0" lang="de-DE" sz="3200" spc="-1" strike="noStrike">
              <a:solidFill>
                <a:srgbClr val="000000"/>
              </a:solidFill>
              <a:latin typeface="Calibri"/>
            </a:endParaRPr>
          </a:p>
          <a:p>
            <a:pPr lvl="1" marL="685800" indent="-228600">
              <a:lnSpc>
                <a:spcPct val="90000"/>
              </a:lnSpc>
              <a:spcBef>
                <a:spcPts val="1199"/>
              </a:spcBef>
              <a:buClr>
                <a:srgbClr val="2f5597"/>
              </a:buClr>
              <a:buFont typeface="Arial"/>
              <a:buChar char="•"/>
            </a:pPr>
            <a:r>
              <a:rPr b="0" lang="de-DE" sz="3200" spc="-1" strike="noStrike">
                <a:solidFill>
                  <a:srgbClr val="2f5597"/>
                </a:solidFill>
                <a:latin typeface="Calibri"/>
              </a:rPr>
              <a:t>Fachkliniken: </a:t>
            </a:r>
            <a:r>
              <a:rPr b="1" lang="de-DE" sz="3200" spc="-1" strike="noStrike">
                <a:solidFill>
                  <a:srgbClr val="2f5597"/>
                </a:solidFill>
                <a:latin typeface="Calibri"/>
              </a:rPr>
              <a:t>325</a:t>
            </a:r>
            <a:endParaRPr b="0" lang="de-DE" sz="3200" spc="-1" strike="noStrike">
              <a:solidFill>
                <a:srgbClr val="000000"/>
              </a:solidFill>
              <a:latin typeface="Calibri"/>
            </a:endParaRPr>
          </a:p>
          <a:p>
            <a:pPr lvl="1" marL="685800" indent="-228600">
              <a:lnSpc>
                <a:spcPct val="90000"/>
              </a:lnSpc>
              <a:spcBef>
                <a:spcPts val="1199"/>
              </a:spcBef>
              <a:buClr>
                <a:srgbClr val="2f5597"/>
              </a:buClr>
              <a:buFont typeface="Arial"/>
              <a:buChar char="•"/>
            </a:pPr>
            <a:r>
              <a:rPr b="0" lang="de-DE" sz="3200" spc="-1" strike="noStrike">
                <a:solidFill>
                  <a:srgbClr val="2f5597"/>
                </a:solidFill>
                <a:latin typeface="Calibri"/>
              </a:rPr>
              <a:t>BG, BW: </a:t>
            </a:r>
            <a:r>
              <a:rPr b="1" lang="de-DE" sz="3200" spc="-1" strike="noStrike">
                <a:solidFill>
                  <a:srgbClr val="2f5597"/>
                </a:solidFill>
                <a:latin typeface="Calibri"/>
              </a:rPr>
              <a:t>14</a:t>
            </a:r>
            <a:endParaRPr b="0" lang="de-DE" sz="3200" spc="-1" strike="noStrike">
              <a:solidFill>
                <a:srgbClr val="000000"/>
              </a:solidFill>
              <a:latin typeface="Calibri"/>
            </a:endParaRPr>
          </a:p>
          <a:p>
            <a:pPr marL="228600" indent="-228600">
              <a:lnSpc>
                <a:spcPct val="90000"/>
              </a:lnSpc>
              <a:spcBef>
                <a:spcPts val="1199"/>
              </a:spcBef>
              <a:buClr>
                <a:srgbClr val="2f5597"/>
              </a:buClr>
              <a:buFont typeface="Arial"/>
              <a:buChar char="•"/>
            </a:pPr>
            <a:r>
              <a:rPr b="0" lang="de-DE" sz="3600" spc="-1" strike="noStrike" u="sng">
                <a:solidFill>
                  <a:srgbClr val="2f5597"/>
                </a:solidFill>
                <a:uFillTx/>
                <a:latin typeface="Calibri"/>
              </a:rPr>
              <a:t>Level 2 </a:t>
            </a:r>
            <a:r>
              <a:rPr b="0" lang="de-DE" sz="3600" spc="-1" strike="noStrike">
                <a:solidFill>
                  <a:srgbClr val="2f5597"/>
                </a:solidFill>
                <a:latin typeface="Calibri"/>
              </a:rPr>
              <a:t>(GBA-Stufe 1 ausreichend, Intensivmedizin, 2 internistische und 2 operative und 3 weitere LG, angeblich auch wieder Geburtshilfe und Hüftrevisionen):</a:t>
            </a:r>
            <a:r>
              <a:rPr b="1" lang="de-DE" sz="3600" spc="-1" strike="noStrike">
                <a:solidFill>
                  <a:srgbClr val="2f5597"/>
                </a:solidFill>
                <a:latin typeface="Calibri"/>
              </a:rPr>
              <a:t> 467</a:t>
            </a:r>
            <a:r>
              <a:rPr b="0" lang="de-DE" sz="3600" spc="-1" strike="noStrike">
                <a:solidFill>
                  <a:srgbClr val="2f5597"/>
                </a:solidFill>
                <a:latin typeface="Calibri"/>
              </a:rPr>
              <a:t> Standorte </a:t>
            </a:r>
            <a:endParaRPr b="0" lang="de-DE" sz="3600" spc="-1" strike="noStrike">
              <a:solidFill>
                <a:srgbClr val="000000"/>
              </a:solidFill>
              <a:latin typeface="Calibri"/>
            </a:endParaRPr>
          </a:p>
          <a:p>
            <a:pPr marL="228600" indent="-228600">
              <a:lnSpc>
                <a:spcPct val="90000"/>
              </a:lnSpc>
              <a:spcBef>
                <a:spcPts val="1199"/>
              </a:spcBef>
              <a:buClr>
                <a:srgbClr val="2f5597"/>
              </a:buClr>
              <a:buFont typeface="Arial"/>
              <a:buChar char="•"/>
            </a:pPr>
            <a:r>
              <a:rPr b="0" lang="de-DE" sz="3600" spc="-1" strike="noStrike" u="sng">
                <a:solidFill>
                  <a:srgbClr val="2f5597"/>
                </a:solidFill>
                <a:uFillTx/>
                <a:latin typeface="Calibri"/>
              </a:rPr>
              <a:t>Level 3 (mindestens GBA-Stufe 1, 5 internistische und 5 chirurgische, sowie 8 weitere LG)</a:t>
            </a:r>
            <a:r>
              <a:rPr b="0" lang="de-DE" sz="3600" spc="-1" strike="noStrike">
                <a:solidFill>
                  <a:srgbClr val="2f5597"/>
                </a:solidFill>
                <a:latin typeface="Calibri"/>
              </a:rPr>
              <a:t>: </a:t>
            </a:r>
            <a:r>
              <a:rPr b="1" lang="de-DE" sz="3600" spc="-1" strike="noStrike">
                <a:solidFill>
                  <a:srgbClr val="2f5597"/>
                </a:solidFill>
                <a:latin typeface="Calibri"/>
              </a:rPr>
              <a:t>136</a:t>
            </a:r>
            <a:r>
              <a:rPr b="0" lang="de-DE" sz="3600" spc="-1" strike="noStrike">
                <a:solidFill>
                  <a:srgbClr val="2f5597"/>
                </a:solidFill>
                <a:latin typeface="Calibri"/>
              </a:rPr>
              <a:t> Standorte</a:t>
            </a:r>
            <a:endParaRPr b="0" lang="de-DE" sz="3600" spc="-1" strike="noStrike">
              <a:solidFill>
                <a:srgbClr val="000000"/>
              </a:solidFill>
              <a:latin typeface="Calibri"/>
            </a:endParaRPr>
          </a:p>
          <a:p>
            <a:pPr algn="r">
              <a:lnSpc>
                <a:spcPct val="90000"/>
              </a:lnSpc>
              <a:spcBef>
                <a:spcPts val="1199"/>
              </a:spcBef>
              <a:buNone/>
              <a:tabLst>
                <a:tab algn="l" pos="0"/>
              </a:tabLst>
            </a:pPr>
            <a:r>
              <a:rPr b="0" i="1" lang="de-DE" sz="1200" spc="-1" strike="noStrike">
                <a:solidFill>
                  <a:srgbClr val="2f5597"/>
                </a:solidFill>
                <a:latin typeface="Calibri"/>
              </a:rPr>
              <a:t>Quelle: Ärzteblatt, Bibliomed</a:t>
            </a:r>
            <a:endParaRPr b="0" lang="de-DE" sz="12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AB0880BF-2FB2-4ACB-AA4D-1E18F6235324}" type="slidenum">
              <a:t>39</a:t>
            </a:fld>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838080" y="2103480"/>
            <a:ext cx="10515240" cy="1325160"/>
          </a:xfrm>
          <a:prstGeom prst="rect">
            <a:avLst/>
          </a:prstGeom>
          <a:noFill/>
          <a:ln w="0">
            <a:noFill/>
          </a:ln>
        </p:spPr>
        <p:txBody>
          <a:bodyPr anchor="ctr">
            <a:normAutofit fontScale="24000"/>
          </a:bodyPr>
          <a:p>
            <a:pPr algn="ctr">
              <a:lnSpc>
                <a:spcPct val="90000"/>
              </a:lnSpc>
              <a:buNone/>
            </a:pPr>
            <a:r>
              <a:rPr b="1" lang="de-DE" sz="5300" spc="-1" strike="noStrike" u="sng">
                <a:solidFill>
                  <a:srgbClr val="000000"/>
                </a:solidFill>
                <a:uFillTx/>
                <a:latin typeface="Calibri Light"/>
              </a:rPr>
              <a:t>Kommissionsvorschlag</a:t>
            </a:r>
            <a:br>
              <a:rPr sz="5300"/>
            </a:br>
            <a:br>
              <a:rPr sz="5300"/>
            </a:br>
            <a:r>
              <a:rPr b="1" lang="de-DE" sz="5300" spc="-1" strike="noStrike" u="sng">
                <a:solidFill>
                  <a:srgbClr val="000000"/>
                </a:solidFill>
                <a:uFillTx/>
                <a:latin typeface="Calibri Light"/>
              </a:rPr>
              <a:t>„Grundlegende Reform der KH-Vergütung“</a:t>
            </a:r>
            <a:br>
              <a:rPr sz="5300"/>
            </a:br>
            <a:br>
              <a:rPr sz="5300"/>
            </a:br>
            <a:br>
              <a:rPr sz="5300"/>
            </a:br>
            <a:r>
              <a:rPr b="1" lang="de-DE" sz="5300" spc="-1" strike="noStrike" u="sng">
                <a:solidFill>
                  <a:srgbClr val="2f5597"/>
                </a:solidFill>
                <a:uFillTx/>
                <a:latin typeface="Calibri Light"/>
              </a:rPr>
              <a:t>Eckpunktepapier BMG vom 19.5./</a:t>
            </a:r>
            <a:r>
              <a:rPr b="1" lang="de-DE" sz="5300" spc="-1" strike="noStrike" u="sng">
                <a:solidFill>
                  <a:srgbClr val="00b050"/>
                </a:solidFill>
                <a:uFillTx/>
                <a:latin typeface="Calibri Light"/>
              </a:rPr>
              <a:t>31.5./</a:t>
            </a:r>
            <a:r>
              <a:rPr b="1" lang="de-DE" sz="5300" spc="-1" strike="noStrike" u="sng">
                <a:solidFill>
                  <a:srgbClr val="7030a0"/>
                </a:solidFill>
                <a:uFillTx/>
                <a:latin typeface="Calibri Light"/>
              </a:rPr>
              <a:t>22.6.</a:t>
            </a:r>
            <a:br>
              <a:rPr sz="5300"/>
            </a:br>
            <a:r>
              <a:rPr b="1" lang="de-DE" sz="5300" spc="-1" strike="noStrike" u="sng">
                <a:solidFill>
                  <a:srgbClr val="a6a6a6"/>
                </a:solidFill>
                <a:uFillTx/>
                <a:latin typeface="Calibri Light"/>
              </a:rPr>
              <a:t>(Folien grau hinterlegt)</a:t>
            </a:r>
            <a:endParaRPr b="0" lang="de-DE" sz="5300" spc="-1" strike="noStrike">
              <a:solidFill>
                <a:srgbClr val="000000"/>
              </a:solidFill>
              <a:latin typeface="Calibri"/>
            </a:endParaRPr>
          </a:p>
        </p:txBody>
      </p:sp>
      <p:sp>
        <p:nvSpPr>
          <p:cNvPr id="3" name="PlaceHolder 2"/>
          <p:cNvSpPr>
            <a:spLocks noGrp="1"/>
          </p:cNvSpPr>
          <p:nvPr>
            <p:ph type="sldNum" idx="5"/>
          </p:nvPr>
        </p:nvSpPr>
        <p:spPr/>
        <p:txBody>
          <a:bodyPr/>
          <a:p>
            <a:fld id="{8859CEEB-5666-46CB-82E3-EBB58FE2F41B}" type="slidenum">
              <a:t>4</a:t>
            </a:fld>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PlaceHolder 1"/>
          <p:cNvSpPr>
            <a:spLocks noGrp="1"/>
          </p:cNvSpPr>
          <p:nvPr>
            <p:ph type="title"/>
          </p:nvPr>
        </p:nvSpPr>
        <p:spPr>
          <a:xfrm>
            <a:off x="838080" y="7092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Bisherige Kürzungen …</a:t>
            </a:r>
            <a:endParaRPr b="0" lang="de-DE" sz="4400" spc="-1" strike="noStrike">
              <a:solidFill>
                <a:srgbClr val="000000"/>
              </a:solidFill>
              <a:latin typeface="Calibri"/>
            </a:endParaRPr>
          </a:p>
        </p:txBody>
      </p:sp>
      <p:sp>
        <p:nvSpPr>
          <p:cNvPr id="171" name="PlaceHolder 2"/>
          <p:cNvSpPr>
            <a:spLocks noGrp="1"/>
          </p:cNvSpPr>
          <p:nvPr>
            <p:ph/>
          </p:nvPr>
        </p:nvSpPr>
        <p:spPr>
          <a:xfrm>
            <a:off x="426600" y="1508040"/>
            <a:ext cx="11338560" cy="5027400"/>
          </a:xfrm>
          <a:prstGeom prst="rect">
            <a:avLst/>
          </a:prstGeom>
          <a:noFill/>
          <a:ln w="0">
            <a:noFill/>
          </a:ln>
        </p:spPr>
        <p:txBody>
          <a:bodyPr anchor="t">
            <a:noAutofit/>
          </a:bodyPr>
          <a:p>
            <a:pPr algn="ctr">
              <a:lnSpc>
                <a:spcPct val="90000"/>
              </a:lnSpc>
              <a:spcBef>
                <a:spcPts val="1001"/>
              </a:spcBef>
              <a:buNone/>
              <a:tabLst>
                <a:tab algn="l" pos="0"/>
              </a:tabLst>
            </a:pPr>
            <a:r>
              <a:rPr b="1" lang="de-DE" sz="2400" spc="-1" strike="noStrike">
                <a:solidFill>
                  <a:srgbClr val="000000"/>
                </a:solidFill>
                <a:latin typeface="Calibri"/>
              </a:rPr>
              <a:t>Entwicklung Zahl der Krankenhäuser und Betten seit 1991</a:t>
            </a:r>
            <a:endParaRPr b="0" lang="de-DE" sz="2400" spc="-1" strike="noStrike">
              <a:solidFill>
                <a:srgbClr val="000000"/>
              </a:solidFill>
              <a:latin typeface="Calibri"/>
            </a:endParaRPr>
          </a:p>
        </p:txBody>
      </p:sp>
      <p:graphicFrame>
        <p:nvGraphicFramePr>
          <p:cNvPr id="172" name="Objekt 4"/>
          <p:cNvGraphicFramePr/>
          <p:nvPr/>
        </p:nvGraphicFramePr>
        <p:xfrm>
          <a:off x="2967840" y="2403720"/>
          <a:ext cx="6042600" cy="3236400"/>
        </p:xfrm>
        <a:graphic>
          <a:graphicData uri="http://schemas.openxmlformats.org/presentationml/2006/ole">
            <p:oleObj progId="Excel.Sheet.12" r:id="rId1" spid="">
              <p:embed/>
              <p:pic>
                <p:nvPicPr>
                  <p:cNvPr id="173" name="Objekt 4" descr=""/>
                  <p:cNvPicPr/>
                  <p:nvPr/>
                </p:nvPicPr>
                <p:blipFill>
                  <a:blip r:embed="rId2"/>
                  <a:stretch/>
                </p:blipFill>
                <p:spPr>
                  <a:xfrm>
                    <a:off x="2967840" y="2403720"/>
                    <a:ext cx="6042600" cy="3236400"/>
                  </a:xfrm>
                  <a:prstGeom prst="rect">
                    <a:avLst/>
                  </a:prstGeom>
                  <a:ln w="0">
                    <a:noFill/>
                  </a:ln>
                </p:spPr>
              </p:pic>
            </p:oleObj>
          </a:graphicData>
        </a:graphic>
      </p:graphicFrame>
      <p:sp>
        <p:nvSpPr>
          <p:cNvPr id="4" name="PlaceHolder 3"/>
          <p:cNvSpPr>
            <a:spLocks noGrp="1"/>
          </p:cNvSpPr>
          <p:nvPr>
            <p:ph type="sldNum" idx="5"/>
          </p:nvPr>
        </p:nvSpPr>
        <p:spPr/>
        <p:txBody>
          <a:bodyPr/>
          <a:p>
            <a:fld id="{A5C7FCA8-08CA-4D24-AD4B-642EB2DA88C7}" type="slidenum">
              <a:t>40</a:t>
            </a:fld>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type="title"/>
          </p:nvPr>
        </p:nvSpPr>
        <p:spPr>
          <a:xfrm>
            <a:off x="774360" y="-252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Schlussfolgerungen</a:t>
            </a:r>
            <a:endParaRPr b="0" lang="de-DE" sz="4400" spc="-1" strike="noStrike">
              <a:solidFill>
                <a:srgbClr val="000000"/>
              </a:solidFill>
              <a:latin typeface="Calibri"/>
            </a:endParaRPr>
          </a:p>
        </p:txBody>
      </p:sp>
      <p:sp>
        <p:nvSpPr>
          <p:cNvPr id="175" name="PlaceHolder 2"/>
          <p:cNvSpPr>
            <a:spLocks noGrp="1"/>
          </p:cNvSpPr>
          <p:nvPr>
            <p:ph/>
          </p:nvPr>
        </p:nvSpPr>
        <p:spPr>
          <a:xfrm>
            <a:off x="516240" y="1306080"/>
            <a:ext cx="11031480" cy="5412240"/>
          </a:xfrm>
          <a:prstGeom prst="rect">
            <a:avLst/>
          </a:prstGeom>
          <a:noFill/>
          <a:ln w="0">
            <a:noFill/>
          </a:ln>
        </p:spPr>
        <p:txBody>
          <a:bodyPr anchor="t">
            <a:normAutofit fontScale="66000"/>
          </a:bodyPr>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Versorgungstufen und Leistungsgruppen sowie Strukturqualitätskriterien sind zur Festlegung des Versorgungsauftrags hilfreich. Missbrauch muss verhindert werden.</a:t>
            </a:r>
            <a:endParaRPr b="0" lang="de-DE" sz="24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Beim Gesamtinstrumentarium der Kommission, liegt der Verdacht nahe, dass genau dieser Missbrauch das wesentliche Anliegen der Planungsvorschläge ist. Damit</a:t>
            </a:r>
            <a:r>
              <a:rPr b="0" lang="de-DE" sz="2400" spc="-1" strike="noStrike">
                <a:solidFill>
                  <a:srgbClr val="ff0000"/>
                </a:solidFill>
                <a:latin typeface="Calibri"/>
                <a:ea typeface="Calibri"/>
              </a:rPr>
              <a:t> </a:t>
            </a:r>
            <a:r>
              <a:rPr b="0" lang="de-DE" sz="2400" spc="-1" strike="noStrike">
                <a:solidFill>
                  <a:srgbClr val="000000"/>
                </a:solidFill>
                <a:latin typeface="Calibri"/>
                <a:ea typeface="Calibri"/>
              </a:rPr>
              <a:t>noch weiterer Bettenabbau und Krankenhausschließungen vorprogrammiert</a:t>
            </a:r>
            <a:endParaRPr b="0" lang="de-DE" sz="24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Notwendig ist eine sektorenübergreifende, detaillierte Bedarfsplanung.</a:t>
            </a:r>
            <a:endParaRPr b="0" lang="de-DE" sz="24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Sie muss demokratisch (unter Einbeziehung aller Betroffenen) und regional sein.</a:t>
            </a:r>
            <a:endParaRPr b="0" lang="de-DE" sz="24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Die Bedarfsplanung ist Landesaufgabe, nicht Aufgabe der Kassen/KHs (Verhandlungen) bzw. der KV. Den Versorgungsauftrag - ambulant wie stationär - müssen die Gesundheitsregionen haben. </a:t>
            </a:r>
            <a:endParaRPr b="0" lang="de-DE" sz="24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Ebenfalls notwendig sind sektorenübergreifende Strukturänderungen. </a:t>
            </a:r>
            <a:endParaRPr b="0" lang="de-DE" sz="24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Die flächendeckende Versorgung muss gewährleistet werden.</a:t>
            </a:r>
            <a:endParaRPr b="0" lang="de-DE" sz="24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Die Sicherstellung der medizinischen Versorgung, insbesondere in ländlichen Gebieten, erfolgt am besten durch die Öffnung der Krankenhäuser für die ambulante Versorgung und durch flächendeckende, wohnortnahe ambulante Versorgungszentren der Krankenhäuser.</a:t>
            </a:r>
            <a:endParaRPr b="0" lang="de-DE" sz="24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Schließungen von kleinen ländlichen Krankenhäusern ohne diese Voraussetzungen darf es nicht geben. </a:t>
            </a:r>
            <a:endParaRPr b="0" lang="de-DE" sz="24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Daseinsvorsorge braucht Sachsteuerung, keine finanzielle Steuerung. </a:t>
            </a:r>
            <a:endParaRPr b="0" lang="de-DE" sz="2400" spc="-1" strike="noStrike">
              <a:solidFill>
                <a:srgbClr val="000000"/>
              </a:solidFill>
              <a:latin typeface="Calibri"/>
            </a:endParaRPr>
          </a:p>
          <a:p>
            <a:pPr>
              <a:lnSpc>
                <a:spcPct val="107000"/>
              </a:lnSpc>
              <a:spcBef>
                <a:spcPts val="1001"/>
              </a:spcBef>
              <a:spcAft>
                <a:spcPts val="499"/>
              </a:spcAft>
              <a:buNone/>
            </a:pPr>
            <a:endParaRPr b="0" lang="de-DE" sz="24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7616F8D2-C7C9-42CB-9935-A035AF2842B4}" type="slidenum">
              <a:t>41</a:t>
            </a:fld>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838080" y="13932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Grundprinzipien</a:t>
            </a:r>
            <a:br>
              <a:rPr sz="4400"/>
            </a:br>
            <a:endParaRPr b="0" lang="de-DE" sz="4400" spc="-1" strike="noStrike">
              <a:solidFill>
                <a:srgbClr val="000000"/>
              </a:solidFill>
              <a:latin typeface="Calibri"/>
            </a:endParaRPr>
          </a:p>
        </p:txBody>
      </p:sp>
      <p:sp>
        <p:nvSpPr>
          <p:cNvPr id="98" name="PlaceHolder 2"/>
          <p:cNvSpPr>
            <a:spLocks noGrp="1"/>
          </p:cNvSpPr>
          <p:nvPr>
            <p:ph/>
          </p:nvPr>
        </p:nvSpPr>
        <p:spPr>
          <a:xfrm>
            <a:off x="838080" y="1229040"/>
            <a:ext cx="10515240" cy="4753080"/>
          </a:xfrm>
          <a:prstGeom prst="rect">
            <a:avLst/>
          </a:prstGeom>
          <a:noFill/>
          <a:ln w="0">
            <a:noFill/>
          </a:ln>
        </p:spPr>
        <p:txBody>
          <a:bodyPr anchor="t">
            <a:normAutofit fontScale="78000"/>
          </a:bodyPr>
          <a:p>
            <a:pPr>
              <a:lnSpc>
                <a:spcPct val="90000"/>
              </a:lnSpc>
              <a:spcBef>
                <a:spcPts val="1001"/>
              </a:spcBef>
              <a:buNone/>
              <a:tabLst>
                <a:tab algn="l" pos="0"/>
              </a:tabLst>
            </a:pPr>
            <a:r>
              <a:rPr b="0" i="1" lang="de-DE" sz="3200" spc="-1" strike="noStrike">
                <a:solidFill>
                  <a:srgbClr val="221e1f"/>
                </a:solidFill>
                <a:latin typeface="BundesSerif Regular"/>
              </a:rPr>
              <a:t>„</a:t>
            </a:r>
            <a:r>
              <a:rPr b="0" i="1" lang="de-DE" sz="3200" spc="-1" strike="noStrike">
                <a:solidFill>
                  <a:srgbClr val="221e1f"/>
                </a:solidFill>
                <a:latin typeface="BundesSerif Regular"/>
              </a:rPr>
              <a:t>1. eine einheitliche Definition von Krankenhaus-Versorgungsstufen (Leveln), um lokale, regionale und überregionale Versorgungsaufträge abzugrenzen </a:t>
            </a:r>
            <a:endParaRPr b="0" lang="de-DE" sz="3200" spc="-1" strike="noStrike">
              <a:solidFill>
                <a:srgbClr val="000000"/>
              </a:solidFill>
              <a:latin typeface="Calibri"/>
            </a:endParaRPr>
          </a:p>
          <a:p>
            <a:pPr>
              <a:lnSpc>
                <a:spcPct val="90000"/>
              </a:lnSpc>
              <a:spcBef>
                <a:spcPts val="1001"/>
              </a:spcBef>
              <a:buNone/>
              <a:tabLst>
                <a:tab algn="l" pos="0"/>
              </a:tabLst>
            </a:pPr>
            <a:r>
              <a:rPr b="0" i="1" lang="de-DE" sz="3200" spc="-1" strike="noStrike">
                <a:solidFill>
                  <a:srgbClr val="221e1f"/>
                </a:solidFill>
                <a:latin typeface="BundesSerif Regular"/>
              </a:rPr>
              <a:t>2. ein System von Leistungsgruppen, die passgenauer als durch DRGs (…) und Fachabteilungen (…) den Leveln zugeordnet und dem Bevölkerungsbedarf angepasst werden können </a:t>
            </a:r>
            <a:endParaRPr b="0" lang="de-DE" sz="3200" spc="-1" strike="noStrike">
              <a:solidFill>
                <a:srgbClr val="000000"/>
              </a:solidFill>
              <a:latin typeface="Calibri"/>
            </a:endParaRPr>
          </a:p>
          <a:p>
            <a:pPr>
              <a:lnSpc>
                <a:spcPct val="90000"/>
              </a:lnSpc>
              <a:spcBef>
                <a:spcPts val="1001"/>
              </a:spcBef>
              <a:buNone/>
              <a:tabLst>
                <a:tab algn="l" pos="0"/>
              </a:tabLst>
            </a:pPr>
            <a:r>
              <a:rPr b="0" i="1" lang="de-DE" sz="3200" spc="-1" strike="noStrike">
                <a:solidFill>
                  <a:srgbClr val="ff0000"/>
                </a:solidFill>
                <a:latin typeface="BundesSerif Regular"/>
              </a:rPr>
              <a:t>3. Reduktion der mengenbezogenen Komponente zugunsten einer bedarfsgerechten und qualitätsorientierten Vorhaltefinanzierung“</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marL="228600" indent="-360000">
              <a:lnSpc>
                <a:spcPct val="90000"/>
              </a:lnSpc>
              <a:spcBef>
                <a:spcPts val="1001"/>
              </a:spcBef>
              <a:buClr>
                <a:srgbClr val="ff0000"/>
              </a:buClr>
              <a:buFont typeface="Wingdings" charset="2"/>
              <a:buChar char=""/>
              <a:tabLst>
                <a:tab algn="l" pos="0"/>
              </a:tabLst>
            </a:pPr>
            <a:r>
              <a:rPr b="1" lang="de-DE" sz="3200" spc="-1" strike="noStrike">
                <a:solidFill>
                  <a:srgbClr val="ff0000"/>
                </a:solidFill>
                <a:latin typeface="BundesSerif Regular"/>
              </a:rPr>
              <a:t>2 Strukturvorschläge (!!) und 1 Finanzierungsvorschlag</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DA532FD9-EBD4-4B36-915F-27B2435F047B}" type="slidenum">
              <a:t>5</a:t>
            </a:fld>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p:nvPr>
        </p:nvSpPr>
        <p:spPr>
          <a:xfrm>
            <a:off x="838080" y="1825560"/>
            <a:ext cx="10515240" cy="4350960"/>
          </a:xfrm>
          <a:prstGeom prst="rect">
            <a:avLst/>
          </a:prstGeom>
          <a:noFill/>
          <a:ln w="0">
            <a:noFill/>
          </a:ln>
        </p:spPr>
        <p:txBody>
          <a:bodyPr anchor="t">
            <a:normAutofit/>
          </a:bodyPr>
          <a:p>
            <a:pPr algn="ctr">
              <a:lnSpc>
                <a:spcPct val="90000"/>
              </a:lnSpc>
              <a:spcBef>
                <a:spcPts val="1001"/>
              </a:spcBef>
              <a:buNone/>
              <a:tabLst>
                <a:tab algn="l" pos="0"/>
              </a:tabLst>
            </a:pPr>
            <a:r>
              <a:rPr b="0" lang="de-DE" sz="7200" spc="-1" strike="noStrike" u="sng">
                <a:solidFill>
                  <a:srgbClr val="000000"/>
                </a:solidFill>
                <a:uFillTx/>
                <a:latin typeface="Calibri"/>
              </a:rPr>
              <a:t>Strukturvorschläge</a:t>
            </a:r>
            <a:endParaRPr b="0" lang="de-DE" sz="7200" spc="-1" strike="noStrike">
              <a:solidFill>
                <a:srgbClr val="000000"/>
              </a:solidFill>
              <a:latin typeface="Calibri"/>
            </a:endParaRPr>
          </a:p>
        </p:txBody>
      </p:sp>
      <p:sp>
        <p:nvSpPr>
          <p:cNvPr id="3" name="PlaceHolder 2"/>
          <p:cNvSpPr>
            <a:spLocks noGrp="1"/>
          </p:cNvSpPr>
          <p:nvPr>
            <p:ph type="sldNum" idx="5"/>
          </p:nvPr>
        </p:nvSpPr>
        <p:spPr/>
        <p:txBody>
          <a:bodyPr/>
          <a:p>
            <a:fld id="{B7B061D2-8DD3-41FA-9526-B7F381B84080}" type="slidenum">
              <a:t>6</a:t>
            </a:fld>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Level</a:t>
            </a:r>
            <a:endParaRPr b="0" lang="de-DE" sz="4400" spc="-1" strike="noStrike">
              <a:solidFill>
                <a:srgbClr val="000000"/>
              </a:solidFill>
              <a:latin typeface="Calibri"/>
            </a:endParaRPr>
          </a:p>
        </p:txBody>
      </p:sp>
      <p:sp>
        <p:nvSpPr>
          <p:cNvPr id="101" name="PlaceHolder 2"/>
          <p:cNvSpPr>
            <a:spLocks noGrp="1"/>
          </p:cNvSpPr>
          <p:nvPr>
            <p:ph/>
          </p:nvPr>
        </p:nvSpPr>
        <p:spPr>
          <a:xfrm>
            <a:off x="838080" y="1325520"/>
            <a:ext cx="10661400" cy="5027400"/>
          </a:xfrm>
          <a:prstGeom prst="rect">
            <a:avLst/>
          </a:prstGeom>
          <a:noFill/>
          <a:ln w="0">
            <a:noFill/>
          </a:ln>
        </p:spPr>
        <p:txBody>
          <a:bodyPr anchor="t">
            <a:normAutofit fontScale="85000"/>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Level Ii (integrierte ambulant/stationäre Versorgung)</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Level In (Notfallstufe 1, Basisversorgung Chirurgie und Innere)</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Level II (Notfallstufe 2, Chirurgie, Innere, weitere LG)</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Level III (Notfallstufe 3, „Breites Spektrum“)</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Level IIIU (Universitätsmedizin)</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lang="de-DE" sz="3200" spc="-1" strike="noStrike">
                <a:solidFill>
                  <a:srgbClr val="ff0000"/>
                </a:solidFill>
                <a:latin typeface="Calibri"/>
              </a:rPr>
              <a:t>Entspricht generell den alten Versorgungsstufen (Grundversorgung, Zentralversorgung, Maximalversorgung) – lokal, regional, überregional</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1" lang="de-DE" sz="3200" spc="-1" strike="noStrike">
                <a:solidFill>
                  <a:srgbClr val="ff0000"/>
                </a:solidFill>
                <a:latin typeface="Calibri"/>
              </a:rPr>
              <a:t>1 Standort -&gt; 1 Level</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648CF689-BE4C-4FB8-A87C-08049C69DEE4}" type="slidenum">
              <a:t>7</a:t>
            </a:fld>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Notfallstufen des GBA</a:t>
            </a:r>
            <a:endParaRPr b="0" lang="de-DE" sz="4400" spc="-1" strike="noStrike">
              <a:solidFill>
                <a:srgbClr val="000000"/>
              </a:solidFill>
              <a:latin typeface="Calibri"/>
            </a:endParaRPr>
          </a:p>
        </p:txBody>
      </p:sp>
      <p:sp>
        <p:nvSpPr>
          <p:cNvPr id="103" name="PlaceHolder 2"/>
          <p:cNvSpPr>
            <a:spLocks noGrp="1"/>
          </p:cNvSpPr>
          <p:nvPr>
            <p:ph/>
          </p:nvPr>
        </p:nvSpPr>
        <p:spPr>
          <a:xfrm>
            <a:off x="838080" y="1725480"/>
            <a:ext cx="11019240" cy="4451040"/>
          </a:xfrm>
          <a:prstGeom prst="rect">
            <a:avLst/>
          </a:prstGeom>
          <a:noFill/>
          <a:ln w="0">
            <a:noFill/>
          </a:ln>
        </p:spPr>
        <p:txBody>
          <a:bodyPr anchor="t">
            <a:normAutofit fontScale="77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Basisnotfallversorgung Stufe 1</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Erweiterte Notfallversorgung Stufe 2</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Umfassende Notfallversorgung Stufe 3</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Zusätzlich spezielle Notfallversorgung (Schwerverletzte, Kinder, Spezialversorgung, Schlaganfall, Herzinfarkt)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GBA beschließt Mindestbedingungen für jede Stufe (Art und Anzahl von Fachabteilungen, Anzahl und Qualifikation des vorzuhaltenden Fachpersonals, Kapazität zur Versorgung von Intensivpatienten, Medizinisch-technische Ausstattung, Strukturen und Prozesse der Notfallaufnahme)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Vergütungszuschlag: 153.000 € (Stufe 1), 459.000 € (Stufe 2) und 688.500 € (Stufe 3)</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Abschlag von 60 € pro Fall bei Nichtteilnahme</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0FDE1978-0220-420C-8449-9D8D4FF8D7A3}" type="slidenum">
              <a:t>8</a:t>
            </a:fld>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Leistungsgruppen (1) </a:t>
            </a:r>
            <a:endParaRPr b="0" lang="de-DE" sz="4400" spc="-1" strike="noStrike">
              <a:solidFill>
                <a:srgbClr val="000000"/>
              </a:solidFill>
              <a:latin typeface="Calibri"/>
            </a:endParaRPr>
          </a:p>
        </p:txBody>
      </p:sp>
      <p:sp>
        <p:nvSpPr>
          <p:cNvPr id="105" name="PlaceHolder 2"/>
          <p:cNvSpPr>
            <a:spLocks noGrp="1"/>
          </p:cNvSpPr>
          <p:nvPr>
            <p:ph/>
          </p:nvPr>
        </p:nvSpPr>
        <p:spPr>
          <a:xfrm>
            <a:off x="838080" y="1496160"/>
            <a:ext cx="10515240" cy="4680360"/>
          </a:xfrm>
          <a:prstGeom prst="rect">
            <a:avLst/>
          </a:prstGeom>
          <a:noFill/>
          <a:ln w="0">
            <a:noFill/>
          </a:ln>
        </p:spPr>
        <p:txBody>
          <a:bodyPr anchor="t">
            <a:normAutofit fontScale="73000"/>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128 Leistungsgruppen (LG) bestehend aus Diagnosen und dazugehöriger Therapie </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ICD &gt; 14.000 und OPS &gt; 33.000</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LG werden den einzelnen Leveln zugeordnet</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Für jede LG gelten detaillierte, verpflichtende Mindestvorhaltungen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Definieren den Versorgungsauftrag</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Werden durch die Länder den einzelnen Standorten zugeordnet (nach Prüfung MD)</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Man darf nur Patienten der jeweils zugewiesenen LG behandeln (Kassen müssen nur diese bezahlen)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Wenn OPS notwendig, die nicht zur LG gehören, muss verlegt werden (außer eine Verlegung ist nicht möglich)</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76C3F9B1-D55A-497F-A587-AC3094077517}" type="slidenum">
              <a:t>9</a:t>
            </a:fld>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LibreOffice/7.3.7.2$Linux_X86_64 LibreOffice_project/30$Build-2</Application>
  <AppVersion>15.0000</AppVersion>
  <Words>3280</Words>
  <Paragraphs>309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2022-05-17T13:58:58Z</dcterms:created>
  <dc:creator>Thomas Böhm</dc:creator>
  <dc:description/>
  <dc:language>de-DE</dc:language>
  <cp:lastModifiedBy>Thomas Böhm</cp:lastModifiedBy>
  <cp:lastPrinted>2023-06-19T13:10:50Z</cp:lastPrinted>
  <dcterms:modified xsi:type="dcterms:W3CDTF">2023-08-23T17:02:46Z</dcterms:modified>
  <cp:revision>4</cp:revision>
  <dc:subject/>
  <dc:title>Wie kann ein leistungsfähiges und bezahlbares Gesundheitssystem funktionieren?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8</vt:i4>
  </property>
  <property fmtid="{D5CDD505-2E9C-101B-9397-08002B2CF9AE}" pid="3" name="PresentationFormat">
    <vt:lpwstr>Breitbild</vt:lpwstr>
  </property>
  <property fmtid="{D5CDD505-2E9C-101B-9397-08002B2CF9AE}" pid="4" name="Slides">
    <vt:i4>41</vt:i4>
  </property>
</Properties>
</file>