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16.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0.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_rels/presentation.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slides/_rels/slide13.xml.rels" ContentType="application/vnd.openxmlformats-package.relationships+xml"/>
  <Override PartName="/ppt/slides/_rels/slide12.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notesSlides/_rels/notesSlide17.xml.rels" ContentType="application/vnd.openxmlformats-package.relationships+xml"/>
  <Override PartName="/ppt/notesSlides/_rels/notesSlide10.xml.rels" ContentType="application/vnd.openxmlformats-package.relationships+xml"/>
  <Override PartName="/ppt/notesSlides/_rels/notesSlide16.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3.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2.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de-DE" sz="4400" spc="-1" strike="noStrike">
                <a:latin typeface="Arial"/>
              </a:rPr>
              <a:t>Folie mittels Klicken verschieben</a:t>
            </a:r>
            <a:endParaRPr b="0" lang="de-DE" sz="4400" spc="-1" strike="noStrike">
              <a:latin typeface="Arial"/>
            </a:endParaRPr>
          </a:p>
        </p:txBody>
      </p:sp>
      <p:sp>
        <p:nvSpPr>
          <p:cNvPr id="78" name="PlaceHolder 2"/>
          <p:cNvSpPr>
            <a:spLocks noGrp="1"/>
          </p:cNvSpPr>
          <p:nvPr>
            <p:ph type="body"/>
          </p:nvPr>
        </p:nvSpPr>
        <p:spPr>
          <a:xfrm>
            <a:off x="756000" y="5078520"/>
            <a:ext cx="6047640" cy="4811040"/>
          </a:xfrm>
          <a:prstGeom prst="rect">
            <a:avLst/>
          </a:prstGeom>
        </p:spPr>
        <p:txBody>
          <a:bodyPr lIns="0" rIns="0" tIns="0" bIns="0">
            <a:noAutofit/>
          </a:bodyPr>
          <a:p>
            <a:r>
              <a:rPr b="0" lang="de-DE" sz="2000" spc="-1" strike="noStrike">
                <a:latin typeface="Arial"/>
              </a:rPr>
              <a:t>Format der Notizen mittels Klicken bearbeiten</a:t>
            </a:r>
            <a:endParaRPr b="0" lang="de-DE" sz="2000" spc="-1" strike="noStrike">
              <a:latin typeface="Arial"/>
            </a:endParaRPr>
          </a:p>
        </p:txBody>
      </p:sp>
      <p:sp>
        <p:nvSpPr>
          <p:cNvPr id="79" name="PlaceHolder 3"/>
          <p:cNvSpPr>
            <a:spLocks noGrp="1"/>
          </p:cNvSpPr>
          <p:nvPr>
            <p:ph type="hdr"/>
          </p:nvPr>
        </p:nvSpPr>
        <p:spPr>
          <a:xfrm>
            <a:off x="0" y="0"/>
            <a:ext cx="3280680" cy="534240"/>
          </a:xfrm>
          <a:prstGeom prst="rect">
            <a:avLst/>
          </a:prstGeom>
        </p:spPr>
        <p:txBody>
          <a:bodyPr lIns="0" rIns="0" tIns="0" bIns="0">
            <a:noAutofit/>
          </a:bodyPr>
          <a:p>
            <a:r>
              <a:rPr b="0" lang="de-DE" sz="1400" spc="-1" strike="noStrike">
                <a:latin typeface="Times New Roman"/>
              </a:rPr>
              <a:t>&lt;Kopfzeile&gt;</a:t>
            </a:r>
            <a:endParaRPr b="0" lang="de-DE" sz="1400" spc="-1" strike="noStrike">
              <a:latin typeface="Times New Roman"/>
            </a:endParaRPr>
          </a:p>
        </p:txBody>
      </p:sp>
      <p:sp>
        <p:nvSpPr>
          <p:cNvPr id="80" name="PlaceHolder 4"/>
          <p:cNvSpPr>
            <a:spLocks noGrp="1"/>
          </p:cNvSpPr>
          <p:nvPr>
            <p:ph type="dt"/>
          </p:nvPr>
        </p:nvSpPr>
        <p:spPr>
          <a:xfrm>
            <a:off x="4278960" y="0"/>
            <a:ext cx="3280680" cy="534240"/>
          </a:xfrm>
          <a:prstGeom prst="rect">
            <a:avLst/>
          </a:prstGeom>
        </p:spPr>
        <p:txBody>
          <a:bodyPr lIns="0" rIns="0" tIns="0" bIns="0">
            <a:noAutofit/>
          </a:bodyPr>
          <a:p>
            <a:pPr algn="r"/>
            <a:r>
              <a:rPr b="0" lang="de-DE" sz="1400" spc="-1" strike="noStrike">
                <a:latin typeface="Times New Roman"/>
              </a:rPr>
              <a:t>&lt;Datum/Uhrzeit&gt;</a:t>
            </a:r>
            <a:endParaRPr b="0" lang="de-DE" sz="1400" spc="-1" strike="noStrike">
              <a:latin typeface="Times New Roman"/>
            </a:endParaRPr>
          </a:p>
        </p:txBody>
      </p:sp>
      <p:sp>
        <p:nvSpPr>
          <p:cNvPr id="81" name="PlaceHolder 5"/>
          <p:cNvSpPr>
            <a:spLocks noGrp="1"/>
          </p:cNvSpPr>
          <p:nvPr>
            <p:ph type="ftr"/>
          </p:nvPr>
        </p:nvSpPr>
        <p:spPr>
          <a:xfrm>
            <a:off x="0" y="10157400"/>
            <a:ext cx="3280680" cy="534240"/>
          </a:xfrm>
          <a:prstGeom prst="rect">
            <a:avLst/>
          </a:prstGeom>
        </p:spPr>
        <p:txBody>
          <a:bodyPr lIns="0" rIns="0" tIns="0" bIns="0" anchor="b">
            <a:noAutofit/>
          </a:bodyPr>
          <a:p>
            <a:r>
              <a:rPr b="0" lang="de-DE" sz="1400" spc="-1" strike="noStrike">
                <a:latin typeface="Times New Roman"/>
              </a:rPr>
              <a:t>&lt;Fußzeile&gt;</a:t>
            </a:r>
            <a:endParaRPr b="0" lang="de-DE" sz="1400" spc="-1" strike="noStrike">
              <a:latin typeface="Times New Roman"/>
            </a:endParaRPr>
          </a:p>
        </p:txBody>
      </p:sp>
      <p:sp>
        <p:nvSpPr>
          <p:cNvPr id="82"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2CF7C69C-B4AA-4723-8F46-363982F44DB5}"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sldImg"/>
          </p:nvPr>
        </p:nvSpPr>
        <p:spPr>
          <a:xfrm>
            <a:off x="756000" y="1336320"/>
            <a:ext cx="6044760" cy="3605400"/>
          </a:xfrm>
          <a:prstGeom prst="rect">
            <a:avLst/>
          </a:prstGeom>
        </p:spPr>
      </p:sp>
      <p:sp>
        <p:nvSpPr>
          <p:cNvPr id="137"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38"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CD7BA268-7EDA-4ACD-AC16-90C989BE2613}" type="slidenum">
              <a:rPr b="0" lang="de-DE" sz="1200" spc="-1" strike="noStrike">
                <a:solidFill>
                  <a:srgbClr val="000000"/>
                </a:solidFill>
                <a:latin typeface="+mn-lt"/>
                <a:ea typeface="+mn-ea"/>
              </a:rPr>
              <a:t>17</a:t>
            </a:fld>
            <a:endParaRPr b="0" lang="de-DE" sz="12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ldImg"/>
          </p:nvPr>
        </p:nvSpPr>
        <p:spPr>
          <a:xfrm>
            <a:off x="756000" y="1336320"/>
            <a:ext cx="6044760" cy="3605400"/>
          </a:xfrm>
          <a:prstGeom prst="rect">
            <a:avLst/>
          </a:prstGeom>
        </p:spPr>
      </p:sp>
      <p:sp>
        <p:nvSpPr>
          <p:cNvPr id="164"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65"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F2532B7-0B3B-45A1-A2E8-5F7D02D3E2B7}"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sldImg"/>
          </p:nvPr>
        </p:nvSpPr>
        <p:spPr>
          <a:xfrm>
            <a:off x="756000" y="1336320"/>
            <a:ext cx="6044760" cy="3605400"/>
          </a:xfrm>
          <a:prstGeom prst="rect">
            <a:avLst/>
          </a:prstGeom>
        </p:spPr>
      </p:sp>
      <p:sp>
        <p:nvSpPr>
          <p:cNvPr id="167"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68"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E1C2DED-0902-44A8-84B5-2F6530B6D801}"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sldImg"/>
          </p:nvPr>
        </p:nvSpPr>
        <p:spPr>
          <a:xfrm>
            <a:off x="756000" y="1336320"/>
            <a:ext cx="6044760" cy="3605400"/>
          </a:xfrm>
          <a:prstGeom prst="rect">
            <a:avLst/>
          </a:prstGeom>
        </p:spPr>
      </p:sp>
      <p:sp>
        <p:nvSpPr>
          <p:cNvPr id="170"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71"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B2E270BA-629F-4F50-9FE3-1774F920A07A}"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sldImg"/>
          </p:nvPr>
        </p:nvSpPr>
        <p:spPr>
          <a:xfrm>
            <a:off x="756000" y="1336320"/>
            <a:ext cx="6044760" cy="3605400"/>
          </a:xfrm>
          <a:prstGeom prst="rect">
            <a:avLst/>
          </a:prstGeom>
        </p:spPr>
      </p:sp>
      <p:sp>
        <p:nvSpPr>
          <p:cNvPr id="173"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74"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1E138CC-F9EA-4B0E-BEAF-DAB51600F2F9}"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sldImg"/>
          </p:nvPr>
        </p:nvSpPr>
        <p:spPr>
          <a:xfrm>
            <a:off x="756000" y="1336320"/>
            <a:ext cx="6044760" cy="3605400"/>
          </a:xfrm>
          <a:prstGeom prst="rect">
            <a:avLst/>
          </a:prstGeom>
        </p:spPr>
      </p:sp>
      <p:sp>
        <p:nvSpPr>
          <p:cNvPr id="176"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77"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DAEDFE8C-CA89-4B7D-85C3-3E18CEA77A67}"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sldImg"/>
          </p:nvPr>
        </p:nvSpPr>
        <p:spPr>
          <a:xfrm>
            <a:off x="756000" y="1336320"/>
            <a:ext cx="6044760" cy="3605400"/>
          </a:xfrm>
          <a:prstGeom prst="rect">
            <a:avLst/>
          </a:prstGeom>
        </p:spPr>
      </p:sp>
      <p:sp>
        <p:nvSpPr>
          <p:cNvPr id="179"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80"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2B76C61-56F5-4099-B65B-09B65BFF9831}" type="slidenum">
              <a:rPr b="0" lang="de-DE" sz="1200" spc="-1" strike="noStrike">
                <a:solidFill>
                  <a:srgbClr val="000000"/>
                </a:solidFill>
                <a:latin typeface="Times New Roman"/>
              </a:rPr>
              <a:t>&lt;Foliennummer&gt;</a:t>
            </a:fld>
            <a:endParaRPr b="0" lang="de-DE" sz="12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sldImg"/>
          </p:nvPr>
        </p:nvSpPr>
        <p:spPr>
          <a:xfrm>
            <a:off x="756000" y="1336320"/>
            <a:ext cx="6044760" cy="3605400"/>
          </a:xfrm>
          <a:prstGeom prst="rect">
            <a:avLst/>
          </a:prstGeom>
        </p:spPr>
      </p:sp>
      <p:sp>
        <p:nvSpPr>
          <p:cNvPr id="182"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83"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E7A6E9BC-225D-439C-A5F4-6C473DCF2920}" type="slidenum">
              <a:rPr b="0" lang="de-DE" sz="1200" spc="-1" strike="noStrike">
                <a:solidFill>
                  <a:srgbClr val="000000"/>
                </a:solidFill>
                <a:latin typeface="Times New Roman"/>
              </a:rPr>
              <a:t>&lt;Foliennummer&gt;</a:t>
            </a:fld>
            <a:endParaRPr b="0" lang="de-DE" sz="1200" spc="-1" strike="noStrike">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sldImg"/>
          </p:nvPr>
        </p:nvSpPr>
        <p:spPr>
          <a:xfrm>
            <a:off x="756000" y="1336320"/>
            <a:ext cx="6044760" cy="3605400"/>
          </a:xfrm>
          <a:prstGeom prst="rect">
            <a:avLst/>
          </a:prstGeom>
        </p:spPr>
      </p:sp>
      <p:sp>
        <p:nvSpPr>
          <p:cNvPr id="185"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86"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D44C613B-48B6-42E5-A937-A42E6FA6C4A7}" type="slidenum">
              <a:rPr b="0" lang="de-DE" sz="1200" spc="-1" strike="noStrike">
                <a:solidFill>
                  <a:srgbClr val="000000"/>
                </a:solidFill>
                <a:latin typeface="Times New Roman"/>
              </a:rPr>
              <a:t>&lt;Foliennummer&gt;</a:t>
            </a:fld>
            <a:endParaRPr b="0" lang="de-DE"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756000" y="1336320"/>
            <a:ext cx="6044760" cy="3605400"/>
          </a:xfrm>
          <a:prstGeom prst="rect">
            <a:avLst/>
          </a:prstGeom>
        </p:spPr>
      </p:sp>
      <p:sp>
        <p:nvSpPr>
          <p:cNvPr id="140"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41"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27D4A101-4327-4E77-B74E-4BC2D71BEAFC}" type="slidenum">
              <a:rPr b="0" lang="de-DE" sz="1200" spc="-1" strike="noStrike">
                <a:solidFill>
                  <a:srgbClr val="000000"/>
                </a:solidFill>
                <a:latin typeface="+mn-lt"/>
                <a:ea typeface="+mn-ea"/>
              </a:rPr>
              <a:t>17</a:t>
            </a:fld>
            <a:endParaRPr b="0" lang="de-DE"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sldImg"/>
          </p:nvPr>
        </p:nvSpPr>
        <p:spPr>
          <a:xfrm>
            <a:off x="756000" y="1336320"/>
            <a:ext cx="6044760" cy="3605400"/>
          </a:xfrm>
          <a:prstGeom prst="rect">
            <a:avLst/>
          </a:prstGeom>
        </p:spPr>
      </p:sp>
      <p:sp>
        <p:nvSpPr>
          <p:cNvPr id="143"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44"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48F2321B-C158-4D42-8C44-15D4B98D6A2F}" type="slidenum">
              <a:rPr b="0" lang="de-DE" sz="1200" spc="-1" strike="noStrike">
                <a:solidFill>
                  <a:srgbClr val="000000"/>
                </a:solidFill>
                <a:latin typeface="+mn-lt"/>
                <a:ea typeface="+mn-ea"/>
              </a:rPr>
              <a:t>17</a:t>
            </a:fld>
            <a:endParaRPr b="0" lang="de-DE" sz="12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sldImg"/>
          </p:nvPr>
        </p:nvSpPr>
        <p:spPr>
          <a:xfrm>
            <a:off x="756000" y="1336320"/>
            <a:ext cx="6044760" cy="3605400"/>
          </a:xfrm>
          <a:prstGeom prst="rect">
            <a:avLst/>
          </a:prstGeom>
        </p:spPr>
      </p:sp>
      <p:sp>
        <p:nvSpPr>
          <p:cNvPr id="146"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47"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AF5A5838-CCE6-44EF-B314-F5FC899DD73D}" type="slidenum">
              <a:rPr b="0" lang="de-DE" sz="1200" spc="-1" strike="noStrike">
                <a:solidFill>
                  <a:srgbClr val="000000"/>
                </a:solidFill>
                <a:latin typeface="+mn-lt"/>
                <a:ea typeface="+mn-ea"/>
              </a:rPr>
              <a:t>17</a:t>
            </a:fld>
            <a:endParaRPr b="0" lang="de-DE"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Img"/>
          </p:nvPr>
        </p:nvSpPr>
        <p:spPr>
          <a:xfrm>
            <a:off x="756000" y="1336320"/>
            <a:ext cx="6044760" cy="3605400"/>
          </a:xfrm>
          <a:prstGeom prst="rect">
            <a:avLst/>
          </a:prstGeom>
        </p:spPr>
      </p:sp>
      <p:sp>
        <p:nvSpPr>
          <p:cNvPr id="149"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50"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5A28916D-1CDD-4F47-BDB9-00DD96438C9D}" type="slidenum">
              <a:rPr b="0" lang="de-DE" sz="1200" spc="-1" strike="noStrike">
                <a:solidFill>
                  <a:srgbClr val="000000"/>
                </a:solidFill>
                <a:latin typeface="+mn-lt"/>
                <a:ea typeface="+mn-ea"/>
              </a:rPr>
              <a:t>17</a:t>
            </a:fld>
            <a:endParaRPr b="0" lang="de-DE"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Img"/>
          </p:nvPr>
        </p:nvSpPr>
        <p:spPr>
          <a:xfrm>
            <a:off x="756000" y="1336320"/>
            <a:ext cx="6044760" cy="3605400"/>
          </a:xfrm>
          <a:prstGeom prst="rect">
            <a:avLst/>
          </a:prstGeom>
        </p:spPr>
      </p:sp>
      <p:sp>
        <p:nvSpPr>
          <p:cNvPr id="152"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53"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D541E5AC-410E-43D9-8471-D9F5307C3C88}"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sldImg"/>
          </p:nvPr>
        </p:nvSpPr>
        <p:spPr>
          <a:xfrm>
            <a:off x="756000" y="1336320"/>
            <a:ext cx="6044760" cy="3605400"/>
          </a:xfrm>
          <a:prstGeom prst="rect">
            <a:avLst/>
          </a:prstGeom>
        </p:spPr>
      </p:sp>
      <p:sp>
        <p:nvSpPr>
          <p:cNvPr id="155"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56"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7E2FFE17-1E89-4F08-B0B9-E52C024C5E7F}"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sldImg"/>
          </p:nvPr>
        </p:nvSpPr>
        <p:spPr>
          <a:xfrm>
            <a:off x="756000" y="1336320"/>
            <a:ext cx="6044760" cy="3605400"/>
          </a:xfrm>
          <a:prstGeom prst="rect">
            <a:avLst/>
          </a:prstGeom>
        </p:spPr>
      </p:sp>
      <p:sp>
        <p:nvSpPr>
          <p:cNvPr id="158"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59"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B5E9C65-3BD9-48FE-849E-30FA4B0D42BA}"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type="sldImg"/>
          </p:nvPr>
        </p:nvSpPr>
        <p:spPr>
          <a:xfrm>
            <a:off x="756000" y="1336320"/>
            <a:ext cx="6044760" cy="3605400"/>
          </a:xfrm>
          <a:prstGeom prst="rect">
            <a:avLst/>
          </a:prstGeom>
        </p:spPr>
      </p:sp>
      <p:sp>
        <p:nvSpPr>
          <p:cNvPr id="161" name="PlaceHolder 2"/>
          <p:cNvSpPr>
            <a:spLocks noGrp="1"/>
          </p:cNvSpPr>
          <p:nvPr>
            <p:ph type="body"/>
          </p:nvPr>
        </p:nvSpPr>
        <p:spPr>
          <a:xfrm>
            <a:off x="756000" y="5145480"/>
            <a:ext cx="6044760" cy="4206600"/>
          </a:xfrm>
          <a:prstGeom prst="rect">
            <a:avLst/>
          </a:prstGeom>
        </p:spPr>
        <p:txBody>
          <a:bodyPr lIns="0" rIns="0" tIns="0" bIns="0">
            <a:noAutofit/>
          </a:bodyPr>
          <a:p>
            <a:endParaRPr b="0" lang="de-DE" sz="2000" spc="-1" strike="noStrike">
              <a:latin typeface="Arial"/>
            </a:endParaRPr>
          </a:p>
        </p:txBody>
      </p:sp>
      <p:sp>
        <p:nvSpPr>
          <p:cNvPr id="162" name="CustomShape 3"/>
          <p:cNvSpPr/>
          <p:nvPr/>
        </p:nvSpPr>
        <p:spPr>
          <a:xfrm>
            <a:off x="4282200" y="10155600"/>
            <a:ext cx="3272760" cy="5331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C48D30F4-F754-4216-BA1C-15EC48501040}" type="slidenum">
              <a:rPr b="0" lang="de-DE" sz="1200" spc="-1" strike="noStrike">
                <a:solidFill>
                  <a:srgbClr val="000000"/>
                </a:solidFill>
                <a:latin typeface="Times New Roman"/>
              </a:rPr>
              <a:t>17</a:t>
            </a:fld>
            <a:endParaRPr b="0" lang="de-DE"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normAutofit/>
          </a:bodyPr>
          <a:p>
            <a:endParaRPr b="0" lang="de-DE" sz="3200" spc="-1" strike="noStrike">
              <a:latin typeface="Arial"/>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29"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
        <p:nvSpPr>
          <p:cNvPr id="30" name="PlaceHolder 5"/>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32" name="PlaceHolder 2"/>
          <p:cNvSpPr>
            <a:spLocks noGrp="1"/>
          </p:cNvSpPr>
          <p:nvPr>
            <p:ph type="body"/>
          </p:nvPr>
        </p:nvSpPr>
        <p:spPr>
          <a:xfrm>
            <a:off x="504000" y="1326600"/>
            <a:ext cx="2921040" cy="1568520"/>
          </a:xfrm>
          <a:prstGeom prst="rect">
            <a:avLst/>
          </a:prstGeom>
        </p:spPr>
        <p:txBody>
          <a:bodyPr lIns="0" rIns="0" tIns="0" bIns="0">
            <a:normAutofit/>
          </a:bodyPr>
          <a:p>
            <a:endParaRPr b="0" lang="de-DE" sz="3200" spc="-1" strike="noStrike">
              <a:latin typeface="Arial"/>
            </a:endParaRPr>
          </a:p>
        </p:txBody>
      </p:sp>
      <p:sp>
        <p:nvSpPr>
          <p:cNvPr id="33" name="PlaceHolder 3"/>
          <p:cNvSpPr>
            <a:spLocks noGrp="1"/>
          </p:cNvSpPr>
          <p:nvPr>
            <p:ph type="body"/>
          </p:nvPr>
        </p:nvSpPr>
        <p:spPr>
          <a:xfrm>
            <a:off x="3571560" y="1326600"/>
            <a:ext cx="2921040" cy="1568520"/>
          </a:xfrm>
          <a:prstGeom prst="rect">
            <a:avLst/>
          </a:prstGeom>
        </p:spPr>
        <p:txBody>
          <a:bodyPr lIns="0" rIns="0" tIns="0" bIns="0">
            <a:normAutofit/>
          </a:bodyPr>
          <a:p>
            <a:endParaRPr b="0" lang="de-DE" sz="3200" spc="-1" strike="noStrike">
              <a:latin typeface="Arial"/>
            </a:endParaRPr>
          </a:p>
        </p:txBody>
      </p:sp>
      <p:sp>
        <p:nvSpPr>
          <p:cNvPr id="34" name="PlaceHolder 4"/>
          <p:cNvSpPr>
            <a:spLocks noGrp="1"/>
          </p:cNvSpPr>
          <p:nvPr>
            <p:ph type="body"/>
          </p:nvPr>
        </p:nvSpPr>
        <p:spPr>
          <a:xfrm>
            <a:off x="6639120" y="1326600"/>
            <a:ext cx="2921040" cy="1568520"/>
          </a:xfrm>
          <a:prstGeom prst="rect">
            <a:avLst/>
          </a:prstGeom>
        </p:spPr>
        <p:txBody>
          <a:bodyPr lIns="0" rIns="0" tIns="0" bIns="0">
            <a:normAutofit/>
          </a:bodyPr>
          <a:p>
            <a:endParaRPr b="0" lang="de-DE" sz="3200" spc="-1" strike="noStrike">
              <a:latin typeface="Arial"/>
            </a:endParaRPr>
          </a:p>
        </p:txBody>
      </p:sp>
      <p:sp>
        <p:nvSpPr>
          <p:cNvPr id="35" name="PlaceHolder 5"/>
          <p:cNvSpPr>
            <a:spLocks noGrp="1"/>
          </p:cNvSpPr>
          <p:nvPr>
            <p:ph type="body"/>
          </p:nvPr>
        </p:nvSpPr>
        <p:spPr>
          <a:xfrm>
            <a:off x="504000" y="3044520"/>
            <a:ext cx="2921040" cy="1568520"/>
          </a:xfrm>
          <a:prstGeom prst="rect">
            <a:avLst/>
          </a:prstGeom>
        </p:spPr>
        <p:txBody>
          <a:bodyPr lIns="0" rIns="0" tIns="0" bIns="0">
            <a:normAutofit/>
          </a:bodyPr>
          <a:p>
            <a:endParaRPr b="0" lang="de-DE" sz="3200" spc="-1" strike="noStrike">
              <a:latin typeface="Arial"/>
            </a:endParaRPr>
          </a:p>
        </p:txBody>
      </p:sp>
      <p:sp>
        <p:nvSpPr>
          <p:cNvPr id="36" name="PlaceHolder 6"/>
          <p:cNvSpPr>
            <a:spLocks noGrp="1"/>
          </p:cNvSpPr>
          <p:nvPr>
            <p:ph type="body"/>
          </p:nvPr>
        </p:nvSpPr>
        <p:spPr>
          <a:xfrm>
            <a:off x="3571560" y="3044520"/>
            <a:ext cx="2921040" cy="1568520"/>
          </a:xfrm>
          <a:prstGeom prst="rect">
            <a:avLst/>
          </a:prstGeom>
        </p:spPr>
        <p:txBody>
          <a:bodyPr lIns="0" rIns="0" tIns="0" bIns="0">
            <a:normAutofit/>
          </a:bodyPr>
          <a:p>
            <a:endParaRPr b="0" lang="de-DE" sz="3200" spc="-1" strike="noStrike">
              <a:latin typeface="Arial"/>
            </a:endParaRPr>
          </a:p>
        </p:txBody>
      </p:sp>
      <p:sp>
        <p:nvSpPr>
          <p:cNvPr id="37" name="PlaceHolder 7"/>
          <p:cNvSpPr>
            <a:spLocks noGrp="1"/>
          </p:cNvSpPr>
          <p:nvPr>
            <p:ph type="body"/>
          </p:nvPr>
        </p:nvSpPr>
        <p:spPr>
          <a:xfrm>
            <a:off x="6639120" y="3044520"/>
            <a:ext cx="292104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42"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44" name="PlaceHolder 2"/>
          <p:cNvSpPr>
            <a:spLocks noGrp="1"/>
          </p:cNvSpPr>
          <p:nvPr>
            <p:ph type="body"/>
          </p:nvPr>
        </p:nvSpPr>
        <p:spPr>
          <a:xfrm>
            <a:off x="504000" y="1326600"/>
            <a:ext cx="907200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46"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47"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51"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52"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
        <p:nvSpPr>
          <p:cNvPr id="53"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55"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56"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57" name="PlaceHolder 4"/>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59"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60"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61" name="PlaceHolder 4"/>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63" name="PlaceHolder 2"/>
          <p:cNvSpPr>
            <a:spLocks noGrp="1"/>
          </p:cNvSpPr>
          <p:nvPr>
            <p:ph type="body"/>
          </p:nvPr>
        </p:nvSpPr>
        <p:spPr>
          <a:xfrm>
            <a:off x="504000" y="1326600"/>
            <a:ext cx="9072000" cy="1568520"/>
          </a:xfrm>
          <a:prstGeom prst="rect">
            <a:avLst/>
          </a:prstGeom>
        </p:spPr>
        <p:txBody>
          <a:bodyPr lIns="0" rIns="0" tIns="0" bIns="0">
            <a:normAutofit/>
          </a:bodyPr>
          <a:p>
            <a:endParaRPr b="0" lang="de-DE" sz="3200" spc="-1" strike="noStrike">
              <a:latin typeface="Arial"/>
            </a:endParaRPr>
          </a:p>
        </p:txBody>
      </p:sp>
      <p:sp>
        <p:nvSpPr>
          <p:cNvPr id="64" name="PlaceHolder 3"/>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66"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67"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68"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
        <p:nvSpPr>
          <p:cNvPr id="69" name="PlaceHolder 5"/>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71" name="PlaceHolder 2"/>
          <p:cNvSpPr>
            <a:spLocks noGrp="1"/>
          </p:cNvSpPr>
          <p:nvPr>
            <p:ph type="body"/>
          </p:nvPr>
        </p:nvSpPr>
        <p:spPr>
          <a:xfrm>
            <a:off x="504000" y="1326600"/>
            <a:ext cx="2921040" cy="1568520"/>
          </a:xfrm>
          <a:prstGeom prst="rect">
            <a:avLst/>
          </a:prstGeom>
        </p:spPr>
        <p:txBody>
          <a:bodyPr lIns="0" rIns="0" tIns="0" bIns="0">
            <a:normAutofit/>
          </a:bodyPr>
          <a:p>
            <a:endParaRPr b="0" lang="de-DE" sz="3200" spc="-1" strike="noStrike">
              <a:latin typeface="Arial"/>
            </a:endParaRPr>
          </a:p>
        </p:txBody>
      </p:sp>
      <p:sp>
        <p:nvSpPr>
          <p:cNvPr id="72" name="PlaceHolder 3"/>
          <p:cNvSpPr>
            <a:spLocks noGrp="1"/>
          </p:cNvSpPr>
          <p:nvPr>
            <p:ph type="body"/>
          </p:nvPr>
        </p:nvSpPr>
        <p:spPr>
          <a:xfrm>
            <a:off x="3571560" y="1326600"/>
            <a:ext cx="2921040" cy="1568520"/>
          </a:xfrm>
          <a:prstGeom prst="rect">
            <a:avLst/>
          </a:prstGeom>
        </p:spPr>
        <p:txBody>
          <a:bodyPr lIns="0" rIns="0" tIns="0" bIns="0">
            <a:normAutofit/>
          </a:bodyPr>
          <a:p>
            <a:endParaRPr b="0" lang="de-DE" sz="3200" spc="-1" strike="noStrike">
              <a:latin typeface="Arial"/>
            </a:endParaRPr>
          </a:p>
        </p:txBody>
      </p:sp>
      <p:sp>
        <p:nvSpPr>
          <p:cNvPr id="73" name="PlaceHolder 4"/>
          <p:cNvSpPr>
            <a:spLocks noGrp="1"/>
          </p:cNvSpPr>
          <p:nvPr>
            <p:ph type="body"/>
          </p:nvPr>
        </p:nvSpPr>
        <p:spPr>
          <a:xfrm>
            <a:off x="6639120" y="1326600"/>
            <a:ext cx="2921040" cy="1568520"/>
          </a:xfrm>
          <a:prstGeom prst="rect">
            <a:avLst/>
          </a:prstGeom>
        </p:spPr>
        <p:txBody>
          <a:bodyPr lIns="0" rIns="0" tIns="0" bIns="0">
            <a:normAutofit/>
          </a:bodyPr>
          <a:p>
            <a:endParaRPr b="0" lang="de-DE" sz="3200" spc="-1" strike="noStrike">
              <a:latin typeface="Arial"/>
            </a:endParaRPr>
          </a:p>
        </p:txBody>
      </p:sp>
      <p:sp>
        <p:nvSpPr>
          <p:cNvPr id="74" name="PlaceHolder 5"/>
          <p:cNvSpPr>
            <a:spLocks noGrp="1"/>
          </p:cNvSpPr>
          <p:nvPr>
            <p:ph type="body"/>
          </p:nvPr>
        </p:nvSpPr>
        <p:spPr>
          <a:xfrm>
            <a:off x="504000" y="3044520"/>
            <a:ext cx="2921040" cy="1568520"/>
          </a:xfrm>
          <a:prstGeom prst="rect">
            <a:avLst/>
          </a:prstGeom>
        </p:spPr>
        <p:txBody>
          <a:bodyPr lIns="0" rIns="0" tIns="0" bIns="0">
            <a:normAutofit/>
          </a:bodyPr>
          <a:p>
            <a:endParaRPr b="0" lang="de-DE" sz="3200" spc="-1" strike="noStrike">
              <a:latin typeface="Arial"/>
            </a:endParaRPr>
          </a:p>
        </p:txBody>
      </p:sp>
      <p:sp>
        <p:nvSpPr>
          <p:cNvPr id="75" name="PlaceHolder 6"/>
          <p:cNvSpPr>
            <a:spLocks noGrp="1"/>
          </p:cNvSpPr>
          <p:nvPr>
            <p:ph type="body"/>
          </p:nvPr>
        </p:nvSpPr>
        <p:spPr>
          <a:xfrm>
            <a:off x="3571560" y="3044520"/>
            <a:ext cx="2921040" cy="1568520"/>
          </a:xfrm>
          <a:prstGeom prst="rect">
            <a:avLst/>
          </a:prstGeom>
        </p:spPr>
        <p:txBody>
          <a:bodyPr lIns="0" rIns="0" tIns="0" bIns="0">
            <a:normAutofit/>
          </a:bodyPr>
          <a:p>
            <a:endParaRPr b="0" lang="de-DE" sz="3200" spc="-1" strike="noStrike">
              <a:latin typeface="Arial"/>
            </a:endParaRPr>
          </a:p>
        </p:txBody>
      </p:sp>
      <p:sp>
        <p:nvSpPr>
          <p:cNvPr id="76" name="PlaceHolder 7"/>
          <p:cNvSpPr>
            <a:spLocks noGrp="1"/>
          </p:cNvSpPr>
          <p:nvPr>
            <p:ph type="body"/>
          </p:nvPr>
        </p:nvSpPr>
        <p:spPr>
          <a:xfrm>
            <a:off x="6639120" y="3044520"/>
            <a:ext cx="292104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13" name="PlaceHolder 3"/>
          <p:cNvSpPr>
            <a:spLocks noGrp="1"/>
          </p:cNvSpPr>
          <p:nvPr>
            <p:ph type="body"/>
          </p:nvPr>
        </p:nvSpPr>
        <p:spPr>
          <a:xfrm>
            <a:off x="5152680" y="1326600"/>
            <a:ext cx="4426920" cy="3288600"/>
          </a:xfrm>
          <a:prstGeom prst="rect">
            <a:avLst/>
          </a:prstGeom>
        </p:spPr>
        <p:txBody>
          <a:bodyPr lIns="0" rIns="0" tIns="0" bIns="0">
            <a:normAutofit/>
          </a:bodyPr>
          <a:p>
            <a:endParaRPr b="0" lang="de-DE" sz="3200" spc="-1" strike="noStrike">
              <a:latin typeface="Arial"/>
            </a:endParaRPr>
          </a:p>
        </p:txBody>
      </p:sp>
      <p:sp>
        <p:nvSpPr>
          <p:cNvPr id="14" name="PlaceHolder 4"/>
          <p:cNvSpPr>
            <a:spLocks noGrp="1"/>
          </p:cNvSpPr>
          <p:nvPr>
            <p:ph type="body"/>
          </p:nvPr>
        </p:nvSpPr>
        <p:spPr>
          <a:xfrm>
            <a:off x="50400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normAutofit/>
          </a:bodyPr>
          <a:p>
            <a:endParaRPr b="0" lang="de-DE" sz="3200" spc="-1" strike="noStrike">
              <a:latin typeface="Arial"/>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normAutofit/>
          </a:bodyPr>
          <a:p>
            <a:endParaRPr b="0" lang="de-D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de-DE" sz="4400" spc="-1" strike="noStrike">
              <a:latin typeface="Arial"/>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normAutofit/>
          </a:bodyPr>
          <a:p>
            <a:endParaRPr b="0" lang="de-DE" sz="3200" spc="-1" strike="noStrike">
              <a:latin typeface="Arial"/>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normAutofit/>
          </a:bodyPr>
          <a:p>
            <a:endParaRPr b="0" lang="de-DE" sz="3200" spc="-1" strike="noStrike">
              <a:latin typeface="Arial"/>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normAutofit/>
          </a:bodyPr>
          <a:p>
            <a:endParaRPr b="0" lang="de-D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de-DE" sz="4400" spc="-1" strike="noStrike">
                <a:latin typeface="Arial"/>
              </a:rPr>
              <a:t>Format des Titeltextes durch Klicken bearbeiten</a:t>
            </a:r>
            <a:endParaRPr b="0" lang="de-DE" sz="4400" spc="-1" strike="noStrike">
              <a:latin typeface="Arial"/>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normAutofit fontScale="94000"/>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8" name="Grafik 8" descr=""/>
          <p:cNvPicPr/>
          <p:nvPr/>
        </p:nvPicPr>
        <p:blipFill>
          <a:blip r:embed="rId2"/>
          <a:stretch/>
        </p:blipFill>
        <p:spPr>
          <a:xfrm>
            <a:off x="8800560" y="5106600"/>
            <a:ext cx="1276200" cy="558000"/>
          </a:xfrm>
          <a:prstGeom prst="rect">
            <a:avLst/>
          </a:prstGeom>
          <a:ln w="0">
            <a:noFill/>
          </a:ln>
        </p:spPr>
      </p:pic>
      <p:sp>
        <p:nvSpPr>
          <p:cNvPr id="39"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de-DE" sz="4400" spc="-1" strike="noStrike">
                <a:latin typeface="Arial"/>
              </a:rPr>
              <a:t>Format des Titeltextes durch Klicken bearbeiten</a:t>
            </a:r>
            <a:endParaRPr b="0" lang="de-DE" sz="4400" spc="-1" strike="noStrike">
              <a:latin typeface="Arial"/>
            </a:endParaRPr>
          </a:p>
        </p:txBody>
      </p:sp>
      <p:sp>
        <p:nvSpPr>
          <p:cNvPr id="40"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slideLayout" Target="../slideLayouts/slideLayout13.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3" name="CustomShape 1"/>
          <p:cNvSpPr/>
          <p:nvPr/>
        </p:nvSpPr>
        <p:spPr>
          <a:xfrm>
            <a:off x="569880" y="283320"/>
            <a:ext cx="9068760" cy="2615040"/>
          </a:xfrm>
          <a:prstGeom prst="rect">
            <a:avLst/>
          </a:prstGeom>
          <a:noFill/>
          <a:ln w="0">
            <a:noFill/>
          </a:ln>
        </p:spPr>
        <p:style>
          <a:lnRef idx="0"/>
          <a:fillRef idx="0"/>
          <a:effectRef idx="0"/>
          <a:fontRef idx="minor"/>
        </p:style>
        <p:txBody>
          <a:bodyPr lIns="90000" rIns="90000" tIns="45000" bIns="45000" anchor="b">
            <a:normAutofit fontScale="27000"/>
          </a:bodyPr>
          <a:p>
            <a:pPr algn="ctr">
              <a:lnSpc>
                <a:spcPct val="90000"/>
              </a:lnSpc>
            </a:pPr>
            <a:r>
              <a:rPr b="1" lang="de-DE" sz="5300" spc="-1" strike="noStrike">
                <a:solidFill>
                  <a:srgbClr val="000000"/>
                </a:solidFill>
                <a:latin typeface="Calibri"/>
                <a:ea typeface="DejaVu Sans"/>
              </a:rPr>
              <a:t>Krankenhaus statt Fabrik – Update Krankenhauspolitik 2021:</a:t>
            </a:r>
            <a:br/>
            <a:r>
              <a:rPr b="1" lang="de-DE" sz="2000" spc="-1" strike="noStrike">
                <a:solidFill>
                  <a:srgbClr val="000000"/>
                </a:solidFill>
                <a:latin typeface="Calibri"/>
                <a:ea typeface="DejaVu Sans"/>
              </a:rPr>
              <a:t> </a:t>
            </a:r>
            <a:br/>
            <a:r>
              <a:rPr b="1" lang="de-DE" sz="6000" spc="-1" strike="noStrike">
                <a:solidFill>
                  <a:srgbClr val="000000"/>
                </a:solidFill>
                <a:latin typeface="Calibri"/>
                <a:ea typeface="DejaVu Sans"/>
              </a:rPr>
              <a:t>WS 1a: Der Anfang vom Ende?</a:t>
            </a:r>
            <a:endParaRPr b="0" lang="de-DE" sz="6000" spc="-1" strike="noStrike">
              <a:latin typeface="Arial"/>
            </a:endParaRPr>
          </a:p>
          <a:p>
            <a:pPr algn="ctr">
              <a:lnSpc>
                <a:spcPct val="90000"/>
              </a:lnSpc>
            </a:pPr>
            <a:r>
              <a:rPr b="1" lang="de-DE" sz="6000" spc="-1" strike="noStrike">
                <a:solidFill>
                  <a:srgbClr val="000000"/>
                </a:solidFill>
                <a:latin typeface="Calibri"/>
                <a:ea typeface="DejaVu Sans"/>
              </a:rPr>
              <a:t>Diskussionen um die Krankenhausfinanzierung</a:t>
            </a:r>
            <a:endParaRPr b="0" lang="de-DE" sz="6000" spc="-1" strike="noStrike">
              <a:latin typeface="Arial"/>
            </a:endParaRPr>
          </a:p>
        </p:txBody>
      </p:sp>
      <p:sp>
        <p:nvSpPr>
          <p:cNvPr id="84" name="CustomShape 2"/>
          <p:cNvSpPr/>
          <p:nvPr/>
        </p:nvSpPr>
        <p:spPr>
          <a:xfrm>
            <a:off x="1259640" y="2977920"/>
            <a:ext cx="7556760" cy="1365480"/>
          </a:xfrm>
          <a:prstGeom prst="rect">
            <a:avLst/>
          </a:prstGeom>
          <a:noFill/>
          <a:ln w="0">
            <a:noFill/>
          </a:ln>
        </p:spPr>
        <p:style>
          <a:lnRef idx="0"/>
          <a:fillRef idx="0"/>
          <a:effectRef idx="0"/>
          <a:fontRef idx="minor"/>
        </p:style>
        <p:txBody>
          <a:bodyPr lIns="90000" rIns="90000" tIns="45000" bIns="45000">
            <a:noAutofit/>
          </a:bodyPr>
          <a:p>
            <a:pPr algn="ctr">
              <a:lnSpc>
                <a:spcPct val="90000"/>
              </a:lnSpc>
              <a:spcBef>
                <a:spcPts val="1001"/>
              </a:spcBef>
            </a:pPr>
            <a:endParaRPr b="0" lang="de-DE" sz="1800" spc="-1" strike="noStrike">
              <a:latin typeface="Arial"/>
            </a:endParaRPr>
          </a:p>
          <a:p>
            <a:pPr algn="ctr">
              <a:lnSpc>
                <a:spcPct val="90000"/>
              </a:lnSpc>
              <a:spcBef>
                <a:spcPts val="1001"/>
              </a:spcBef>
            </a:pPr>
            <a:r>
              <a:rPr b="0" lang="de-DE" sz="2400" spc="-1" strike="noStrike">
                <a:solidFill>
                  <a:srgbClr val="000000"/>
                </a:solidFill>
                <a:latin typeface="Calibri"/>
                <a:ea typeface="DejaVu Sans"/>
              </a:rPr>
              <a:t>Bündnis Krankenhaus statt Fabrik</a:t>
            </a:r>
            <a:endParaRPr b="0" lang="de-DE" sz="2400" spc="-1" strike="noStrike">
              <a:latin typeface="Arial"/>
            </a:endParaRPr>
          </a:p>
        </p:txBody>
      </p:sp>
      <p:pic>
        <p:nvPicPr>
          <p:cNvPr id="85" name="Grafik 3" descr=""/>
          <p:cNvPicPr/>
          <p:nvPr/>
        </p:nvPicPr>
        <p:blipFill>
          <a:blip r:embed="rId1"/>
          <a:stretch/>
        </p:blipFill>
        <p:spPr>
          <a:xfrm>
            <a:off x="3200760" y="4026960"/>
            <a:ext cx="3675600" cy="16092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Ergänzung und Ausdifferenzierung der DRG</a:t>
            </a:r>
            <a:endParaRPr b="0" lang="de-DE" sz="4400" spc="-1" strike="noStrike">
              <a:latin typeface="Arial"/>
            </a:endParaRPr>
          </a:p>
        </p:txBody>
      </p:sp>
      <p:sp>
        <p:nvSpPr>
          <p:cNvPr id="113"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32000"/>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Erkenntnis, dass DRG ungleiches gleich behandeln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Instrumente:</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Aufsplittung der Finanzierung in DRG und pauschale „Grundfinanzierung“</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Höhe der „Grundfinanzierung“ richtet sich nach Versorgungsstufen</a:t>
            </a:r>
            <a:endParaRPr b="0" lang="de-DE" sz="2800" spc="-1" strike="noStrike">
              <a:latin typeface="Arial"/>
            </a:endParaRPr>
          </a:p>
          <a:p>
            <a:pPr lvl="2" marL="648000" indent="-21456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Heute schon Ansätze in Form von 32 verschiedenen Zuschlägen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Alternativ: Differenzierung der DRG nach Versorgungsstufen</a:t>
            </a:r>
            <a:endParaRPr b="0" lang="de-DE" sz="2800" spc="-1" strike="noStrike">
              <a:latin typeface="Arial"/>
            </a:endParaRPr>
          </a:p>
          <a:p>
            <a:pPr marL="228600" indent="-225360">
              <a:lnSpc>
                <a:spcPct val="100000"/>
              </a:lnSpc>
              <a:spcBef>
                <a:spcPts val="1199"/>
              </a:spcBef>
              <a:buClr>
                <a:srgbClr val="000000"/>
              </a:buClr>
              <a:buFont typeface="Symbol"/>
              <a:buChar char=""/>
            </a:pPr>
            <a:r>
              <a:rPr b="1" lang="de-DE" sz="2800" spc="-1" strike="noStrike">
                <a:solidFill>
                  <a:srgbClr val="000000"/>
                </a:solidFill>
                <a:latin typeface="Calibri"/>
                <a:ea typeface="DejaVu Sans"/>
              </a:rPr>
              <a:t>Kritik:</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Versuch die DRG zu retten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Durch Aufsplitterung der Budgets wird Abrechnung und Abgrenzung noch komplizierter. Siehe DRG-Pflege-Split </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Anreize des DRG-Systems (Mengensteigerung, Risiko-Selektion) bleiben erhalten, beziehen sich aber auf geringeres Budget</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14"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063A863-F625-4B04-8D80-A148694379B3}" type="slidenum">
              <a:rPr b="0" lang="de-DE" sz="1200" spc="-1" strike="noStrike">
                <a:solidFill>
                  <a:srgbClr val="8b8b8b"/>
                </a:solidFill>
                <a:latin typeface="Calibri"/>
                <a:ea typeface="DejaVu Sans"/>
              </a:rPr>
              <a:t>10</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Ein Auswahl der Reformvorstellungen</a:t>
            </a:r>
            <a:endParaRPr b="0" lang="de-DE" sz="4400" spc="-1" strike="noStrike">
              <a:latin typeface="Arial"/>
            </a:endParaRPr>
          </a:p>
        </p:txBody>
      </p:sp>
      <p:sp>
        <p:nvSpPr>
          <p:cNvPr id="116"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61000"/>
          </a:bodyPr>
          <a:p>
            <a:pPr marL="228600" indent="-225360">
              <a:lnSpc>
                <a:spcPct val="100000"/>
              </a:lnSpc>
              <a:spcBef>
                <a:spcPts val="1199"/>
              </a:spcBef>
              <a:buClr>
                <a:srgbClr val="000000"/>
              </a:buClr>
              <a:buFont typeface="Arial"/>
              <a:buChar char="•"/>
            </a:pPr>
            <a:r>
              <a:rPr b="1" lang="de-DE" sz="2800" spc="-1" strike="noStrike">
                <a:solidFill>
                  <a:srgbClr val="000000"/>
                </a:solidFill>
                <a:latin typeface="Calibri"/>
                <a:ea typeface="DejaVu Sans"/>
              </a:rPr>
              <a:t>Heiner Garg (FDP)</a:t>
            </a:r>
            <a:r>
              <a:rPr b="0" lang="de-DE" sz="2800" spc="-1" strike="noStrike">
                <a:solidFill>
                  <a:srgbClr val="000000"/>
                </a:solidFill>
                <a:latin typeface="Calibri"/>
                <a:ea typeface="DejaVu Sans"/>
              </a:rPr>
              <a:t> Gesundheitsminister Schleswig-Holstein:</a:t>
            </a:r>
            <a:endParaRPr b="0" lang="de-DE" sz="2800" spc="-1" strike="noStrike">
              <a:latin typeface="Arial"/>
            </a:endParaRPr>
          </a:p>
          <a:p>
            <a:pPr>
              <a:lnSpc>
                <a:spcPct val="100000"/>
              </a:lnSpc>
              <a:spcBef>
                <a:spcPts val="1199"/>
              </a:spcBef>
            </a:pPr>
            <a:endParaRPr b="0" lang="de-DE" sz="2800" spc="-1" strike="noStrike">
              <a:latin typeface="Arial"/>
            </a:endParaRPr>
          </a:p>
          <a:p>
            <a:pPr>
              <a:lnSpc>
                <a:spcPct val="100000"/>
              </a:lnSpc>
              <a:spcBef>
                <a:spcPts val="1199"/>
              </a:spcBef>
            </a:pPr>
            <a:r>
              <a:rPr b="0" i="1" lang="de-DE" sz="2800" spc="-1" strike="noStrike">
                <a:solidFill>
                  <a:srgbClr val="000000"/>
                </a:solidFill>
                <a:latin typeface="Calibri"/>
                <a:ea typeface="DejaVu Sans"/>
              </a:rPr>
              <a:t>„</a:t>
            </a:r>
            <a:r>
              <a:rPr b="0" i="1" lang="de-DE" sz="2800" spc="-1" strike="noStrike">
                <a:solidFill>
                  <a:srgbClr val="000000"/>
                </a:solidFill>
                <a:latin typeface="Calibri"/>
                <a:ea typeface="DejaVu Sans"/>
              </a:rPr>
              <a:t>Durch eine erlösunabhängige Vergütungskomponente (Basisfinanzierung) muss die Finanzierung der akutstationären Versorgung der Bevölkerung auf dem Land und in den Städten mit ihren spezifischen Vorhaltekosten (inklusive Personalkosten) sichergestellt werden. Diese Basisfinanzierung ergänzt zu-künftig die leistungsbezogene Abrechnung nach den DRGs. Die bisherige Form der Sicherstellungszuschläge hat sich für die Deckung spezifischer Vorhalte-kosten als ungeeignet erwiesen. Sicherstellungszuschläge bieten den Krankenhäusern keine hinreichende Planungssicherheit.“</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17"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AFA57406-E5E0-40F4-B5A3-84BE01FD5F85}" type="slidenum">
              <a:rPr b="0" lang="de-DE" sz="1200" spc="-1" strike="noStrike">
                <a:solidFill>
                  <a:srgbClr val="8b8b8b"/>
                </a:solidFill>
                <a:latin typeface="Calibri"/>
                <a:ea typeface="DejaVu Sans"/>
              </a:rPr>
              <a:t>11</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Ein Auswahl der Reformvorstellungen</a:t>
            </a:r>
            <a:endParaRPr b="0" lang="de-DE" sz="4400" spc="-1" strike="noStrike">
              <a:latin typeface="Arial"/>
            </a:endParaRPr>
          </a:p>
        </p:txBody>
      </p:sp>
      <p:sp>
        <p:nvSpPr>
          <p:cNvPr id="119"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91000"/>
          </a:bodyPr>
          <a:p>
            <a:pPr marL="228600" indent="-225360">
              <a:lnSpc>
                <a:spcPct val="100000"/>
              </a:lnSpc>
              <a:spcBef>
                <a:spcPts val="1199"/>
              </a:spcBef>
              <a:buClr>
                <a:srgbClr val="000000"/>
              </a:buClr>
              <a:buFont typeface="Arial"/>
              <a:buChar char="•"/>
            </a:pPr>
            <a:r>
              <a:rPr b="1" lang="de-DE" sz="2800" spc="-1" strike="noStrike">
                <a:solidFill>
                  <a:srgbClr val="000000"/>
                </a:solidFill>
                <a:latin typeface="Calibri"/>
                <a:ea typeface="DejaVu Sans"/>
              </a:rPr>
              <a:t>Schreyögg/Techniker Krankekasse:</a:t>
            </a:r>
            <a:endParaRPr b="0" lang="de-DE" sz="2800" spc="-1" strike="noStrike">
              <a:latin typeface="Arial"/>
            </a:endParaRPr>
          </a:p>
          <a:p>
            <a:pPr>
              <a:lnSpc>
                <a:spcPct val="100000"/>
              </a:lnSpc>
              <a:spcBef>
                <a:spcPts val="1199"/>
              </a:spcBef>
            </a:pPr>
            <a:r>
              <a:rPr b="0" i="1" lang="de-DE" sz="2800" spc="-1" strike="noStrike">
                <a:solidFill>
                  <a:srgbClr val="000000"/>
                </a:solidFill>
                <a:latin typeface="Calibri"/>
                <a:ea typeface="DejaVu Sans"/>
              </a:rPr>
              <a:t>„</a:t>
            </a:r>
            <a:r>
              <a:rPr b="0" i="1" lang="de-DE" sz="2800" spc="-1" strike="noStrike">
                <a:solidFill>
                  <a:srgbClr val="000000"/>
                </a:solidFill>
                <a:latin typeface="Calibri"/>
                <a:ea typeface="DejaVu Sans"/>
              </a:rPr>
              <a:t>Für Deutschland ist eine Gewichtung der Preise entsprechend des</a:t>
            </a:r>
            <a:endParaRPr b="0" lang="de-DE" sz="2800" spc="-1" strike="noStrike">
              <a:latin typeface="Arial"/>
            </a:endParaRPr>
          </a:p>
          <a:p>
            <a:pPr>
              <a:lnSpc>
                <a:spcPct val="100000"/>
              </a:lnSpc>
              <a:spcBef>
                <a:spcPts val="1199"/>
              </a:spcBef>
            </a:pPr>
            <a:r>
              <a:rPr b="0" i="1" lang="de-DE" sz="2800" spc="-1" strike="noStrike">
                <a:solidFill>
                  <a:srgbClr val="000000"/>
                </a:solidFill>
                <a:latin typeface="Calibri"/>
                <a:ea typeface="DejaVu Sans"/>
              </a:rPr>
              <a:t>Market Forces Factors und der Versorgungsstufen zu empfehlen. (…) Zum anderen muss zwischen Vorhaltekosten und Versorgungsstrukturen getrennt werden. Die pauschale Finanzierung von Vorhaltekosten sichert die Versorgungsstrukturen eines Krankenhauses und löst sie aus dem Anreiz der Fallausweitung heraus.“</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20"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6239334A-AB2A-41B1-BFE0-803BE62EA6CB}" type="slidenum">
              <a:rPr b="0" lang="de-DE" sz="1200" spc="-1" strike="noStrike">
                <a:solidFill>
                  <a:srgbClr val="8b8b8b"/>
                </a:solidFill>
                <a:latin typeface="Calibri"/>
                <a:ea typeface="DejaVu Sans"/>
              </a:rPr>
              <a:t>12</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Ein Auswahl der Reformvorstellungen</a:t>
            </a:r>
            <a:endParaRPr b="0" lang="de-DE" sz="4400" spc="-1" strike="noStrike">
              <a:latin typeface="Arial"/>
            </a:endParaRPr>
          </a:p>
        </p:txBody>
      </p:sp>
      <p:sp>
        <p:nvSpPr>
          <p:cNvPr id="122"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43000"/>
          </a:bodyPr>
          <a:p>
            <a:pPr marL="228600" indent="-225360">
              <a:lnSpc>
                <a:spcPct val="100000"/>
              </a:lnSpc>
              <a:spcBef>
                <a:spcPts val="1199"/>
              </a:spcBef>
              <a:buClr>
                <a:srgbClr val="000000"/>
              </a:buClr>
              <a:buFont typeface="Arial"/>
              <a:buChar char="•"/>
            </a:pPr>
            <a:r>
              <a:rPr b="1" lang="de-DE" sz="2800" spc="-1" strike="noStrike">
                <a:solidFill>
                  <a:srgbClr val="000000"/>
                </a:solidFill>
                <a:latin typeface="Calibri"/>
                <a:ea typeface="DejaVu Sans"/>
              </a:rPr>
              <a:t>DIE GRÜNEN Bundestagsfraktion:</a:t>
            </a:r>
            <a:endParaRPr b="0" lang="de-DE" sz="2800" spc="-1" strike="noStrike">
              <a:latin typeface="Arial"/>
            </a:endParaRPr>
          </a:p>
          <a:p>
            <a:pPr>
              <a:lnSpc>
                <a:spcPct val="100000"/>
              </a:lnSpc>
              <a:spcBef>
                <a:spcPts val="1199"/>
              </a:spcBef>
            </a:pPr>
            <a:r>
              <a:rPr b="0" i="1" lang="de-DE" sz="2800" spc="-1" strike="noStrike">
                <a:solidFill>
                  <a:srgbClr val="000000"/>
                </a:solidFill>
                <a:latin typeface="Calibri"/>
                <a:ea typeface="DejaVu Sans"/>
              </a:rPr>
              <a:t>„</a:t>
            </a:r>
            <a:r>
              <a:rPr b="0" i="1" lang="de-DE" sz="2800" spc="-1" strike="noStrike">
                <a:solidFill>
                  <a:srgbClr val="000000"/>
                </a:solidFill>
                <a:latin typeface="Calibri"/>
                <a:ea typeface="DejaVu Sans"/>
              </a:rPr>
              <a:t>eine neue Säule der Strukturfinanzierung in der Vergütung eingeführt wird, die die Vorhaltekosten abdeckt, sodass bedarfsnotwendige Vorhaltestrukturen  in  Krankenhäusern,  wie  etwa  Krankenhäuser  der  Grundversorgung  in  ländlichen  Räumen,  pädiatrische  Abteilungen  oder  die  Notfallversorgung,  sicher finanziert werden (…) </a:t>
            </a:r>
            <a:endParaRPr b="0" lang="de-DE" sz="2800" spc="-1" strike="noStrike">
              <a:latin typeface="Arial"/>
            </a:endParaRPr>
          </a:p>
          <a:p>
            <a:pPr>
              <a:lnSpc>
                <a:spcPct val="100000"/>
              </a:lnSpc>
              <a:spcBef>
                <a:spcPts val="1199"/>
              </a:spcBef>
            </a:pPr>
            <a:r>
              <a:rPr b="0" i="1" lang="de-DE" sz="2800" spc="-1" strike="noStrike">
                <a:solidFill>
                  <a:srgbClr val="000000"/>
                </a:solidFill>
                <a:latin typeface="Calibri"/>
                <a:ea typeface="DejaVu Sans"/>
              </a:rPr>
              <a:t>für  die  verbleibende  Säule,  dem fallzahlabhängigen  Vergütungsanteil,  das  System  der  Fallpauschalen  durch  Instrumente  flankiert  wird,  die  das  Ziel  verfolgen,  eine  stärkere  Differenzierung  nach  bundesweit  definierten  Versorgungsstufen  zu  verankern,  durch  die  die  tatsächlichen  Betriebskostenstrukturen  etwa  von  ländlichen  Grundversorgern  einerseits  und  Maximalversorgern  und  Uniklinika  andererseits  besser  abgebildet  werden.“</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23"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0C5FC3CC-7E12-41D4-B2ED-9855906E3C17}" type="slidenum">
              <a:rPr b="0" lang="de-DE" sz="1200" spc="-1" strike="noStrike">
                <a:solidFill>
                  <a:srgbClr val="8b8b8b"/>
                </a:solidFill>
                <a:latin typeface="Calibri"/>
                <a:ea typeface="DejaVu Sans"/>
              </a:rPr>
              <a:t>13</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Stärkung der Marktfunktion der DRG</a:t>
            </a:r>
            <a:endParaRPr b="0" lang="de-DE" sz="4400" spc="-1" strike="noStrike">
              <a:latin typeface="Arial"/>
            </a:endParaRPr>
          </a:p>
        </p:txBody>
      </p:sp>
      <p:sp>
        <p:nvSpPr>
          <p:cNvPr id="125"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26000"/>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Bislang DRG Festpreis, kein Marktpreis, der frei verhandelt wird. Markt soll durch Selektivverträge gestärkt werden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Instrumente:</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Pay for Performance – sog. Qualitäts- Zu- und Abschläge. Ist in einem ersten Ansatz gescheitert, weil keine Qualitätskriterien entwickelt werden konnten.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Selektivverträge: Versorgungsvertrag kommt nicht mehr durch Aufnahme in den Krankenhausplan zustande, sondern muss mit Kasse einzelne ausgehandelt werden.</a:t>
            </a:r>
            <a:endParaRPr b="0" lang="de-DE" sz="2800" spc="-1" strike="noStrike">
              <a:latin typeface="Arial"/>
            </a:endParaRPr>
          </a:p>
          <a:p>
            <a:pPr lvl="2" marL="648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Aktuelle Planung: 30 Cent pro Versicherte </a:t>
            </a:r>
            <a:r>
              <a:rPr b="0" lang="de-DE" sz="2800" spc="-1" strike="noStrike" u="sng">
                <a:solidFill>
                  <a:srgbClr val="000000"/>
                </a:solidFill>
                <a:uFillTx/>
                <a:latin typeface="Calibri"/>
                <a:ea typeface="DejaVu Sans"/>
              </a:rPr>
              <a:t>müssen</a:t>
            </a:r>
            <a:r>
              <a:rPr b="0" lang="de-DE" sz="2800" spc="-1" strike="noStrike">
                <a:solidFill>
                  <a:srgbClr val="000000"/>
                </a:solidFill>
                <a:latin typeface="Calibri"/>
                <a:ea typeface="DejaVu Sans"/>
              </a:rPr>
              <a:t> die Kassen über Selektivverträge abrechnen</a:t>
            </a:r>
            <a:endParaRPr b="0" lang="de-DE" sz="2800" spc="-1" strike="noStrike">
              <a:latin typeface="Arial"/>
            </a:endParaRPr>
          </a:p>
          <a:p>
            <a:pPr marL="228600" indent="-225360">
              <a:lnSpc>
                <a:spcPct val="100000"/>
              </a:lnSpc>
              <a:spcBef>
                <a:spcPts val="1199"/>
              </a:spcBef>
              <a:buClr>
                <a:srgbClr val="000000"/>
              </a:buClr>
              <a:buFont typeface="Symbol"/>
              <a:buChar char=""/>
            </a:pPr>
            <a:r>
              <a:rPr b="1" lang="de-DE" sz="2800" spc="-1" strike="noStrike">
                <a:solidFill>
                  <a:srgbClr val="000000"/>
                </a:solidFill>
                <a:latin typeface="Calibri"/>
                <a:ea typeface="DejaVu Sans"/>
              </a:rPr>
              <a:t>Probleme/Kritik:</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Mehr vom Schlechten. Mehr Marktmechanismen unter dem Lable „Qualität“</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Aushebelung der öffentlichen Planungshoheit. Krankenkassen entscheiden, wer Versorgung erbringen darf</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Outcomequalität ist kaum zu definieren. Lädt ein zu Risikoselektion: Patienten, die am wenigsten Probleme machen bringen geringeres Risiko.  </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26"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33E9CA62-9FB9-46D5-A321-C7B7A9209DBC}" type="slidenum">
              <a:rPr b="0" lang="de-DE" sz="1200" spc="-1" strike="noStrike">
                <a:solidFill>
                  <a:srgbClr val="8b8b8b"/>
                </a:solidFill>
                <a:latin typeface="Calibri"/>
                <a:ea typeface="DejaVu Sans"/>
              </a:rPr>
              <a:t>14</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Neoliberale Gegenkonzepte </a:t>
            </a:r>
            <a:endParaRPr b="0" lang="de-DE" sz="4400" spc="-1" strike="noStrike">
              <a:latin typeface="Arial"/>
            </a:endParaRPr>
          </a:p>
        </p:txBody>
      </p:sp>
      <p:sp>
        <p:nvSpPr>
          <p:cNvPr id="128"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Pflege-Fall-Pauschalen statt Pflegebudget: Einführung einer Pauschalfinanzierung der Pflege an Hand von „Pflegediagnosen“ Nurses Related Groups (NRG)</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Capitation: Krankenhäuser bekommen Budget für eingeschriebene Patient*innen. Dreht die Leistungsorientierung der DRG um. Krankenhaus hat Interesse daran, dass Patient*innen möglichst wenig Leistung in Anspruch nehmen.  </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29"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CD8E4AC5-AF0D-4FD8-9B40-445E0F462A2A}" type="slidenum">
              <a:rPr b="0" lang="de-DE" sz="1200" spc="-1" strike="noStrike">
                <a:solidFill>
                  <a:srgbClr val="8b8b8b"/>
                </a:solidFill>
                <a:latin typeface="Calibri"/>
                <a:ea typeface="DejaVu Sans"/>
              </a:rPr>
              <a:t>15</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Thesen zur Diskussion</a:t>
            </a:r>
            <a:endParaRPr b="0" lang="de-DE" sz="4400" spc="-1" strike="noStrike">
              <a:latin typeface="Arial"/>
            </a:endParaRPr>
          </a:p>
        </p:txBody>
      </p:sp>
      <p:sp>
        <p:nvSpPr>
          <p:cNvPr id="131"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73000"/>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DRG seit DRG-Pflege-Split in politischer Krise</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Die vorherrschenden Reformkonzepte setzen nicht auf eine Ablösung der DRG sondern auf Ausdifferenzierung Keine grundsätzliche Abkehr von der Idee der Preissteuerung</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Abkehr vom Markt als Instrument der Kapazitätsreduzierung führt zu Repolitisierung der Krankenhausplanung. Risiko und Chance zugleich.</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Ergänzungen und Spaltung des Budgets werden das System noch komplizierter machen und die internen Konflikte verstärken. Das müssen wir aufgreifen?</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32"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DBC8F115-0701-413A-85EE-17FFA0B7CEC0}" type="slidenum">
              <a:rPr b="0" lang="de-DE" sz="1200" spc="-1" strike="noStrike">
                <a:solidFill>
                  <a:srgbClr val="8b8b8b"/>
                </a:solidFill>
                <a:latin typeface="Calibri"/>
                <a:ea typeface="DejaVu Sans"/>
              </a:rPr>
              <a:t>16</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Offene Frage zur Diskussion</a:t>
            </a:r>
            <a:endParaRPr b="0" lang="de-DE" sz="4400" spc="-1" strike="noStrike">
              <a:latin typeface="Arial"/>
            </a:endParaRPr>
          </a:p>
        </p:txBody>
      </p:sp>
      <p:sp>
        <p:nvSpPr>
          <p:cNvPr id="134"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Wie können wir an den enstandenen Brüchen ansetzen, um die DRG weiter zu delegitimieren und praktisch zu schwächen?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Wie werden die Veränderungen bzw. deren Auswirkungen  in der Belegschaft diskutiert?</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Was ergeben sich aus diesen Diskussionen für praktische Forderungen?</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35"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B7C0C78E-9E81-46D3-A597-A7F107929A30}" type="slidenum">
              <a:rPr b="0" lang="de-DE" sz="1200" spc="-1" strike="noStrike">
                <a:solidFill>
                  <a:srgbClr val="8b8b8b"/>
                </a:solidFill>
                <a:latin typeface="Calibri"/>
                <a:ea typeface="DejaVu Sans"/>
              </a:rPr>
              <a:t>17</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Autofit/>
          </a:bodyPr>
          <a:p>
            <a:pPr algn="ctr">
              <a:lnSpc>
                <a:spcPct val="90000"/>
              </a:lnSpc>
            </a:pPr>
            <a:r>
              <a:rPr b="1" lang="de-DE" sz="3600" spc="-1" strike="noStrike" u="sng">
                <a:solidFill>
                  <a:srgbClr val="000000"/>
                </a:solidFill>
                <a:uFillTx/>
                <a:latin typeface="Calibri"/>
                <a:ea typeface="DejaVu Sans"/>
              </a:rPr>
              <a:t>Die DRG in der Krise</a:t>
            </a:r>
            <a:endParaRPr b="0" lang="de-DE" sz="3600" spc="-1" strike="noStrike">
              <a:latin typeface="Arial"/>
            </a:endParaRPr>
          </a:p>
        </p:txBody>
      </p:sp>
      <p:sp>
        <p:nvSpPr>
          <p:cNvPr id="87" name="CustomShape 2"/>
          <p:cNvSpPr/>
          <p:nvPr/>
        </p:nvSpPr>
        <p:spPr>
          <a:xfrm>
            <a:off x="209880" y="1509120"/>
            <a:ext cx="9677520" cy="3594240"/>
          </a:xfrm>
          <a:prstGeom prst="rect">
            <a:avLst/>
          </a:prstGeom>
          <a:noFill/>
          <a:ln w="0">
            <a:noFill/>
          </a:ln>
        </p:spPr>
        <p:style>
          <a:lnRef idx="0"/>
          <a:fillRef idx="0"/>
          <a:effectRef idx="0"/>
          <a:fontRef idx="minor"/>
        </p:style>
        <p:txBody>
          <a:bodyPr lIns="90000" rIns="90000" tIns="45000" bIns="45000">
            <a:normAutofit fontScale="65000"/>
          </a:bodyPr>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Seit 2019 wird die „Pflege am Bett“ nicht mehr über DRG finanziert, sondern aus einem eigenen „Pflegebudget“</a:t>
            </a:r>
            <a:endParaRPr b="0" lang="de-DE" sz="3200" spc="-1" strike="noStrike">
              <a:latin typeface="Arial"/>
            </a:endParaRPr>
          </a:p>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Selbstkostendeckung – Alle nachgewiesenen Kosten werden refinanziert</a:t>
            </a:r>
            <a:endParaRPr b="0" lang="de-DE" sz="3200" spc="-1" strike="noStrike">
              <a:latin typeface="Arial"/>
            </a:endParaRPr>
          </a:p>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Keine Kriterien für wirtschaftlichen Einsatz. Alle Kosten müssen finanziert werden, wenn sie nachweislich entstanden sind.</a:t>
            </a:r>
            <a:endParaRPr b="0" lang="de-DE" sz="3200" spc="-1" strike="noStrike">
              <a:latin typeface="Arial"/>
            </a:endParaRPr>
          </a:p>
          <a:p>
            <a:pPr>
              <a:lnSpc>
                <a:spcPct val="90000"/>
              </a:lnSpc>
              <a:spcBef>
                <a:spcPts val="1001"/>
              </a:spcBef>
            </a:pPr>
            <a:endParaRPr b="0" lang="de-DE" sz="3200" spc="-1" strike="noStrike">
              <a:latin typeface="Arial"/>
            </a:endParaRPr>
          </a:p>
          <a:p>
            <a:pPr>
              <a:lnSpc>
                <a:spcPct val="100000"/>
              </a:lnSpc>
            </a:pPr>
            <a:endParaRPr b="0" lang="de-DE" sz="3200" spc="-1" strike="noStrike">
              <a:latin typeface="Arial"/>
            </a:endParaRPr>
          </a:p>
        </p:txBody>
      </p:sp>
      <p:sp>
        <p:nvSpPr>
          <p:cNvPr id="88"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3086BC55-33AE-41E9-B947-85B7E1218040}" type="slidenum">
              <a:rPr b="0" lang="de-DE" sz="1200" spc="-1" strike="noStrike">
                <a:solidFill>
                  <a:srgbClr val="8b8b8b"/>
                </a:solidFill>
                <a:latin typeface="Calibri"/>
                <a:ea typeface="DejaVu Sans"/>
              </a:rPr>
              <a:t>2</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Autofit/>
          </a:bodyPr>
          <a:p>
            <a:pPr algn="ctr">
              <a:lnSpc>
                <a:spcPct val="90000"/>
              </a:lnSpc>
            </a:pPr>
            <a:r>
              <a:rPr b="1" lang="de-DE" sz="3600" spc="-1" strike="noStrike" u="sng">
                <a:solidFill>
                  <a:srgbClr val="000000"/>
                </a:solidFill>
                <a:uFillTx/>
                <a:latin typeface="Calibri"/>
                <a:ea typeface="DejaVu Sans"/>
              </a:rPr>
              <a:t>Kurioses</a:t>
            </a:r>
            <a:endParaRPr b="0" lang="de-DE" sz="3600" spc="-1" strike="noStrike">
              <a:latin typeface="Arial"/>
            </a:endParaRPr>
          </a:p>
        </p:txBody>
      </p:sp>
      <p:sp>
        <p:nvSpPr>
          <p:cNvPr id="90" name="CustomShape 2"/>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1EEE601F-A1D1-436D-B3D9-12C42DBEB847}" type="slidenum">
              <a:rPr b="0" lang="de-DE" sz="1200" spc="-1" strike="noStrike">
                <a:solidFill>
                  <a:srgbClr val="8b8b8b"/>
                </a:solidFill>
                <a:latin typeface="Calibri"/>
                <a:ea typeface="DejaVu Sans"/>
              </a:rPr>
              <a:t>2</a:t>
            </a:fld>
            <a:endParaRPr b="0" lang="de-DE" sz="1200" spc="-1" strike="noStrike">
              <a:latin typeface="Arial"/>
            </a:endParaRPr>
          </a:p>
        </p:txBody>
      </p:sp>
      <p:pic>
        <p:nvPicPr>
          <p:cNvPr id="91" name="" descr=""/>
          <p:cNvPicPr/>
          <p:nvPr/>
        </p:nvPicPr>
        <p:blipFill>
          <a:blip r:embed="rId1"/>
          <a:stretch/>
        </p:blipFill>
        <p:spPr>
          <a:xfrm>
            <a:off x="509040" y="1980000"/>
            <a:ext cx="9030960" cy="2013480"/>
          </a:xfrm>
          <a:prstGeom prst="rect">
            <a:avLst/>
          </a:prstGeom>
          <a:ln w="0">
            <a:noFill/>
          </a:ln>
        </p:spPr>
      </p:pic>
      <p:sp>
        <p:nvSpPr>
          <p:cNvPr id="92" name="TextShape 3"/>
          <p:cNvSpPr txBox="1"/>
          <p:nvPr/>
        </p:nvSpPr>
        <p:spPr>
          <a:xfrm>
            <a:off x="180000" y="1092600"/>
            <a:ext cx="5940000" cy="720000"/>
          </a:xfrm>
          <a:prstGeom prst="rect">
            <a:avLst/>
          </a:prstGeom>
          <a:noFill/>
          <a:ln w="0">
            <a:noFill/>
          </a:ln>
        </p:spPr>
        <p:txBody>
          <a:bodyPr lIns="90000" rIns="90000" tIns="45000" bIns="45000">
            <a:noAutofit/>
          </a:bodyPr>
          <a:p>
            <a:r>
              <a:rPr b="0" lang="de-DE" sz="1800" spc="-1" strike="noStrike">
                <a:latin typeface="Arial"/>
              </a:rPr>
              <a:t>GKV-Spitzenverband (Stellungnahme zu einer Anhörung im Gesundheitsausschuss des Bundestages 2021):</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Autofit/>
          </a:bodyPr>
          <a:p>
            <a:pPr algn="ctr">
              <a:lnSpc>
                <a:spcPct val="90000"/>
              </a:lnSpc>
            </a:pPr>
            <a:r>
              <a:rPr b="1" lang="de-DE" sz="3600" spc="-1" strike="noStrike" u="sng">
                <a:solidFill>
                  <a:srgbClr val="000000"/>
                </a:solidFill>
                <a:uFillTx/>
                <a:latin typeface="Calibri"/>
                <a:ea typeface="DejaVu Sans"/>
              </a:rPr>
              <a:t>Probleme des Pflegebudgets</a:t>
            </a:r>
            <a:endParaRPr b="0" lang="de-DE" sz="3600" spc="-1" strike="noStrike">
              <a:latin typeface="Arial"/>
            </a:endParaRPr>
          </a:p>
        </p:txBody>
      </p:sp>
      <p:sp>
        <p:nvSpPr>
          <p:cNvPr id="94" name="CustomShape 2"/>
          <p:cNvSpPr/>
          <p:nvPr/>
        </p:nvSpPr>
        <p:spPr>
          <a:xfrm>
            <a:off x="209880" y="1509120"/>
            <a:ext cx="9677520" cy="3594240"/>
          </a:xfrm>
          <a:prstGeom prst="rect">
            <a:avLst/>
          </a:prstGeom>
          <a:noFill/>
          <a:ln w="0">
            <a:noFill/>
          </a:ln>
        </p:spPr>
        <p:style>
          <a:lnRef idx="0"/>
          <a:fillRef idx="0"/>
          <a:effectRef idx="0"/>
          <a:fontRef idx="minor"/>
        </p:style>
        <p:txBody>
          <a:bodyPr lIns="90000" rIns="90000" tIns="45000" bIns="45000">
            <a:normAutofit fontScale="65000"/>
          </a:bodyPr>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Konflikte um Zuordnung: Es muss definiert werden, was zur „Pflege am Bett“ gehört</a:t>
            </a:r>
            <a:endParaRPr b="0" lang="de-DE" sz="3200" spc="-1" strike="noStrike">
              <a:latin typeface="Arial"/>
            </a:endParaRPr>
          </a:p>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Wirtschaftlicher Druck auf restliches Krankenhausbudgets: aus der Pflege können keine Gelder mehr abgezweigt werden. Mehr Druck auf andere Berufsgruppen</a:t>
            </a:r>
            <a:endParaRPr b="0" lang="de-DE" sz="3200" spc="-1" strike="noStrike">
              <a:latin typeface="Arial"/>
            </a:endParaRPr>
          </a:p>
          <a:p>
            <a:pPr marL="228600" indent="-225360">
              <a:lnSpc>
                <a:spcPct val="110000"/>
              </a:lnSpc>
              <a:spcBef>
                <a:spcPts val="1001"/>
              </a:spcBef>
              <a:buClr>
                <a:srgbClr val="000000"/>
              </a:buClr>
              <a:buFont typeface="Arial"/>
              <a:buChar char="•"/>
            </a:pPr>
            <a:r>
              <a:rPr b="0" lang="de-DE" sz="3200" spc="-1" strike="noStrike">
                <a:solidFill>
                  <a:srgbClr val="000000"/>
                </a:solidFill>
                <a:latin typeface="Calibri"/>
                <a:ea typeface="DejaVu Sans"/>
              </a:rPr>
              <a:t>Befürchtung der Krankenhäuser: Budget bleibt nicht ewig ohne Deckel/Wirtschaftlichkeitskriterien</a:t>
            </a:r>
            <a:endParaRPr b="0" lang="de-DE" sz="3200" spc="-1" strike="noStrike">
              <a:latin typeface="Arial"/>
            </a:endParaRPr>
          </a:p>
          <a:p>
            <a:pPr>
              <a:lnSpc>
                <a:spcPct val="90000"/>
              </a:lnSpc>
              <a:spcBef>
                <a:spcPts val="1001"/>
              </a:spcBef>
            </a:pPr>
            <a:endParaRPr b="0" lang="de-DE" sz="3200" spc="-1" strike="noStrike">
              <a:latin typeface="Arial"/>
            </a:endParaRPr>
          </a:p>
          <a:p>
            <a:pPr>
              <a:lnSpc>
                <a:spcPct val="100000"/>
              </a:lnSpc>
            </a:pPr>
            <a:endParaRPr b="0" lang="de-DE" sz="3200" spc="-1" strike="noStrike">
              <a:latin typeface="Arial"/>
            </a:endParaRPr>
          </a:p>
        </p:txBody>
      </p:sp>
      <p:sp>
        <p:nvSpPr>
          <p:cNvPr id="95"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FDD7431B-3616-4CFC-81D2-601BD909D047}" type="slidenum">
              <a:rPr b="0" lang="de-DE" sz="1200" spc="-1" strike="noStrike">
                <a:solidFill>
                  <a:srgbClr val="8b8b8b"/>
                </a:solidFill>
                <a:latin typeface="Calibri"/>
                <a:ea typeface="DejaVu Sans"/>
              </a:rPr>
              <a:t>4</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92640" y="-60480"/>
            <a:ext cx="8690760" cy="1092600"/>
          </a:xfrm>
          <a:prstGeom prst="rect">
            <a:avLst/>
          </a:prstGeom>
          <a:noFill/>
          <a:ln w="0">
            <a:noFill/>
          </a:ln>
        </p:spPr>
        <p:style>
          <a:lnRef idx="0"/>
          <a:fillRef idx="0"/>
          <a:effectRef idx="0"/>
          <a:fontRef idx="minor"/>
        </p:style>
        <p:txBody>
          <a:bodyPr lIns="90000" rIns="90000" tIns="45000" bIns="45000" anchor="ctr">
            <a:noAutofit/>
          </a:bodyPr>
          <a:p>
            <a:pPr algn="ctr">
              <a:lnSpc>
                <a:spcPct val="90000"/>
              </a:lnSpc>
            </a:pPr>
            <a:r>
              <a:rPr b="1" lang="de-DE" sz="3600" spc="-1" strike="noStrike" u="sng">
                <a:solidFill>
                  <a:srgbClr val="000000"/>
                </a:solidFill>
                <a:uFillTx/>
                <a:latin typeface="Calibri"/>
                <a:ea typeface="DejaVu Sans"/>
              </a:rPr>
              <a:t>Stimmen aus der Realität</a:t>
            </a:r>
            <a:endParaRPr b="0" lang="de-DE" sz="3600" spc="-1" strike="noStrike">
              <a:latin typeface="Arial"/>
            </a:endParaRPr>
          </a:p>
        </p:txBody>
      </p:sp>
      <p:sp>
        <p:nvSpPr>
          <p:cNvPr id="97" name="CustomShape 2"/>
          <p:cNvSpPr/>
          <p:nvPr/>
        </p:nvSpPr>
        <p:spPr>
          <a:xfrm>
            <a:off x="7812000" y="492768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F5ECBA2C-D852-43A1-A00D-91A163AB5FA7}" type="slidenum">
              <a:rPr b="0" lang="de-DE" sz="1200" spc="-1" strike="noStrike">
                <a:solidFill>
                  <a:srgbClr val="8b8b8b"/>
                </a:solidFill>
                <a:latin typeface="Calibri"/>
                <a:ea typeface="DejaVu Sans"/>
              </a:rPr>
              <a:t>4</a:t>
            </a:fld>
            <a:endParaRPr b="0" lang="de-DE" sz="1200" spc="-1" strike="noStrike">
              <a:latin typeface="Arial"/>
            </a:endParaRPr>
          </a:p>
        </p:txBody>
      </p:sp>
      <p:pic>
        <p:nvPicPr>
          <p:cNvPr id="98" name="" descr=""/>
          <p:cNvPicPr/>
          <p:nvPr/>
        </p:nvPicPr>
        <p:blipFill>
          <a:blip r:embed="rId1"/>
          <a:stretch/>
        </p:blipFill>
        <p:spPr>
          <a:xfrm>
            <a:off x="360000" y="2340000"/>
            <a:ext cx="5758200" cy="3156480"/>
          </a:xfrm>
          <a:prstGeom prst="rect">
            <a:avLst/>
          </a:prstGeom>
          <a:ln w="0">
            <a:noFill/>
          </a:ln>
        </p:spPr>
      </p:pic>
      <p:pic>
        <p:nvPicPr>
          <p:cNvPr id="99" name="" descr=""/>
          <p:cNvPicPr/>
          <p:nvPr/>
        </p:nvPicPr>
        <p:blipFill>
          <a:blip r:embed="rId2"/>
          <a:stretch/>
        </p:blipFill>
        <p:spPr>
          <a:xfrm>
            <a:off x="2700360" y="900000"/>
            <a:ext cx="7378560" cy="153324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Reformvorschläge für die DRG</a:t>
            </a:r>
            <a:endParaRPr b="0" lang="de-DE" sz="4400" spc="-1" strike="noStrike">
              <a:latin typeface="Arial"/>
            </a:endParaRPr>
          </a:p>
        </p:txBody>
      </p:sp>
      <p:sp>
        <p:nvSpPr>
          <p:cNvPr id="101"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27000"/>
          </a:bodyPr>
          <a:p>
            <a:pPr marL="228600" indent="-225360">
              <a:lnSpc>
                <a:spcPct val="100000"/>
              </a:lnSpc>
              <a:spcBef>
                <a:spcPts val="1199"/>
              </a:spcBef>
              <a:buClr>
                <a:srgbClr val="000000"/>
              </a:buClr>
              <a:buFont typeface="Arial"/>
              <a:buChar char="•"/>
            </a:pPr>
            <a:r>
              <a:rPr b="1" lang="de-DE" sz="2800" spc="-1" strike="noStrike">
                <a:solidFill>
                  <a:srgbClr val="000000"/>
                </a:solidFill>
                <a:latin typeface="Calibri"/>
                <a:ea typeface="DejaVu Sans"/>
              </a:rPr>
              <a:t>Thinktanks/Verbände:</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Leopoldina (Mai 2020): „Coronavirus-Pandemie: Medizinische Versorgung und patientennahe Forschung in einem adaptivenGesundheitssystem“</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GKV-Spitzenverband (Dezember 2020): „GKV-Positionen zur Krankenhausversorgung aus den Erfahrungen der Corona-Pandemie 2020“</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Barmer/Robert Bosch Stiftung/Bertelsmann (November 2020): „Richtungspapier zu mittel- und langfristigen Lehren“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RWI/Augurzky (Oktober 2020): „Nach Corona: Jetzt stabile  Krankenhausstrukturen schaffen“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Techniker Krankenkasse/Schreyögg (September 2020): „Bedarfsgerechte Gestaltung der Krankenhausvergütung – Reformvorschläge unter der Berücksichtigung von Ansätzen anderer Staaten“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Deutsche Gesellschaft für Internistische Intensivmedizin und Notfallmedizin (DGIIN) (November 2019): „Diskussionspapier für eine Reform der Krankenhausfinanzierung in Deutschland aus der Perspektive der Intensivmedizin“</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02"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D3E83094-02CA-4C07-A1F1-331F984E4E67}" type="slidenum">
              <a:rPr b="0" lang="de-DE" sz="1200" spc="-1" strike="noStrike">
                <a:solidFill>
                  <a:srgbClr val="8b8b8b"/>
                </a:solidFill>
                <a:latin typeface="Calibri"/>
                <a:ea typeface="DejaVu Sans"/>
              </a:rPr>
              <a:t>6</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Reformvorschläge für die DRG</a:t>
            </a:r>
            <a:endParaRPr b="0" lang="de-DE" sz="4400" spc="-1" strike="noStrike">
              <a:latin typeface="Arial"/>
            </a:endParaRPr>
          </a:p>
        </p:txBody>
      </p:sp>
      <p:sp>
        <p:nvSpPr>
          <p:cNvPr id="104"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31000"/>
          </a:bodyPr>
          <a:p>
            <a:pPr marL="228600" indent="-225360">
              <a:lnSpc>
                <a:spcPct val="100000"/>
              </a:lnSpc>
              <a:spcBef>
                <a:spcPts val="1199"/>
              </a:spcBef>
              <a:buClr>
                <a:srgbClr val="000000"/>
              </a:buClr>
              <a:buFont typeface="Arial"/>
              <a:buChar char="•"/>
            </a:pPr>
            <a:r>
              <a:rPr b="1" lang="de-DE" sz="2800" spc="-1" strike="noStrike">
                <a:solidFill>
                  <a:srgbClr val="000000"/>
                </a:solidFill>
                <a:latin typeface="Calibri"/>
                <a:ea typeface="DejaVu Sans"/>
              </a:rPr>
              <a:t>Parteien: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Garg (FDP/Schleswig-Holstein) (Januar 2020): „Zukunft sichern –Krankenhausfinanzierung reformieren für eine flächendeckende, hochwertige Versorgung!“</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Mecklenburg-Vorpommern/Bremen/Sachsen-Anhalt (September 2020): „Entschließung  des Bundesrates zur  Herausnahme  der  Kinder-und Jugendmedizin sowie Kinderchirurgie aus dem Fallpauschalensystem in der Krankenhausfinanzierung“</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SPD (Juli 2020): „Kinder sind keine kleinen Erwachsenen! Sichere und individualisierte Gesundheitsversorgung für Kinder und Jugendliche“</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Grüne Bundestagsfraktion (März 2021): „Mehr Verlässlichkeit und Qualität in der stationären Krankenhausversorgung – Vergütungssystem, Investitionsfinanzierung und Planung reformieren“</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Linke Bundestagsfraktion (Januar 2021): „Systemwechsel im Krankenhaus – Gemeinwohl statt Kostendruck und Profite“</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05"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60D3A76B-158A-4611-9187-AC63E9B9D36A}" type="slidenum">
              <a:rPr b="0" lang="de-DE" sz="1200" spc="-1" strike="noStrike">
                <a:solidFill>
                  <a:srgbClr val="8b8b8b"/>
                </a:solidFill>
                <a:latin typeface="Calibri"/>
                <a:ea typeface="DejaVu Sans"/>
              </a:rPr>
              <a:t>7</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fontScale="73000"/>
          </a:bodyPr>
          <a:p>
            <a:pPr algn="ctr">
              <a:lnSpc>
                <a:spcPct val="90000"/>
              </a:lnSpc>
            </a:pPr>
            <a:r>
              <a:rPr b="1" lang="de-DE" sz="4400" spc="-1" strike="noStrike" u="sng">
                <a:solidFill>
                  <a:srgbClr val="000000"/>
                </a:solidFill>
                <a:uFillTx/>
                <a:latin typeface="Calibri"/>
                <a:ea typeface="DejaVu Sans"/>
              </a:rPr>
              <a:t>Perspektiven der Krankenhausfinanzierung</a:t>
            </a:r>
            <a:endParaRPr b="0" lang="de-DE" sz="4400" spc="-1" strike="noStrike">
              <a:latin typeface="Arial"/>
            </a:endParaRPr>
          </a:p>
        </p:txBody>
      </p:sp>
      <p:sp>
        <p:nvSpPr>
          <p:cNvPr id="107"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61000"/>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Linke fordert als einzige Partei im Bundestag die Abschaffung der DRG</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Alle anderen Parteien und gesundheitspolitischen Akteure orientieren auf eine partielle Abkehr von der Marktsteuerung bei z.T. gleichbleibenden Zielen</a:t>
            </a:r>
            <a:endParaRPr b="0" lang="de-DE" sz="2800" spc="-1" strike="noStrike">
              <a:latin typeface="Arial"/>
            </a:endParaRPr>
          </a:p>
          <a:p>
            <a:pPr lvl="2" marL="648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Um- und Abbau von Krankenhausstrukturen durch Planvorgaben der Länder</a:t>
            </a:r>
            <a:endParaRPr b="0" lang="de-DE" sz="2800" spc="-1" strike="noStrike">
              <a:latin typeface="Arial"/>
            </a:endParaRPr>
          </a:p>
          <a:p>
            <a:pPr lvl="2" marL="648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Ergänzung der DRG-Finanzierung durch andere Finanzierungskomponenten und/oder Ausdifferenzierung der DRG</a:t>
            </a:r>
            <a:endParaRPr b="0" lang="de-DE" sz="2800" spc="-1" strike="noStrike">
              <a:latin typeface="Arial"/>
            </a:endParaRPr>
          </a:p>
          <a:p>
            <a:pPr lvl="2" marL="648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 </a:t>
            </a:r>
            <a:r>
              <a:rPr b="0" lang="de-DE" sz="2800" spc="-1" strike="noStrike">
                <a:solidFill>
                  <a:srgbClr val="000000"/>
                </a:solidFill>
                <a:latin typeface="Calibri"/>
                <a:ea typeface="DejaVu Sans"/>
              </a:rPr>
              <a:t>Stärkung der Marktfunktion von DRG durch Selektivverträge</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08"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CC08AFE-57EE-4748-93C2-5CBC412ACCCD}" type="slidenum">
              <a:rPr b="0" lang="de-DE" sz="1200" spc="-1" strike="noStrike">
                <a:solidFill>
                  <a:srgbClr val="8b8b8b"/>
                </a:solidFill>
                <a:latin typeface="Calibri"/>
                <a:ea typeface="DejaVu Sans"/>
              </a:rPr>
              <a:t>8</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692640" y="0"/>
            <a:ext cx="8690760" cy="1092600"/>
          </a:xfrm>
          <a:prstGeom prst="rect">
            <a:avLst/>
          </a:prstGeom>
          <a:noFill/>
          <a:ln w="0">
            <a:noFill/>
          </a:ln>
        </p:spPr>
        <p:style>
          <a:lnRef idx="0"/>
          <a:fillRef idx="0"/>
          <a:effectRef idx="0"/>
          <a:fontRef idx="minor"/>
        </p:style>
        <p:txBody>
          <a:bodyPr lIns="90000" rIns="90000" tIns="45000" bIns="45000" anchor="ctr">
            <a:normAutofit/>
          </a:bodyPr>
          <a:p>
            <a:pPr algn="ctr">
              <a:lnSpc>
                <a:spcPct val="90000"/>
              </a:lnSpc>
            </a:pPr>
            <a:r>
              <a:rPr b="1" lang="de-DE" sz="4400" spc="-1" strike="noStrike" u="sng">
                <a:solidFill>
                  <a:srgbClr val="000000"/>
                </a:solidFill>
                <a:uFillTx/>
                <a:latin typeface="Calibri"/>
                <a:ea typeface="DejaVu Sans"/>
              </a:rPr>
              <a:t>Um- und Abbau durch Planvorgaben</a:t>
            </a:r>
            <a:endParaRPr b="0" lang="de-DE" sz="4400" spc="-1" strike="noStrike">
              <a:latin typeface="Arial"/>
            </a:endParaRPr>
          </a:p>
        </p:txBody>
      </p:sp>
      <p:sp>
        <p:nvSpPr>
          <p:cNvPr id="110" name="CustomShape 2"/>
          <p:cNvSpPr/>
          <p:nvPr/>
        </p:nvSpPr>
        <p:spPr>
          <a:xfrm>
            <a:off x="304200" y="1170000"/>
            <a:ext cx="9562320" cy="4062960"/>
          </a:xfrm>
          <a:prstGeom prst="rect">
            <a:avLst/>
          </a:prstGeom>
          <a:noFill/>
          <a:ln w="0">
            <a:noFill/>
          </a:ln>
        </p:spPr>
        <p:style>
          <a:lnRef idx="0"/>
          <a:fillRef idx="0"/>
          <a:effectRef idx="0"/>
          <a:fontRef idx="minor"/>
        </p:style>
        <p:txBody>
          <a:bodyPr lIns="90000" rIns="90000" tIns="45000" bIns="45000">
            <a:normAutofit fontScale="59000"/>
          </a:bodyPr>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Erkenntnis, dass Strukturveränderung durch Finanzierungsanreize nicht funktioniert hat.</a:t>
            </a:r>
            <a:endParaRPr b="0" lang="de-DE" sz="2800" spc="-1" strike="noStrike">
              <a:latin typeface="Arial"/>
            </a:endParaRPr>
          </a:p>
          <a:p>
            <a:pPr marL="228600" indent="-225360">
              <a:lnSpc>
                <a:spcPct val="100000"/>
              </a:lnSpc>
              <a:spcBef>
                <a:spcPts val="1199"/>
              </a:spcBef>
              <a:buClr>
                <a:srgbClr val="000000"/>
              </a:buClr>
              <a:buFont typeface="Arial"/>
              <a:buChar char="•"/>
            </a:pPr>
            <a:r>
              <a:rPr b="0" lang="de-DE" sz="2800" spc="-1" strike="noStrike">
                <a:solidFill>
                  <a:srgbClr val="000000"/>
                </a:solidFill>
                <a:latin typeface="Calibri"/>
                <a:ea typeface="DejaVu Sans"/>
              </a:rPr>
              <a:t>Verschiedene Instrumente:</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Mengenvorgaben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Definition von Versorgungsstufen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Zentralisierung durch Investitionen fördern</a:t>
            </a:r>
            <a:endParaRPr b="0" lang="de-DE" sz="2800" spc="-1" strike="noStrike">
              <a:latin typeface="Arial"/>
            </a:endParaRPr>
          </a:p>
          <a:p>
            <a:pPr marL="228600" indent="-225360">
              <a:lnSpc>
                <a:spcPct val="100000"/>
              </a:lnSpc>
              <a:spcBef>
                <a:spcPts val="1199"/>
              </a:spcBef>
              <a:buClr>
                <a:srgbClr val="000000"/>
              </a:buClr>
              <a:buFont typeface="Symbol"/>
              <a:buChar char=""/>
            </a:pPr>
            <a:r>
              <a:rPr b="1" lang="de-DE" sz="2800" spc="-1" strike="noStrike">
                <a:solidFill>
                  <a:srgbClr val="000000"/>
                </a:solidFill>
                <a:latin typeface="Calibri"/>
                <a:ea typeface="DejaVu Sans"/>
              </a:rPr>
              <a:t>Politische Konfliktpunkte:</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Was sind die Ziele der Planung?</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Wie sollen die Privaten verbindlich eingebunden werden?</a:t>
            </a:r>
            <a:endParaRPr b="0" lang="de-DE" sz="2800" spc="-1" strike="noStrike">
              <a:latin typeface="Arial"/>
            </a:endParaRPr>
          </a:p>
          <a:p>
            <a:pPr lvl="1" marL="432000" indent="-214200">
              <a:lnSpc>
                <a:spcPct val="100000"/>
              </a:lnSpc>
              <a:spcBef>
                <a:spcPts val="1199"/>
              </a:spcBef>
              <a:buClr>
                <a:srgbClr val="000000"/>
              </a:buClr>
              <a:buSzPct val="45000"/>
              <a:buFont typeface="Wingdings" charset="2"/>
              <a:buChar char=""/>
            </a:pPr>
            <a:r>
              <a:rPr b="0" lang="de-DE" sz="2800" spc="-1" strike="noStrike">
                <a:solidFill>
                  <a:srgbClr val="000000"/>
                </a:solidFill>
                <a:latin typeface="Calibri"/>
                <a:ea typeface="DejaVu Sans"/>
              </a:rPr>
              <a:t>Wo kommt das Geld für die Zentralisierungsinvestitionen her? </a:t>
            </a:r>
            <a:endParaRPr b="0" lang="de-DE" sz="2800" spc="-1" strike="noStrike">
              <a:latin typeface="Arial"/>
            </a:endParaRPr>
          </a:p>
          <a:p>
            <a:pPr>
              <a:lnSpc>
                <a:spcPct val="90000"/>
              </a:lnSpc>
              <a:spcBef>
                <a:spcPts val="1001"/>
              </a:spcBef>
              <a:spcAft>
                <a:spcPts val="1199"/>
              </a:spcAft>
            </a:pPr>
            <a:endParaRPr b="0" lang="de-DE" sz="2800" spc="-1" strike="noStrike">
              <a:latin typeface="Arial"/>
            </a:endParaRPr>
          </a:p>
        </p:txBody>
      </p:sp>
      <p:sp>
        <p:nvSpPr>
          <p:cNvPr id="111" name="CustomShape 3"/>
          <p:cNvSpPr/>
          <p:nvPr/>
        </p:nvSpPr>
        <p:spPr>
          <a:xfrm>
            <a:off x="7812000" y="4934520"/>
            <a:ext cx="2264760" cy="29880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6EB1AB82-2CA3-42FB-9183-D9476A07424F}" type="slidenum">
              <a:rPr b="0" lang="de-DE" sz="1200" spc="-1" strike="noStrike">
                <a:solidFill>
                  <a:srgbClr val="8b8b8b"/>
                </a:solidFill>
                <a:latin typeface="Calibri"/>
                <a:ea typeface="DejaVu Sans"/>
              </a:rPr>
              <a:t>9</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117</TotalTime>
  <Application>LibreOffice/7.0.4.2$MacOSX_X86_64 LibreOffice_project/dcf040e67528d9187c66b2379df5ea4407429775</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2019-10-20T10:23:44Z</dcterms:created>
  <dc:creator/>
  <dc:description/>
  <dc:language>de-DE</dc:language>
  <cp:lastModifiedBy/>
  <dcterms:modified xsi:type="dcterms:W3CDTF">2021-06-05T10:14:38Z</dcterms:modified>
  <cp:revision>19</cp:revision>
  <dc:subject/>
  <dc:title/>
</cp:coreProperties>
</file>

<file path=docProps/custom.xml><?xml version="1.0" encoding="utf-8"?>
<Properties xmlns="http://schemas.openxmlformats.org/officeDocument/2006/custom-properties" xmlns:vt="http://schemas.openxmlformats.org/officeDocument/2006/docPropsVTypes"/>
</file>