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0080625" cy="567055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00" y="-72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Folie mittels Klicken verschieben</a:t>
            </a: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7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8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de-DE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8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8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53DD2691-7D56-49EF-AAC9-58397E84C02F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7617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28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5F9320B-2DA5-48AD-84F0-C65467931278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4675" y="1336675"/>
            <a:ext cx="6407150" cy="3605213"/>
          </a:xfrm>
          <a:prstGeom prst="rect">
            <a:avLst/>
          </a:prstGeom>
        </p:spPr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F857D23-785B-4AFA-98AE-117C3BBAB908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10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4675" y="1336675"/>
            <a:ext cx="6407150" cy="3605213"/>
          </a:xfrm>
          <a:prstGeom prst="rect">
            <a:avLst/>
          </a:prstGeom>
        </p:spPr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58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E66F073-525D-4194-ADE8-CEE9714C0BBD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4675" y="1336675"/>
            <a:ext cx="6407150" cy="3605213"/>
          </a:xfrm>
          <a:prstGeom prst="rect">
            <a:avLst/>
          </a:prstGeom>
        </p:spPr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1557E93-B929-45BA-8389-2D2CB923EF45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4675" y="1336675"/>
            <a:ext cx="6407150" cy="3605213"/>
          </a:xfrm>
          <a:prstGeom prst="rect">
            <a:avLst/>
          </a:prstGeom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FD2B0B5-6BF6-4637-B9C3-C23F9C8576B0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74675" y="1336675"/>
            <a:ext cx="6407150" cy="3605213"/>
          </a:xfrm>
          <a:prstGeom prst="rect">
            <a:avLst/>
          </a:prstGeom>
        </p:spPr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6C403E6-7BC2-43AF-B568-CDEE2B42D7EA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14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31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581F30D-B330-4F23-9160-53EB2B06F96A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BF4383E-0419-447C-8ECD-A522F699CAC1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B4DAAE6-39C1-4E75-AFD5-C53ED6772FD5}" type="slidenum">
              <a:rPr lang="de-DE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40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B9252DE-628B-4723-ADB0-696A8A10D273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5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A7361285-142D-44EB-B69E-924B0E194BCA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46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47FDAF2-100E-49D7-8064-182665DD7D9C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7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515DAAE-E119-44E9-99A0-A8431637D2BF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8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56000" y="1336320"/>
            <a:ext cx="6045120" cy="3605760"/>
          </a:xfrm>
          <a:prstGeom prst="rect">
            <a:avLst/>
          </a:prstGeom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756000" y="5145480"/>
            <a:ext cx="6045120" cy="4206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4282200" y="10155600"/>
            <a:ext cx="3273120" cy="533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3C289DF-8D81-4EDD-A0B3-7AF061B71D68}" type="slidenum">
              <a:rPr lang="de-DE" sz="1200" b="0" strike="noStrike" spc="-1">
                <a:solidFill>
                  <a:srgbClr val="000000"/>
                </a:solidFill>
                <a:latin typeface="Times New Roman"/>
              </a:rPr>
              <a:t>9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 fontScale="94000"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rafik 8"/>
          <p:cNvPicPr/>
          <p:nvPr/>
        </p:nvPicPr>
        <p:blipFill>
          <a:blip r:embed="rId14"/>
          <a:stretch/>
        </p:blipFill>
        <p:spPr>
          <a:xfrm>
            <a:off x="8800560" y="5106600"/>
            <a:ext cx="1276560" cy="558360"/>
          </a:xfrm>
          <a:prstGeom prst="rect">
            <a:avLst/>
          </a:prstGeom>
          <a:ln w="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569880" y="283320"/>
            <a:ext cx="9069120" cy="261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 fontScale="72000" lnSpcReduction="20000"/>
          </a:bodyPr>
          <a:lstStyle/>
          <a:p>
            <a:pPr algn="ctr">
              <a:lnSpc>
                <a:spcPct val="90000"/>
              </a:lnSpc>
            </a:pPr>
            <a:r>
              <a:rPr lang="de-DE" sz="5300" b="1" strike="noStrike" spc="-1">
                <a:solidFill>
                  <a:srgbClr val="000000"/>
                </a:solidFill>
                <a:latin typeface="Calibri"/>
                <a:ea typeface="DejaVu Sans"/>
              </a:rPr>
              <a:t>Krankenhaus statt Fabrik – Update Krankenhauspolitik 2021:</a:t>
            </a:r>
            <a:r>
              <a:t/>
            </a:r>
            <a:br/>
            <a:r>
              <a:rPr lang="de-DE" sz="2000" b="1" strike="noStrike" spc="-1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t/>
            </a:r>
            <a:br/>
            <a:r>
              <a:rPr lang="de-DE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WS 1a: Der Anfang vom Ende?</a:t>
            </a:r>
            <a:endParaRPr lang="de-DE" sz="6000" b="0" strike="noStrike" spc="-1"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de-DE" sz="6000" b="1" strike="noStrike" spc="-1">
                <a:solidFill>
                  <a:srgbClr val="000000"/>
                </a:solidFill>
                <a:latin typeface="Calibri"/>
                <a:ea typeface="DejaVu Sans"/>
              </a:rPr>
              <a:t>Diskussionen um die Krankenhausfinanzierung</a:t>
            </a:r>
            <a:endParaRPr lang="de-DE" sz="6000" b="0" strike="noStrike" spc="-1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259640" y="2977920"/>
            <a:ext cx="7557120" cy="1365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  <a:ea typeface="DejaVu Sans"/>
              </a:rPr>
              <a:t>Bündnis Krankenhaus statt Fabrik</a:t>
            </a:r>
            <a:endParaRPr lang="de-DE" sz="2400" b="0" strike="noStrike" spc="-1">
              <a:latin typeface="Arial"/>
            </a:endParaRPr>
          </a:p>
        </p:txBody>
      </p:sp>
      <p:pic>
        <p:nvPicPr>
          <p:cNvPr id="85" name="Grafik 3"/>
          <p:cNvPicPr/>
          <p:nvPr/>
        </p:nvPicPr>
        <p:blipFill>
          <a:blip r:embed="rId3"/>
          <a:stretch/>
        </p:blipFill>
        <p:spPr>
          <a:xfrm>
            <a:off x="3200760" y="4026960"/>
            <a:ext cx="3675960" cy="16095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55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Ein Auswahl der Reformvorstellungen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10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Heiner </a:t>
            </a:r>
            <a:r>
              <a:rPr lang="de-DE" sz="2800" b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Garg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(FDP)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Gesundheitsminister Schleswig-Holstein: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„Durch eine erlösunabhängige </a:t>
            </a:r>
            <a:r>
              <a:rPr lang="de-DE" sz="2800" i="1" spc="-1" dirty="0">
                <a:solidFill>
                  <a:srgbClr val="000000"/>
                </a:solidFill>
                <a:latin typeface="Calibri"/>
              </a:rPr>
              <a:t>Vergütungskomponente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(</a:t>
            </a:r>
            <a:r>
              <a:rPr lang="de-DE" sz="2800" b="0" i="1" strike="noStrike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Basisfinan-zierung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) muss die Finanzierung der akutstationären Versorgung der Bevölkerung auf dem Land und in den Städten mit ihren spezifischen Vorhaltekosten (inklusive Personalkosten) sichergestellt werden. Diese Basisfinanzierung ergänzt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zukünftig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 leistungsbezogene Abrechnung nach den DRGs. Die bisherige Form der Sicherstellungszuschläge hat sich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für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 Deckung spezifischer Vorhalte-kosten als ungeeignet erwiesen. Sicherstellungszuschläge bieten den Kranken-häusern keine hinreichende Planungssicherheit.“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6F8C99C-DFD3-4868-B129-FE6D03FB61B1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10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55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Ein Auswahl der Reformvorstellungen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85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Schreyögg/Techniker </a:t>
            </a:r>
            <a:r>
              <a:rPr lang="de-DE" sz="2800" b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Krankenkasse</a:t>
            </a: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„Für Deutschland ist eine Gewichtung der Preise entsprechend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des Market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Forces </a:t>
            </a:r>
            <a:r>
              <a:rPr lang="de-DE" sz="2800" b="0" i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Factors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und der Versorgungsstufen zu empfehlen. (…) Zum anderen muss zwischen Vorhaltekosten und Versorgungsstrukturen getrennt werden. Die pauschale Finanzierung von Vorhaltekosten sichert die </a:t>
            </a:r>
            <a:r>
              <a:rPr lang="de-DE" sz="2800" b="0" i="1" strike="noStrike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Versorgungsstruk-turen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eines Krankenhauses und löst sie aus dem Anreiz der Fallausweitung heraus.“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16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D7A4A638-8ED0-4D4B-99B1-8B550DA3FED7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55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Ein Auswahl der Reformvorstellungen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15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DIE GRÜNEN Bundestagsfraktion: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„eine neue Säule der Strukturfinanzierung in der Vergütung eingeführt wird, die die Vorhaltekosten abdeckt, sodass bedarfsnotwendige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Vorhaltestrukturen 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in  Krankenhäusern,  wie  etwa  Krankenhäuser  der  Grundversorgung  in  ländlichen  Räumen,  pädiatrische  Abteilungen  oder  die  Notfallversorgung,  sicher finanziert werden (…) 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</a:pP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für  die  verbleibende  Säule,  dem fallzahlabhängigen  Vergütungsanteil,  das  System  der  Fallpauschalen  durch  Instrumente  flankiert  wird,  die  das  Ziel  verfolgen,  eine  stärkere  Differenzierung  nach  bundesweit  definierten  </a:t>
            </a:r>
            <a:r>
              <a:rPr lang="de-DE" sz="2800" b="0" i="1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Ver-sorgungsstufen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zu  verankern,  durch  die  die  tatsächlichen 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Betriebskosten-strukturen 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etwa  von  ländlichen  Grundversorgern  einerseits  und  </a:t>
            </a:r>
            <a:r>
              <a:rPr lang="de-DE" sz="2800" b="0" i="1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Maximal-versorgern  </a:t>
            </a:r>
            <a:r>
              <a:rPr lang="de-DE" sz="2800" b="0" i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und  Uniklinika  andererseits  besser  abgebildet  werden.“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19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F3E7A115-29CF-4D1C-BEF9-6CF60100B08A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55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Stärkung der Marktfunktion der DRG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304200" y="1035075"/>
            <a:ext cx="9562680" cy="453650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Bislang DRG Festpreis, kein Marktpreis, der frei verhandelt wird. Markt soll durch Selektivverträge gestärkt werden</a:t>
            </a:r>
            <a:endParaRPr lang="de-DE" sz="1600" b="0" strike="noStrike" spc="-1" dirty="0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Instrumente:</a:t>
            </a:r>
            <a:endParaRPr lang="de-DE" sz="1600" b="0" strike="noStrike" spc="-1" dirty="0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Pay 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for</a:t>
            </a: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Performance – sog. Qualitäts- Zu- und Abschläge. Ist in einem ersten Ansatz gescheitert, weil keine Qualitätskriterien entwickelt werden konnten.</a:t>
            </a:r>
            <a:endParaRPr lang="de-DE" sz="1600" b="0" strike="noStrike" spc="-1" dirty="0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Selektivverträge: Versorgungsvertrag kommt nicht mehr durch Aufnahme in den Krankenhausplan zustande, sondern muss mit Kasse einzelne ausgehandelt werden.</a:t>
            </a:r>
            <a:endParaRPr lang="de-DE" sz="1600" b="0" strike="noStrike" spc="-1" dirty="0">
              <a:latin typeface="Arial"/>
            </a:endParaRPr>
          </a:p>
          <a:p>
            <a:pPr marL="648000" lvl="2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Aktuelle Planung: 30 Cent pro Versicherte </a:t>
            </a:r>
            <a:r>
              <a:rPr lang="de-DE" sz="1600" b="0" u="sng" strike="noStrike" spc="-1" dirty="0">
                <a:solidFill>
                  <a:srgbClr val="000000"/>
                </a:solidFill>
                <a:uFillTx/>
                <a:latin typeface="Calibri"/>
                <a:ea typeface="DejaVu Sans"/>
              </a:rPr>
              <a:t>müssen</a:t>
            </a: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die Kassen über Selektivverträge abrechnen</a:t>
            </a:r>
            <a:endParaRPr lang="de-DE" sz="1600" b="0" strike="noStrike" spc="-1" dirty="0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Symbol"/>
              <a:buChar char=""/>
            </a:pPr>
            <a:r>
              <a:rPr lang="de-DE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Probleme/Kritik:</a:t>
            </a:r>
            <a:endParaRPr lang="de-DE" sz="1600" b="0" strike="noStrike" spc="-1" dirty="0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Mehr vom Schlechten. Mehr Marktmechanismen unter dem </a:t>
            </a:r>
            <a:r>
              <a:rPr lang="de-DE" sz="16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Lable</a:t>
            </a: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„Qualität“</a:t>
            </a:r>
            <a:endParaRPr lang="de-DE" sz="1600" b="0" strike="noStrike" spc="-1" dirty="0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Aushebelung der öffentlichen Planungshoheit. Krankenkassen entscheiden, wer Versorgung erbringen darf</a:t>
            </a:r>
            <a:endParaRPr lang="de-DE" sz="1600" b="0" strike="noStrike" spc="-1" dirty="0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16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Outcomequalität</a:t>
            </a:r>
            <a:r>
              <a:rPr lang="de-DE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ist kaum zu definieren. Lädt ein zu Risikoselektion: Patienten, die am wenigsten Probleme machen bringen geringeres Risiko.  </a:t>
            </a:r>
            <a:endParaRPr lang="de-DE" sz="16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1400" b="0" strike="noStrike" spc="-1" dirty="0">
              <a:latin typeface="Arial"/>
            </a:endParaRPr>
          </a:p>
        </p:txBody>
      </p:sp>
      <p:sp>
        <p:nvSpPr>
          <p:cNvPr id="122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3BDC1B16-E96D-4F1D-AA4E-6AD1009DFC0B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Neoliberale Gegenkonzepte 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Pflege-Fall-Pauschalen statt Pflegebudget: Einführung einer Pauschalfinanzierung der Pflege an Hand von „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Pflege-diagnosen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“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Nurses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Related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Groups (NRG)</a:t>
            </a:r>
            <a:endParaRPr lang="de-DE" sz="2800" b="0" strike="noStrike" spc="-1" dirty="0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Capitation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: Krankenhäuser bekommen Budget für </a:t>
            </a:r>
            <a:r>
              <a:rPr lang="de-DE" sz="2800" b="0" strike="noStrike" spc="-1" dirty="0" err="1" smtClean="0">
                <a:solidFill>
                  <a:srgbClr val="000000"/>
                </a:solidFill>
                <a:latin typeface="Calibri"/>
                <a:ea typeface="DejaVu Sans"/>
              </a:rPr>
              <a:t>eingeschrie-bene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Patient*innen. Dreht die </a:t>
            </a:r>
            <a:r>
              <a:rPr lang="de-DE" sz="2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Leistungsorientierung </a:t>
            </a:r>
            <a:r>
              <a:rPr lang="de-DE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der DRG um. Krankenhaus hat Interesse daran, dass Patient*innen möglichst wenig Leistung in Anspruch nehmen.  </a:t>
            </a:r>
            <a:endParaRPr lang="de-DE" sz="2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ABD139D-B947-4999-8EE6-38A6DF3A9BE7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36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Die DRG in der Krise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209880" y="1509120"/>
            <a:ext cx="9677880" cy="359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5000" lnSpcReduction="10000"/>
          </a:bodyPr>
          <a:lstStyle/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Seit 2019 wird die „Pflege am Bett“ nicht mehr über DRG finanziert, sondern aus einem eigenen „Pflegebudget“</a:t>
            </a:r>
            <a:endParaRPr lang="de-DE" sz="3200" b="0" strike="noStrike" spc="-1">
              <a:latin typeface="Arial"/>
            </a:endParaRPr>
          </a:p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Selbstkostendeckung – Alle nachgewiesenen Kosten werden refinanziert</a:t>
            </a:r>
            <a:endParaRPr lang="de-DE" sz="3200" b="0" strike="noStrike" spc="-1">
              <a:latin typeface="Arial"/>
            </a:endParaRPr>
          </a:p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Keine Kriterien für wirtschaftlichen Einsatz. Alle Kosten müssen finanziert werden, wenn sie nachweislich entstanden sind.</a:t>
            </a:r>
            <a:endParaRPr lang="de-DE" sz="3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9B9E4FC-28A8-4BE0-B3B0-1B195EF8086F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36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Probleme des Pflegebudgets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209880" y="1509120"/>
            <a:ext cx="9677880" cy="359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7500" lnSpcReduction="10000"/>
          </a:bodyPr>
          <a:lstStyle/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Konflikte um Zuordnung: Es muss definiert werden, was zur „Pflege am Bett“ gehört</a:t>
            </a:r>
            <a:endParaRPr lang="de-DE" sz="3200" b="0" strike="noStrike" spc="-1">
              <a:latin typeface="Arial"/>
            </a:endParaRPr>
          </a:p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Wirtschaftlicher Druck auf restliches Krankenhausbudgets: aus der Pflege können keine Gelder mehr abgezweigt werden. Mehr Druck auf andere Berufsgruppen</a:t>
            </a:r>
            <a:endParaRPr lang="de-DE" sz="3200" b="0" strike="noStrike" spc="-1">
              <a:latin typeface="Arial"/>
            </a:endParaRPr>
          </a:p>
          <a:p>
            <a:pPr marL="228600" indent="-22572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de-DE" sz="3200" b="0" strike="noStrike" spc="-1">
                <a:solidFill>
                  <a:srgbClr val="000000"/>
                </a:solidFill>
                <a:latin typeface="Calibri"/>
                <a:ea typeface="DejaVu Sans"/>
              </a:rPr>
              <a:t>Befürchtung der Krankenhäuser: Budget bleibt nicht ewig ohne Deckel/Wirtschaftlichkeitskriterien</a:t>
            </a:r>
            <a:endParaRPr lang="de-DE" sz="32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lang="de-DE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3200" b="0" strike="noStrike" spc="-1"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C6AD5D19-B19D-4200-A039-6F7A57F6190F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92640" y="-6048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de-DE" sz="36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Stimmen aus der Realität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7812000" y="492768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E199C5C-5C01-43F3-985D-79ADF17E918C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 lang="de-DE" sz="1200" b="0" strike="noStrike" spc="-1">
              <a:latin typeface="Arial"/>
            </a:endParaRPr>
          </a:p>
        </p:txBody>
      </p:sp>
      <p:pic>
        <p:nvPicPr>
          <p:cNvPr id="94" name="Grafik 93"/>
          <p:cNvPicPr/>
          <p:nvPr/>
        </p:nvPicPr>
        <p:blipFill>
          <a:blip r:embed="rId3"/>
          <a:stretch/>
        </p:blipFill>
        <p:spPr>
          <a:xfrm>
            <a:off x="360000" y="2340000"/>
            <a:ext cx="5758560" cy="3156840"/>
          </a:xfrm>
          <a:prstGeom prst="rect">
            <a:avLst/>
          </a:prstGeom>
          <a:ln w="0">
            <a:noFill/>
          </a:ln>
        </p:spPr>
      </p:pic>
      <p:pic>
        <p:nvPicPr>
          <p:cNvPr id="95" name="Grafik 94"/>
          <p:cNvPicPr/>
          <p:nvPr/>
        </p:nvPicPr>
        <p:blipFill>
          <a:blip r:embed="rId4"/>
          <a:stretch/>
        </p:blipFill>
        <p:spPr>
          <a:xfrm>
            <a:off x="2700360" y="900000"/>
            <a:ext cx="7378920" cy="153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Reformvorschläge für die DRG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570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1" strike="noStrike" spc="-1">
                <a:solidFill>
                  <a:srgbClr val="000000"/>
                </a:solidFill>
                <a:latin typeface="Calibri"/>
                <a:ea typeface="DejaVu Sans"/>
              </a:rPr>
              <a:t>Thinktanks/Verbände: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Leopoldina (Mai 2020): „Coronavirus-Pandemie: Medizinische Versorgung und patientennahe Forschung in einem adaptivenGesundheitssystem“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GKV-Spitzenverband (Dezember 2020): „GKV-Positionen zur Krankenhausversorgung aus den Erfahrungen der Corona-Pandemie 2020“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Barmer/Robert Bosch Stiftung/Bertelsmann (November 2020): „Richtungspapier zu mittel- und langfristigen Lehren“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RWI/Augurzky (Oktober 2020): „Nach Corona: Jetzt stabile  Krankenhausstrukturen schaffen“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Techniker Krankenkasse/Schreyögg (September 2020): „Bedarfsgerechte Gestaltung der Krankenhausvergütung – Reformvorschläge unter der Berücksichtigung von Ansätzen anderer Staaten“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Deutsche Gesellschaft für Internistische Intensivmedizin und Notfallmedizin (DGIIN) (November 2019): „Diskussionspapier für eine Reform der Krankenhausfinanzierung in Deutschland aus der Perspektive der Intensivmedizin“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B1F08FB-7978-4151-B854-24AAADDCAF46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5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Reformvorschläge für die DRG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685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1" strike="noStrike" spc="-1">
                <a:solidFill>
                  <a:srgbClr val="000000"/>
                </a:solidFill>
                <a:latin typeface="Calibri"/>
                <a:ea typeface="DejaVu Sans"/>
              </a:rPr>
              <a:t>Parteien: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Garg (FDP/Schleswig-Holstein) (Januar 2020): „Zukunft sichern –Krankenhausfinanzierung reformieren für eine flächendeckende, hochwertige Versorgung!“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Mecklenburg-Vorpommern/Bremen/Sachsen-Anhalt (September 2020): „Entschließung  des Bundesrates zur  Herausnahme  der  Kinder-und Jugendmedizin sowie Kinderchirurgie aus dem Fallpauschalensystem in der Krankenhausfinanzierung“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SPD (Juli 2020): „Kinder sind keine kleinen Erwachsenen! Sichere und individualisierte Gesundheitsversorgung für Kinder und Jugendliche“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Grüne Bundestagsfraktion (März 2021): „Mehr Verlässlichkeit und Qualität in der stationären Krankenhausversorgung – Vergütungssystem, Investitionsfinanzierung und Planung reformieren“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Linke Bundestagsfraktion (Januar 2021): „Systemwechsel im Krankenhaus – Gemeinwohl statt Kostendruck und Profite“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101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9F9C0311-FBF9-49E4-BD73-DCE3A22B9CBE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8000" lnSpcReduction="100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Perspektiven der Krankenhausfinanzierung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3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1000" lnSpcReduction="1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Linke fordert als einzige Partei im Bundestag die Abschaffung der DRG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Alle anderen Parteien und gesundheitspolitischen Akteure orientieren auf eine partielle Abkehr von der Marktsteuerung bei z.T. gleichbleibenden Zielen</a:t>
            </a:r>
            <a:endParaRPr lang="de-DE" sz="2800" b="0" strike="noStrike" spc="-1">
              <a:latin typeface="Arial"/>
            </a:endParaRPr>
          </a:p>
          <a:p>
            <a:pPr marL="648000" lvl="2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Um- und Abbau von Krankenhausstrukturen durch Planvorgaben der Länder</a:t>
            </a:r>
            <a:endParaRPr lang="de-DE" sz="2800" b="0" strike="noStrike" spc="-1">
              <a:latin typeface="Arial"/>
            </a:endParaRPr>
          </a:p>
          <a:p>
            <a:pPr marL="648000" lvl="2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Ergänzung der DRG-Finanzierung durch andere Finanzierungskomponenten und/oder Ausdifferenzierung der DRG</a:t>
            </a:r>
            <a:endParaRPr lang="de-DE" sz="2800" b="0" strike="noStrike" spc="-1">
              <a:latin typeface="Arial"/>
            </a:endParaRPr>
          </a:p>
          <a:p>
            <a:pPr marL="648000" lvl="2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 Stärkung der Marktfunktion von DRG durch Selektivverträge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104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BF7D9478-77CC-4570-AF65-E562771FBBFB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7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Um- und Abbau durch Planvorgaben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40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Erkenntnis, dass Strukturveränderung durch Finanzierungsanreize nicht funktioniert hat.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Verschiedene Instrumente: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Mengenvorgaben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Definition von Versorgungsstufen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Zentralisierung durch Investitionen fördern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Symbol"/>
              <a:buChar char=""/>
            </a:pPr>
            <a:r>
              <a:rPr lang="de-DE" sz="2800" b="1" strike="noStrike" spc="-1">
                <a:solidFill>
                  <a:srgbClr val="000000"/>
                </a:solidFill>
                <a:latin typeface="Calibri"/>
                <a:ea typeface="DejaVu Sans"/>
              </a:rPr>
              <a:t>Offene Fragen und Probleme: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Was sind die Ziele der Planung?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Wie sollen die Privaten verbindlich eingebunden werden?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Wo kommt das Geld für die Zentralisierungsinvestitionen her? 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57C30266-2D48-424F-82E2-E5F16806C27F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92640" y="0"/>
            <a:ext cx="8691120" cy="1092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8000" lnSpcReduction="10000"/>
          </a:bodyPr>
          <a:lstStyle/>
          <a:p>
            <a:pPr algn="ctr">
              <a:lnSpc>
                <a:spcPct val="90000"/>
              </a:lnSpc>
            </a:pPr>
            <a:r>
              <a:rPr lang="de-DE" sz="4400" b="1" u="sng" strike="noStrike" spc="-1">
                <a:solidFill>
                  <a:srgbClr val="000000"/>
                </a:solidFill>
                <a:uFillTx/>
                <a:latin typeface="Calibri"/>
                <a:ea typeface="DejaVu Sans"/>
              </a:rPr>
              <a:t>Ergänzung und Ausdifferenzierung der DRG</a:t>
            </a:r>
            <a:endParaRPr lang="de-DE" sz="4400" b="0" strike="noStrike" spc="-1">
              <a:latin typeface="Arial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304200" y="1170000"/>
            <a:ext cx="9562680" cy="406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62000" lnSpcReduction="20000"/>
          </a:bodyPr>
          <a:lstStyle/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Erkenntnis, dass DRG ungleiches gleich behandeln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Instrumente: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Aufsplittung der Finanzierung in DRG und pauschale „Grundfinanzierung“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Höhe der „Grundfinanzierung“ richtet sich nach Versorgungsstufen</a:t>
            </a:r>
            <a:endParaRPr lang="de-DE" sz="2800" b="0" strike="noStrike" spc="-1">
              <a:latin typeface="Arial"/>
            </a:endParaRPr>
          </a:p>
          <a:p>
            <a:pPr marL="648000" lvl="2" indent="-2149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Heute schon Ansätze in Form von 32 verschiedenen Zuschlägen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Alternativ: Differenzierung der DRG nach Versorgungsstufen</a:t>
            </a:r>
            <a:endParaRPr lang="de-DE" sz="2800" b="0" strike="noStrike" spc="-1">
              <a:latin typeface="Arial"/>
            </a:endParaRPr>
          </a:p>
          <a:p>
            <a:pPr marL="228600" indent="-225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Symbol"/>
              <a:buChar char=""/>
            </a:pPr>
            <a:r>
              <a:rPr lang="de-DE" sz="2800" b="1" strike="noStrike" spc="-1">
                <a:solidFill>
                  <a:srgbClr val="000000"/>
                </a:solidFill>
                <a:latin typeface="Calibri"/>
                <a:ea typeface="DejaVu Sans"/>
              </a:rPr>
              <a:t>Probleme/Kritik: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Versuch die DRG zu retten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Durch Aufsplitterung der Budgets wird Abrechnung und Abgrenzung noch komplizierter. Siehe DRG-Pflege-Split </a:t>
            </a:r>
            <a:endParaRPr lang="de-DE" sz="2800" b="0" strike="noStrike" spc="-1">
              <a:latin typeface="Arial"/>
            </a:endParaRPr>
          </a:p>
          <a:p>
            <a:pPr marL="432000" lvl="1" indent="-21456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de-DE" sz="2800" b="0" strike="noStrike" spc="-1">
                <a:solidFill>
                  <a:srgbClr val="000000"/>
                </a:solidFill>
                <a:latin typeface="Calibri"/>
                <a:ea typeface="DejaVu Sans"/>
              </a:rPr>
              <a:t>Anreize des DRG-Systems (Mengensteigerung, Risiko-Selektion) bleiben erhalten, beziehen sich aber auf geringeres Budget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spcAft>
                <a:spcPts val="1199"/>
              </a:spcAft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7812000" y="4934520"/>
            <a:ext cx="2265120" cy="29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923C66A-065D-4144-A7BE-D05D4EC679F2}" type="slidenum">
              <a:rPr lang="de-DE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9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1009</Words>
  <Application>Microsoft Office PowerPoint</Application>
  <PresentationFormat>Benutzerdefiniert</PresentationFormat>
  <Paragraphs>106</Paragraphs>
  <Slides>14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/>
  <dc:description/>
  <cp:lastModifiedBy>Nadja Rakowitz</cp:lastModifiedBy>
  <cp:revision>20</cp:revision>
  <dcterms:created xsi:type="dcterms:W3CDTF">2019-10-20T10:23:44Z</dcterms:created>
  <dcterms:modified xsi:type="dcterms:W3CDTF">2021-10-15T15:22:13Z</dcterms:modified>
  <dc:language>de-DE</dc:language>
</cp:coreProperties>
</file>